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300" r:id="rId9"/>
    <p:sldId id="259" r:id="rId10"/>
    <p:sldId id="260" r:id="rId11"/>
    <p:sldId id="261" r:id="rId12"/>
    <p:sldId id="262" r:id="rId1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A39CEE-9EE0-40C9-B0F7-EC555077BB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117F73-4235-416F-BA84-17B75417B3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E47DEA-B74F-48D1-97BF-50AF05659E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F5C5DB-FE52-4FB7-86A1-F7CCBF666E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C493F2-9218-4A68-9CD0-C5AC01D3FC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6D3514-8100-40E2-BAA5-DFE4ECA27BA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26A29-1126-49A0-8F64-1BC738B3B3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B1631D-9ED5-42A1-9DB3-C954009C98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4829A7-4EE9-45A3-B1E1-000F8E68D2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401ABF-0E05-40FF-802A-3CF64BEC51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91A6A1-9B3E-4393-8745-67ACBF8490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F577F9-DCCB-4610-B8C0-F3B51D23D3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F228FC0-A8A4-40BC-896B-7C9D8C5A53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8D9E8BB-737A-44B5-B53B-083D879EF6B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F88EFA5-DC46-46DA-9772-8FE75F91FF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FFBEEE8-69A0-48FE-B0BE-69ECDC4F43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89F461-E1CD-4C45-BB32-2F611440869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CD10B07-C26E-46D3-B300-830FA8B39E1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FA9CEEE-B9F4-475F-97F3-2BA55FFBAE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9085797-92E0-4F7B-8658-A2786310F0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0860C7F-C227-492E-95A9-F44A2EAACB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F764FDC-710D-46BE-84ED-98E1BE323D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52EB678-E8AB-4A9E-B814-3B0DE8886F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655AB4F-64AD-49A6-B8C3-0D804E0AD2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C8E9FBA-5E55-4C44-9A01-F16B3AD34F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C89D9AD-DE1C-42AC-8025-7BD57F2C73D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438299-F494-4E4C-818E-A7E840DB76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5962AA1-010A-42F7-AF2C-1A9D7C5B7C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A331A78-CBBE-4C98-B72E-9F964C86F9A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C85D7AB-7A07-453D-B7AF-A42B34C82A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6C5036-4BC4-4BE7-9167-6F19A652CB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2D0922-5095-4057-BCAE-C59569C7FA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E5157F2-4185-4B9C-A54B-FD08793384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C9620F-0BAE-4994-9917-F870F19D27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3A75D0-8762-47A7-BAE6-7B06769B02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C943D7-9C3F-4F5F-9B6F-696CC7933E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4"/>
          <p:cNvPicPr/>
          <p:nvPr/>
        </p:nvPicPr>
        <p:blipFill>
          <a:blip r:embed="rId15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7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cxnSp>
        <p:nvCxnSpPr>
          <p:cNvPr id="2" name="Łącznik prosty 17"/>
          <p:cNvCxnSpPr/>
          <p:nvPr/>
        </p:nvCxnSpPr>
        <p:spPr>
          <a:xfrm>
            <a:off x="7278120" y="3365280"/>
            <a:ext cx="4487760" cy="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pic>
        <p:nvPicPr>
          <p:cNvPr id="3" name="Obraz 18"/>
          <p:cNvPicPr/>
          <p:nvPr/>
        </p:nvPicPr>
        <p:blipFill>
          <a:blip r:embed="rId15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"/>
          <p:cNvPicPr/>
          <p:nvPr/>
        </p:nvPicPr>
        <p:blipFill>
          <a:blip r:embed="rId14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43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sp>
        <p:nvSpPr>
          <p:cNvPr id="44" name="PlaceHolder 1"/>
          <p:cNvSpPr>
            <a:spLocks noGrp="1"/>
          </p:cNvSpPr>
          <p:nvPr>
            <p:ph type="ftr" idx="1"/>
          </p:nvPr>
        </p:nvSpPr>
        <p:spPr>
          <a:xfrm>
            <a:off x="1161720" y="412560"/>
            <a:ext cx="84495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pl-PL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&lt;stopka&gt;</a:t>
            </a:r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EE1D861-AF09-4CDB-A7AF-01EDC1360105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‹#›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az 4"/>
          <p:cNvPicPr/>
          <p:nvPr/>
        </p:nvPicPr>
        <p:blipFill>
          <a:blip r:embed="rId14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85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grpSp>
        <p:nvGrpSpPr>
          <p:cNvPr id="86" name="Grupa 11"/>
          <p:cNvGrpSpPr/>
          <p:nvPr/>
        </p:nvGrpSpPr>
        <p:grpSpPr>
          <a:xfrm>
            <a:off x="2649240" y="162360"/>
            <a:ext cx="6270840" cy="6271200"/>
            <a:chOff x="2649240" y="162360"/>
            <a:chExt cx="6270840" cy="6271200"/>
          </a:xfrm>
        </p:grpSpPr>
        <p:sp>
          <p:nvSpPr>
            <p:cNvPr id="87" name="Owal 10"/>
            <p:cNvSpPr/>
            <p:nvPr/>
          </p:nvSpPr>
          <p:spPr>
            <a:xfrm rot="18900000">
              <a:off x="5837760" y="691200"/>
              <a:ext cx="2553480" cy="2553480"/>
            </a:xfrm>
            <a:prstGeom prst="ellipse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pl-PL" sz="14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8" name="Owal 9"/>
            <p:cNvSpPr/>
            <p:nvPr/>
          </p:nvSpPr>
          <p:spPr>
            <a:xfrm rot="18900000">
              <a:off x="3178080" y="3350880"/>
              <a:ext cx="2553480" cy="255348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rgbClr val="0049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pl-PL" sz="14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pic>
        <p:nvPicPr>
          <p:cNvPr id="89" name="Obraz 6" descr="Obraz zawierający jasne, rysunek&#10;&#10;Opis wygenerowany automatycznie"/>
          <p:cNvPicPr/>
          <p:nvPr/>
        </p:nvPicPr>
        <p:blipFill>
          <a:blip r:embed="rId15"/>
          <a:stretch/>
        </p:blipFill>
        <p:spPr>
          <a:xfrm>
            <a:off x="3277800" y="730800"/>
            <a:ext cx="5244480" cy="50032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FFFFFF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FFFFFF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FFFFFF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FFFFFF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FFFFFF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az 4"/>
          <p:cNvPicPr/>
          <p:nvPr/>
        </p:nvPicPr>
        <p:blipFill>
          <a:blip r:embed="rId14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129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cxnSp>
        <p:nvCxnSpPr>
          <p:cNvPr id="130" name="Łącznik prosty 10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sp>
        <p:nvSpPr>
          <p:cNvPr id="131" name="PlaceHolder 1"/>
          <p:cNvSpPr>
            <a:spLocks noGrp="1"/>
          </p:cNvSpPr>
          <p:nvPr>
            <p:ph type="ftr" idx="3"/>
          </p:nvPr>
        </p:nvSpPr>
        <p:spPr>
          <a:xfrm>
            <a:off x="1161720" y="412560"/>
            <a:ext cx="779904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pl-PL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&lt;stopka&gt;</a:t>
            </a:r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4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1BECD8C-F866-463D-962F-DF09630F0D4E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‹#›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Obraz 4"/>
          <p:cNvPicPr/>
          <p:nvPr/>
        </p:nvPicPr>
        <p:blipFill>
          <a:blip r:embed="rId14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172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cxnSp>
        <p:nvCxnSpPr>
          <p:cNvPr id="173" name="Łącznik prosty 9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sp>
        <p:nvSpPr>
          <p:cNvPr id="174" name="Titel 1"/>
          <p:cNvSpPr/>
          <p:nvPr/>
        </p:nvSpPr>
        <p:spPr>
          <a:xfrm>
            <a:off x="396000" y="1126440"/>
            <a:ext cx="9215280" cy="30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2000" b="1" strike="noStrike" spc="-1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ftr" idx="5"/>
          </p:nvPr>
        </p:nvSpPr>
        <p:spPr>
          <a:xfrm>
            <a:off x="1161720" y="412560"/>
            <a:ext cx="84495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pl-PL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&lt;stopka&gt;</a:t>
            </a:r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6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AE80A208-D331-415E-BC6A-CAFC285D35A7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‹#›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Obraz 4"/>
          <p:cNvPicPr/>
          <p:nvPr/>
        </p:nvPicPr>
        <p:blipFill>
          <a:blip r:embed="rId14"/>
          <a:stretch/>
        </p:blipFill>
        <p:spPr>
          <a:xfrm>
            <a:off x="9901440" y="85680"/>
            <a:ext cx="2127960" cy="920520"/>
          </a:xfrm>
          <a:prstGeom prst="rect">
            <a:avLst/>
          </a:prstGeom>
          <a:ln w="0">
            <a:noFill/>
          </a:ln>
        </p:spPr>
      </p:pic>
      <p:cxnSp>
        <p:nvCxnSpPr>
          <p:cNvPr id="216" name="Łącznik prosty 14"/>
          <p:cNvCxnSpPr/>
          <p:nvPr/>
        </p:nvCxnSpPr>
        <p:spPr>
          <a:xfrm>
            <a:off x="1057320" y="412200"/>
            <a:ext cx="720" cy="216720"/>
          </a:xfrm>
          <a:prstGeom prst="straightConnector1">
            <a:avLst/>
          </a:prstGeom>
          <a:ln w="0">
            <a:solidFill>
              <a:srgbClr val="00477B"/>
            </a:solidFill>
          </a:ln>
        </p:spPr>
      </p:cxnSp>
      <p:pic>
        <p:nvPicPr>
          <p:cNvPr id="217" name="Obraz 4" descr="Obraz zawierający osoba, trzymający, ręka, mężczyzna&#10;&#10;Opis wygenerowany automatycznie"/>
          <p:cNvPicPr/>
          <p:nvPr/>
        </p:nvPicPr>
        <p:blipFill>
          <a:blip r:embed="rId15"/>
          <a:stretch/>
        </p:blipFill>
        <p:spPr>
          <a:xfrm>
            <a:off x="0" y="0"/>
            <a:ext cx="12223800" cy="6857280"/>
          </a:xfrm>
          <a:prstGeom prst="rect">
            <a:avLst/>
          </a:prstGeom>
          <a:ln w="0">
            <a:noFill/>
          </a:ln>
        </p:spPr>
      </p:pic>
      <p:pic>
        <p:nvPicPr>
          <p:cNvPr id="218" name="Obraz 5"/>
          <p:cNvPicPr/>
          <p:nvPr/>
        </p:nvPicPr>
        <p:blipFill>
          <a:blip r:embed="rId16"/>
          <a:stretch/>
        </p:blipFill>
        <p:spPr>
          <a:xfrm>
            <a:off x="2019960" y="1819440"/>
            <a:ext cx="2704320" cy="270432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peednetpl.sharepoint.com/:v:/g/Ecp3F31Om-ZDs-6Kk2POhcYBQ3KcIf-uD9Ciai3WKsJfuQ?e=l3Uwc6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278120" y="1495080"/>
            <a:ext cx="4486680" cy="176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Rodzice 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7278120" y="3494160"/>
            <a:ext cx="4486680" cy="18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800" b="1" strike="noStrike" spc="-1">
                <a:solidFill>
                  <a:srgbClr val="002060"/>
                </a:solidFill>
                <a:latin typeface="Arial"/>
              </a:rPr>
              <a:t>Informacje o RESQL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7"/>
          </p:nvPr>
        </p:nvSpPr>
        <p:spPr>
          <a:xfrm>
            <a:off x="0" y="412920"/>
            <a:ext cx="56772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17377BC9-31B8-4F0B-B900-E16EBD93FD42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1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96000" y="1129320"/>
            <a:ext cx="9215280" cy="3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400" b="1" strike="noStrike" spc="-1">
                <a:solidFill>
                  <a:schemeClr val="accent1"/>
                </a:solidFill>
                <a:latin typeface="Arial Black"/>
              </a:rPr>
              <a:t>Na jakie problemy odpowiada RESQL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8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13BE081C-5096-4518-85C9-7C9FCFD135EE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2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96000" y="1931760"/>
            <a:ext cx="10659960" cy="429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 lnSpcReduction="20000"/>
          </a:bodyPr>
          <a:lstStyle/>
          <a:p>
            <a:pPr marL="457200" indent="-45720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AutoNum type="arabicPeriod"/>
            </a:pPr>
            <a:r>
              <a:rPr lang="pl-PL" sz="2400" b="1" strike="noStrike" spc="-1">
                <a:solidFill>
                  <a:schemeClr val="accent2"/>
                </a:solidFill>
                <a:latin typeface="Calibri"/>
              </a:rPr>
              <a:t>Nie zawsze jest dla uczniów oczywiste, czy to co się dzieje jest przemocą.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AutoNum type="arabicPeriod"/>
            </a:pPr>
            <a:r>
              <a:rPr lang="pl-PL" sz="2400" b="1" strike="noStrike" spc="-1">
                <a:solidFill>
                  <a:schemeClr val="accent2"/>
                </a:solidFill>
                <a:latin typeface="Calibri"/>
              </a:rPr>
              <a:t>Czasami uczniowie nie wiedzą jak zareagować-zwłaszcza w przypadku przemocy relacyjnej.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AutoNum type="arabicPeriod"/>
            </a:pPr>
            <a:r>
              <a:rPr lang="pl-PL" sz="2400" b="1" strike="noStrike" spc="-1">
                <a:solidFill>
                  <a:schemeClr val="accent2"/>
                </a:solidFill>
                <a:latin typeface="Calibri"/>
              </a:rPr>
              <a:t>Uczniowie chcą być anonimowi a jednocześnie nie chcą przechodzić obojętnie wobec tego co się dzieje w klasie i szkole.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AutoNum type="arabicPeriod"/>
            </a:pPr>
            <a:r>
              <a:rPr lang="pl-PL" sz="2400" b="1" strike="noStrike" spc="-1">
                <a:solidFill>
                  <a:schemeClr val="accent2"/>
                </a:solidFill>
                <a:latin typeface="Calibri"/>
              </a:rPr>
              <a:t>Nastoletnie ofiary przemocy rówieśniczej mają dużą trudność w zgłaszaniu swoich problemów.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AutoNum type="arabicPeriod"/>
            </a:pPr>
            <a:r>
              <a:rPr lang="pl-PL" sz="2400" b="1" strike="noStrike" spc="-1">
                <a:solidFill>
                  <a:schemeClr val="accent2"/>
                </a:solidFill>
                <a:latin typeface="Calibri"/>
              </a:rPr>
              <a:t>Reagowanie na przemoc w tym np. zgłaszaniem jest skutecznym działaniem zmniejszającym liczbę incydentów przemocy i poprawiającym bezpieczeństwo. 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801"/>
              </a:lnSpc>
              <a:spcBef>
                <a:spcPts val="3200"/>
              </a:spcBef>
              <a:buNone/>
              <a:tabLst>
                <a:tab pos="0" algn="l"/>
              </a:tabLst>
            </a:pP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3540240" y="1071720"/>
            <a:ext cx="4489920" cy="426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600" b="0" strike="noStrike" spc="-1">
                <a:solidFill>
                  <a:schemeClr val="accent1"/>
                </a:solidFill>
                <a:latin typeface="Calibri"/>
                <a:ea typeface="Calibri"/>
              </a:rPr>
              <a:t>FILM</a:t>
            </a:r>
            <a:endParaRPr lang="pl-PL" sz="3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800" b="0" u="sng" strike="noStrike" spc="-1">
                <a:solidFill>
                  <a:srgbClr val="29B9D1"/>
                </a:solidFill>
                <a:uFillTx/>
                <a:latin typeface="Calibri"/>
                <a:ea typeface="Calibri"/>
                <a:hlinkClick r:id="rId2"/>
              </a:rPr>
              <a:t>Film o systemie RESQL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sldNum" idx="56"/>
          </p:nvPr>
        </p:nvSpPr>
        <p:spPr>
          <a:xfrm>
            <a:off x="0" y="412920"/>
            <a:ext cx="56808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pl-PL" sz="950" b="0" strike="noStrike" spc="-1">
                <a:solidFill>
                  <a:schemeClr val="accent2"/>
                </a:solidFill>
                <a:latin typeface="Calibri"/>
                <a:ea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950" b="0" strike="noStrike" spc="-1">
                <a:solidFill>
                  <a:schemeClr val="accent2"/>
                </a:solidFill>
                <a:latin typeface="Calibri"/>
                <a:ea typeface="Calibri"/>
              </a:rPr>
              <a:t> str. </a:t>
            </a:r>
            <a:fld id="{F5406869-18FC-45BD-8602-EFB0DD60413B}" type="slidenum">
              <a:rPr lang="pl-PL" sz="950" b="0" strike="noStrike" spc="-1">
                <a:solidFill>
                  <a:schemeClr val="accent2"/>
                </a:solidFill>
                <a:latin typeface="Calibri"/>
                <a:ea typeface="Calibri"/>
              </a:rPr>
              <a:t>3</a:t>
            </a:fld>
            <a:endParaRPr lang="pl-PL" sz="95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10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F3B11566-938A-431D-8F58-53EE155A5FB8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4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6" name="Obraz 9"/>
          <p:cNvPicPr/>
          <p:nvPr/>
        </p:nvPicPr>
        <p:blipFill>
          <a:blip r:embed="rId2"/>
          <a:stretch/>
        </p:blipFill>
        <p:spPr>
          <a:xfrm>
            <a:off x="0" y="0"/>
            <a:ext cx="960480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Num" idx="11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170FA5A8-92F8-45E3-A0BD-133A4A4E2CBA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5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title"/>
          </p:nvPr>
        </p:nvSpPr>
        <p:spPr>
          <a:xfrm>
            <a:off x="396000" y="1126440"/>
            <a:ext cx="9215280" cy="30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400" b="1" strike="noStrike" spc="-1">
                <a:solidFill>
                  <a:schemeClr val="accent1"/>
                </a:solidFill>
                <a:latin typeface="Arial Black"/>
              </a:rPr>
              <a:t>Anonimowość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89240" y="1622520"/>
            <a:ext cx="11075760" cy="429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ts val="2801"/>
              </a:lnSpc>
              <a:buClr>
                <a:srgbClr val="00497E"/>
              </a:buClr>
              <a:buFont typeface="Calibri"/>
              <a:buAutoNum type="arabicPeriod"/>
            </a:pP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Kody wpisywane do aplikacji są kodami szkoły – wszyscy uczniowie wpisują ten sam kod.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2801"/>
              </a:lnSpc>
              <a:buClr>
                <a:srgbClr val="00497E"/>
              </a:buClr>
              <a:buFont typeface="Calibri"/>
              <a:buAutoNum type="arabicPeriod"/>
            </a:pP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Uczniowie nie podają swoich danych i nie są identyfikowani w żaden inny sposób (żaden uczeń nie jest powiązany z numerem z dziennika lub innym indywidualnym identyfikatorem).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2801"/>
              </a:lnSpc>
              <a:buClr>
                <a:srgbClr val="00497E"/>
              </a:buClr>
              <a:buFont typeface="Calibri"/>
              <a:buAutoNum type="arabicPeriod"/>
            </a:pP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Tożsamość ucznia będzie znana </a:t>
            </a:r>
            <a:r>
              <a:rPr lang="pl-PL" sz="1800" b="1" strike="noStrike" spc="-1">
                <a:solidFill>
                  <a:schemeClr val="accent1"/>
                </a:solidFill>
                <a:latin typeface="Arial Black"/>
              </a:rPr>
              <a:t>interwentowi</a:t>
            </a: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  który otrzyma jego wiadomość </a:t>
            </a:r>
            <a:r>
              <a:rPr lang="pl-PL" sz="1800" b="1" u="sng" strike="noStrike" spc="-1">
                <a:solidFill>
                  <a:schemeClr val="accent1"/>
                </a:solidFill>
                <a:uFillTx/>
                <a:latin typeface="Calibri"/>
              </a:rPr>
              <a:t>dopiero wtedy kiedy on sam poda te informacje </a:t>
            </a: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(takie jakie chce i tyle ile chce).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2801"/>
              </a:lnSpc>
              <a:buClr>
                <a:srgbClr val="00497E"/>
              </a:buClr>
              <a:buFont typeface="Calibri"/>
              <a:buAutoNum type="arabicPeriod"/>
            </a:pP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Dane dotyczące zgłoszeń i rozmowy ucznia </a:t>
            </a:r>
            <a:r>
              <a:rPr lang="pl-PL" sz="1800" b="1" u="sng" strike="noStrike" spc="-1">
                <a:solidFill>
                  <a:schemeClr val="accent1"/>
                </a:solidFill>
                <a:uFillTx/>
                <a:latin typeface="Arial Black"/>
              </a:rPr>
              <a:t>i interwenta widoczne są tylko interwentom </a:t>
            </a: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, którzy mają dostęp do panelu interwenta w szkole (nauczyciele, którzy odbierają i zajmują się zgłoszeniami oraz dyrektor szkoły). 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2801"/>
              </a:lnSpc>
              <a:buClr>
                <a:srgbClr val="00497E"/>
              </a:buClr>
              <a:buFont typeface="Calibri"/>
              <a:buAutoNum type="arabicPeriod"/>
            </a:pPr>
            <a:r>
              <a:rPr lang="pl-PL" sz="1800" b="1" strike="noStrike" spc="-1">
                <a:solidFill>
                  <a:schemeClr val="accent1"/>
                </a:solidFill>
                <a:latin typeface="Calibri"/>
              </a:rPr>
              <a:t>Nazwiska interwentów w naszej szkole – </a:t>
            </a:r>
            <a:r>
              <a:rPr lang="pl-PL" sz="1800" b="1" strike="noStrike" spc="-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do uzupełnienia</a:t>
            </a: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801"/>
              </a:lnSpc>
              <a:buNone/>
              <a:tabLst>
                <a:tab pos="0" algn="l"/>
              </a:tabLst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801"/>
              </a:lnSpc>
              <a:buNone/>
              <a:tabLst>
                <a:tab pos="0" algn="l"/>
              </a:tabLst>
            </a:pPr>
            <a:r>
              <a:rPr lang="pl-PL" sz="1800" b="1" u="sng" strike="noStrike" spc="-1">
                <a:solidFill>
                  <a:schemeClr val="accent1"/>
                </a:solidFill>
                <a:uFillTx/>
                <a:latin typeface="Calibri"/>
              </a:rPr>
              <a:t>Rozwiązanie RESQL nie przetwarza danych osobowych uczniów. Jedyną informacją o uczniach jest unikalny nadany w systemie identyfikator urządzenia, na którym uczeń zarejestrował aplikację. </a:t>
            </a:r>
            <a:r>
              <a:rPr sz="1800"/>
              <a:t/>
            </a:r>
            <a:br>
              <a:rPr sz="1800"/>
            </a:b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ts val="2801"/>
              </a:lnSpc>
              <a:buNone/>
              <a:tabLst>
                <a:tab pos="0" algn="l"/>
              </a:tabLst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2"/>
          </p:nvPr>
        </p:nvSpPr>
        <p:spPr>
          <a:xfrm>
            <a:off x="0" y="412920"/>
            <a:ext cx="56772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37F12753-9543-4501-AA77-85A616FFBF82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6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1" name="Obraz 4"/>
          <p:cNvPicPr/>
          <p:nvPr/>
        </p:nvPicPr>
        <p:blipFill>
          <a:blip r:embed="rId2"/>
          <a:stretch/>
        </p:blipFill>
        <p:spPr>
          <a:xfrm>
            <a:off x="1785240" y="1589400"/>
            <a:ext cx="3156120" cy="3156120"/>
          </a:xfrm>
          <a:prstGeom prst="rect">
            <a:avLst/>
          </a:prstGeom>
          <a:ln w="0">
            <a:noFill/>
          </a:ln>
        </p:spPr>
      </p:pic>
      <p:pic>
        <p:nvPicPr>
          <p:cNvPr id="272" name="Obraz 5"/>
          <p:cNvPicPr/>
          <p:nvPr/>
        </p:nvPicPr>
        <p:blipFill>
          <a:blip r:embed="rId3"/>
          <a:stretch/>
        </p:blipFill>
        <p:spPr>
          <a:xfrm rot="10800000" flipH="1">
            <a:off x="7903800" y="3455280"/>
            <a:ext cx="380160" cy="38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96000" y="1129320"/>
            <a:ext cx="9215280" cy="38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2000" b="1" strike="noStrike" spc="-1">
                <a:solidFill>
                  <a:schemeClr val="accent1"/>
                </a:solidFill>
                <a:latin typeface="Arial Black"/>
              </a:rPr>
              <a:t>W szkole zgłoszenia przyjmują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ldNum" idx="13"/>
          </p:nvPr>
        </p:nvSpPr>
        <p:spPr>
          <a:xfrm>
            <a:off x="396000" y="412560"/>
            <a:ext cx="567360" cy="2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950" b="0" strike="noStrike" spc="-1">
                <a:solidFill>
                  <a:schemeClr val="accent2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r>
              <a:rPr lang="pl-PL" sz="950" b="0" strike="noStrike" spc="-1">
                <a:solidFill>
                  <a:schemeClr val="accent2"/>
                </a:solidFill>
                <a:latin typeface="Calibri"/>
              </a:rPr>
              <a:t>str.</a:t>
            </a:r>
            <a:r>
              <a:rPr lang="en-US" sz="950" b="0" strike="noStrike" spc="-1">
                <a:solidFill>
                  <a:schemeClr val="accent2"/>
                </a:solidFill>
                <a:latin typeface="Calibri"/>
              </a:rPr>
              <a:t> </a:t>
            </a:r>
            <a:fld id="{C5A24AD6-33A9-4B53-A02B-FE6FC45CE3E3}" type="slidenum">
              <a:rPr lang="en-US" sz="950" b="0" strike="noStrike" spc="-1">
                <a:solidFill>
                  <a:schemeClr val="accent2"/>
                </a:solidFill>
                <a:latin typeface="Calibri"/>
              </a:rPr>
              <a:t>7</a:t>
            </a:fld>
            <a:endParaRPr lang="pl-PL" sz="9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96000" y="1931760"/>
            <a:ext cx="9215280" cy="429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49280" indent="-449280" defTabSz="914400">
              <a:lnSpc>
                <a:spcPts val="2801"/>
              </a:lnSpc>
              <a:spcBef>
                <a:spcPts val="3200"/>
              </a:spcBef>
              <a:buClr>
                <a:srgbClr val="29B9D1"/>
              </a:buClr>
              <a:buFont typeface="Calibri"/>
              <a:buChar char="˃"/>
            </a:pPr>
            <a:r>
              <a:rPr lang="pl-PL" sz="2500" b="1" strike="noStrike" spc="-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Uzupełnić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262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Symbol</vt:lpstr>
      <vt:lpstr>Times New Roman</vt:lpstr>
      <vt:lpstr>Wingdings</vt:lpstr>
      <vt:lpstr>RESQL_Powerpoint_Standard_16_9</vt:lpstr>
      <vt:lpstr>RESQL_Powerpoint_Standard_16_9</vt:lpstr>
      <vt:lpstr>RESQL_Powerpoint_Standard_16_9</vt:lpstr>
      <vt:lpstr>RESQL_Powerpoint_Standard_16_9</vt:lpstr>
      <vt:lpstr>RESQL_Powerpoint_Standard_16_9</vt:lpstr>
      <vt:lpstr>RESQL_Powerpoint_Standard_16_9</vt:lpstr>
      <vt:lpstr>Rodzice </vt:lpstr>
      <vt:lpstr>Na jakie problemy odpowiada RESQL </vt:lpstr>
      <vt:lpstr>Prezentacja programu PowerPoint</vt:lpstr>
      <vt:lpstr>Prezentacja programu PowerPoint</vt:lpstr>
      <vt:lpstr>Anonimowość </vt:lpstr>
      <vt:lpstr>Prezentacja programu PowerPoint</vt:lpstr>
      <vt:lpstr>W szkole zgłoszenia przyjmują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merytoryczne - interwent</dc:title>
  <dc:subject/>
  <dc:creator>Małgorzata Wójcik</dc:creator>
  <dc:description/>
  <cp:lastModifiedBy>Dyrekcja</cp:lastModifiedBy>
  <cp:revision>25</cp:revision>
  <dcterms:created xsi:type="dcterms:W3CDTF">2021-01-28T07:27:16Z</dcterms:created>
  <dcterms:modified xsi:type="dcterms:W3CDTF">2023-12-07T13:11:50Z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7</vt:i4>
  </property>
</Properties>
</file>