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17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B4F3-B5BB-4DB0-B46B-AFD4DD33C382}" type="datetimeFigureOut">
              <a:rPr lang="sk-SK" smtClean="0"/>
              <a:pPr/>
              <a:t>16. 12. 2021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C5E3C1-4ED3-44A2-B285-5FFCD5E3F63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B4F3-B5BB-4DB0-B46B-AFD4DD33C382}" type="datetimeFigureOut">
              <a:rPr lang="sk-SK" smtClean="0"/>
              <a:pPr/>
              <a:t>16. 12. 2021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5E3C1-4ED3-44A2-B285-5FFCD5E3F63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5C5E3C1-4ED3-44A2-B285-5FFCD5E3F63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B4F3-B5BB-4DB0-B46B-AFD4DD33C382}" type="datetimeFigureOut">
              <a:rPr lang="sk-SK" smtClean="0"/>
              <a:pPr/>
              <a:t>16. 12. 2021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B4F3-B5BB-4DB0-B46B-AFD4DD33C382}" type="datetimeFigureOut">
              <a:rPr lang="sk-SK" smtClean="0"/>
              <a:pPr/>
              <a:t>16. 12. 2021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5C5E3C1-4ED3-44A2-B285-5FFCD5E3F63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ĺž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ĺž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B4F3-B5BB-4DB0-B46B-AFD4DD33C382}" type="datetimeFigureOut">
              <a:rPr lang="sk-SK" smtClean="0"/>
              <a:pPr/>
              <a:t>16. 12. 2021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C5E3C1-4ED3-44A2-B285-5FFCD5E3F63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52EB4F3-B5BB-4DB0-B46B-AFD4DD33C382}" type="datetimeFigureOut">
              <a:rPr lang="sk-SK" smtClean="0"/>
              <a:pPr/>
              <a:t>16. 12. 2021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5E3C1-4ED3-44A2-B285-5FFCD5E3F63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obsah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obsah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B4F3-B5BB-4DB0-B46B-AFD4DD33C382}" type="datetimeFigureOut">
              <a:rPr lang="sk-SK" smtClean="0"/>
              <a:pPr/>
              <a:t>16. 12. 2021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obsah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obsah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5C5E3C1-4ED3-44A2-B285-5FFCD5E3F63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B4F3-B5BB-4DB0-B46B-AFD4DD33C382}" type="datetimeFigureOut">
              <a:rPr lang="sk-SK" smtClean="0"/>
              <a:pPr/>
              <a:t>16. 12. 2021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5C5E3C1-4ED3-44A2-B285-5FFCD5E3F63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ĺž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ĺž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ĺž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B4F3-B5BB-4DB0-B46B-AFD4DD33C382}" type="datetimeFigureOut">
              <a:rPr lang="sk-SK" smtClean="0"/>
              <a:pPr/>
              <a:t>16. 12. 2021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C5E3C1-4ED3-44A2-B285-5FFCD5E3F63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ĺž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obsah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C5E3C1-4ED3-44A2-B285-5FFCD5E3F63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Obdĺž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B4F3-B5BB-4DB0-B46B-AFD4DD33C382}" type="datetimeFigureOut">
              <a:rPr lang="sk-SK" smtClean="0"/>
              <a:pPr/>
              <a:t>16. 12. 2021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vná spojnic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ĺž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ĺž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5C5E3C1-4ED3-44A2-B285-5FFCD5E3F63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2" name="Obdĺž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52EB4F3-B5BB-4DB0-B46B-AFD4DD33C382}" type="datetimeFigureOut">
              <a:rPr lang="sk-SK" smtClean="0"/>
              <a:pPr/>
              <a:t>16. 12. 2021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ĺž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ĺž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ĺž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ĺž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ĺž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52EB4F3-B5BB-4DB0-B46B-AFD4DD33C382}" type="datetimeFigureOut">
              <a:rPr lang="sk-SK" smtClean="0"/>
              <a:pPr/>
              <a:t>16. 12. 2021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8" name="Obdĺž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5C5E3C1-4ED3-44A2-B285-5FFCD5E3F63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0CsrScT71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71604" y="2786058"/>
            <a:ext cx="6400800" cy="1752600"/>
          </a:xfrm>
        </p:spPr>
        <p:txBody>
          <a:bodyPr/>
          <a:lstStyle/>
          <a:p>
            <a:endParaRPr lang="sk-SK" i="1" dirty="0" smtClean="0">
              <a:solidFill>
                <a:schemeClr val="tx1"/>
              </a:solidFill>
            </a:endParaRPr>
          </a:p>
          <a:p>
            <a:endParaRPr lang="sk-SK" i="1" dirty="0" smtClean="0">
              <a:solidFill>
                <a:schemeClr val="tx1"/>
              </a:solidFill>
            </a:endParaRPr>
          </a:p>
          <a:p>
            <a:r>
              <a:rPr lang="sk-SK" sz="2800" i="1" dirty="0" smtClean="0">
                <a:solidFill>
                  <a:schemeClr val="tx1"/>
                </a:solidFill>
              </a:rPr>
              <a:t>Vrátiť </a:t>
            </a:r>
            <a:r>
              <a:rPr lang="sk-SK" sz="2800" i="1" dirty="0" smtClean="0">
                <a:solidFill>
                  <a:schemeClr val="tx1"/>
                </a:solidFill>
              </a:rPr>
              <a:t>sa na kruhový objazd</a:t>
            </a:r>
            <a:endParaRPr lang="sk-SK" sz="2800" i="1" dirty="0">
              <a:solidFill>
                <a:schemeClr val="tx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i="1" dirty="0" err="1" smtClean="0">
                <a:solidFill>
                  <a:srgbClr val="FF0000"/>
                </a:solidFill>
              </a:rPr>
              <a:t>Go</a:t>
            </a:r>
            <a:r>
              <a:rPr lang="sk-SK" b="1" i="1" dirty="0" smtClean="0">
                <a:solidFill>
                  <a:srgbClr val="FF0000"/>
                </a:solidFill>
              </a:rPr>
              <a:t> </a:t>
            </a:r>
            <a:r>
              <a:rPr lang="sk-SK" b="1" i="1" dirty="0" err="1" smtClean="0">
                <a:solidFill>
                  <a:srgbClr val="FF0000"/>
                </a:solidFill>
              </a:rPr>
              <a:t>back</a:t>
            </a:r>
            <a:r>
              <a:rPr lang="sk-SK" b="1" i="1" dirty="0" smtClean="0">
                <a:solidFill>
                  <a:srgbClr val="FF0000"/>
                </a:solidFill>
              </a:rPr>
              <a:t> to </a:t>
            </a:r>
            <a:r>
              <a:rPr lang="sk-SK" b="1" i="1" dirty="0" err="1" smtClean="0">
                <a:solidFill>
                  <a:srgbClr val="FF0000"/>
                </a:solidFill>
              </a:rPr>
              <a:t>the</a:t>
            </a:r>
            <a:r>
              <a:rPr lang="sk-SK" b="1" i="1" dirty="0" smtClean="0">
                <a:solidFill>
                  <a:srgbClr val="FF0000"/>
                </a:solidFill>
              </a:rPr>
              <a:t> </a:t>
            </a:r>
            <a:r>
              <a:rPr lang="sk-SK" b="1" i="1" dirty="0" err="1" smtClean="0">
                <a:solidFill>
                  <a:srgbClr val="FF0000"/>
                </a:solidFill>
              </a:rPr>
              <a:t>roundabout</a:t>
            </a:r>
            <a:endParaRPr lang="sk-SK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 err="1" smtClean="0">
                <a:solidFill>
                  <a:srgbClr val="FF0000"/>
                </a:solidFill>
              </a:rPr>
              <a:t>Vocabulary</a:t>
            </a:r>
            <a:r>
              <a:rPr lang="sk-SK" b="1" i="1" dirty="0" smtClean="0">
                <a:solidFill>
                  <a:srgbClr val="FF0000"/>
                </a:solidFill>
              </a:rPr>
              <a:t>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sk-SK" b="1" i="1" dirty="0" smtClean="0"/>
              <a:t>Slovná zásoba</a:t>
            </a:r>
          </a:p>
          <a:p>
            <a:pPr marL="0" indent="0" algn="ctr">
              <a:buNone/>
            </a:pPr>
            <a:endParaRPr lang="sk-SK" b="1" i="1" dirty="0" smtClean="0"/>
          </a:p>
          <a:p>
            <a:pPr algn="ctr">
              <a:buFont typeface="Wingdings" pitchFamily="2" charset="2"/>
              <a:buChar char="q"/>
            </a:pPr>
            <a:r>
              <a:rPr lang="sk-SK" dirty="0" smtClean="0">
                <a:solidFill>
                  <a:srgbClr val="FF0000"/>
                </a:solidFill>
              </a:rPr>
              <a:t>Slovnú zásobu sa nauč naspamäť, ale aj písomne.</a:t>
            </a:r>
          </a:p>
          <a:p>
            <a:pPr marL="0" indent="0" algn="ctr">
              <a:buNone/>
            </a:pPr>
            <a:endParaRPr lang="sk-SK" dirty="0" smtClean="0">
              <a:solidFill>
                <a:srgbClr val="FF0000"/>
              </a:solidFill>
            </a:endParaRPr>
          </a:p>
          <a:p>
            <a:pPr algn="ctr">
              <a:buFont typeface="Wingdings" pitchFamily="2" charset="2"/>
              <a:buChar char="q"/>
            </a:pPr>
            <a:r>
              <a:rPr lang="sk-SK" sz="2400" b="1" i="1" dirty="0" smtClean="0">
                <a:solidFill>
                  <a:schemeClr val="accent3">
                    <a:lumMod val="50000"/>
                  </a:schemeClr>
                </a:solidFill>
              </a:rPr>
              <a:t> Slovnú zásobu si môžeš vypočuť na tejto </a:t>
            </a:r>
            <a:r>
              <a:rPr lang="sk-SK" sz="2400" b="1" i="1" dirty="0" err="1" smtClean="0">
                <a:solidFill>
                  <a:schemeClr val="accent3">
                    <a:lumMod val="50000"/>
                  </a:schemeClr>
                </a:solidFill>
              </a:rPr>
              <a:t>webstránke</a:t>
            </a:r>
            <a:r>
              <a:rPr lang="sk-SK" sz="2400" b="1" i="1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</a:p>
          <a:p>
            <a:pPr algn="ctr">
              <a:buNone/>
            </a:pPr>
            <a:r>
              <a:rPr lang="sk-SK" sz="2400" b="1" i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sk-SK" sz="2400" b="1" i="1" dirty="0" smtClean="0">
                <a:solidFill>
                  <a:schemeClr val="accent3">
                    <a:lumMod val="50000"/>
                  </a:schemeClr>
                </a:solidFill>
              </a:rPr>
              <a:t>          </a:t>
            </a:r>
            <a:r>
              <a:rPr lang="sk-SK" sz="2400" b="1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https://www.youtube.com/watch?v=o0CsrScT710</a:t>
            </a:r>
            <a:endParaRPr lang="sk-SK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>
              <a:buFont typeface="Wingdings" pitchFamily="2" charset="2"/>
              <a:buChar char="q"/>
            </a:pPr>
            <a:endParaRPr lang="sk-SK" sz="2400" b="1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ok 7"/>
          <p:cNvPicPr/>
          <p:nvPr/>
        </p:nvPicPr>
        <p:blipFill>
          <a:blip r:embed="rId2"/>
          <a:srcRect r="1222" b="4762"/>
          <a:stretch>
            <a:fillRect/>
          </a:stretch>
        </p:blipFill>
        <p:spPr bwMode="auto">
          <a:xfrm>
            <a:off x="428596" y="214290"/>
            <a:ext cx="821537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bdĺžnik 10"/>
          <p:cNvSpPr/>
          <p:nvPr/>
        </p:nvSpPr>
        <p:spPr>
          <a:xfrm>
            <a:off x="285720" y="2357431"/>
            <a:ext cx="84296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600" dirty="0" smtClean="0">
                <a:cs typeface="Tunga"/>
              </a:rPr>
              <a:t>    [ </a:t>
            </a:r>
            <a:r>
              <a:rPr lang="sk-SK" sz="1600" dirty="0" err="1" smtClean="0">
                <a:cs typeface="Tunga"/>
              </a:rPr>
              <a:t>ríd</a:t>
            </a:r>
            <a:r>
              <a:rPr lang="sk-SK" sz="1600" dirty="0" smtClean="0">
                <a:cs typeface="Tunga"/>
              </a:rPr>
              <a:t> ǝ </a:t>
            </a:r>
            <a:r>
              <a:rPr lang="sk-SK" sz="1600" dirty="0" err="1" smtClean="0">
                <a:cs typeface="Tunga"/>
              </a:rPr>
              <a:t>mäp</a:t>
            </a:r>
            <a:r>
              <a:rPr lang="sk-SK" sz="1600" dirty="0" smtClean="0">
                <a:cs typeface="Tunga"/>
              </a:rPr>
              <a:t>]	   [ </a:t>
            </a:r>
            <a:r>
              <a:rPr lang="sk-SK" sz="1600" dirty="0" err="1" smtClean="0">
                <a:cs typeface="Tunga"/>
              </a:rPr>
              <a:t>tǝrn</a:t>
            </a:r>
            <a:r>
              <a:rPr lang="sk-SK" sz="1600" dirty="0" smtClean="0">
                <a:cs typeface="Tunga"/>
              </a:rPr>
              <a:t> </a:t>
            </a:r>
            <a:r>
              <a:rPr lang="sk-SK" sz="1600" dirty="0" err="1" smtClean="0">
                <a:cs typeface="Tunga"/>
              </a:rPr>
              <a:t>left</a:t>
            </a:r>
            <a:r>
              <a:rPr lang="sk-SK" sz="1600" dirty="0" smtClean="0">
                <a:cs typeface="Tunga"/>
              </a:rPr>
              <a:t>] 	[ </a:t>
            </a:r>
            <a:r>
              <a:rPr lang="sk-SK" sz="1600" dirty="0" err="1" smtClean="0">
                <a:cs typeface="Tunga"/>
              </a:rPr>
              <a:t>gou</a:t>
            </a:r>
            <a:r>
              <a:rPr lang="sk-SK" sz="1600" dirty="0" smtClean="0">
                <a:cs typeface="Tunga"/>
              </a:rPr>
              <a:t> </a:t>
            </a:r>
            <a:r>
              <a:rPr lang="sk-SK" sz="1600" dirty="0" err="1" smtClean="0">
                <a:cs typeface="Tunga"/>
              </a:rPr>
              <a:t>bäk</a:t>
            </a:r>
            <a:r>
              <a:rPr lang="sk-SK" sz="1600" dirty="0" smtClean="0">
                <a:cs typeface="Tunga"/>
              </a:rPr>
              <a:t> ]             [ </a:t>
            </a:r>
            <a:r>
              <a:rPr lang="sk-SK" sz="1600" dirty="0" err="1" smtClean="0">
                <a:cs typeface="Tunga"/>
              </a:rPr>
              <a:t>trefik</a:t>
            </a:r>
            <a:r>
              <a:rPr lang="sk-SK" sz="1600" dirty="0" smtClean="0">
                <a:cs typeface="Tunga"/>
              </a:rPr>
              <a:t> </a:t>
            </a:r>
            <a:r>
              <a:rPr lang="sk-SK" sz="1600" dirty="0" err="1" smtClean="0">
                <a:cs typeface="Tunga"/>
              </a:rPr>
              <a:t>lajt</a:t>
            </a:r>
            <a:r>
              <a:rPr lang="sk-SK" sz="1600" dirty="0" smtClean="0">
                <a:cs typeface="Tunga"/>
              </a:rPr>
              <a:t> ]  	[ </a:t>
            </a:r>
            <a:r>
              <a:rPr lang="sk-SK" sz="1600" dirty="0" err="1" smtClean="0">
                <a:cs typeface="Tunga"/>
              </a:rPr>
              <a:t>hari</a:t>
            </a:r>
            <a:r>
              <a:rPr lang="sk-SK" sz="1600" dirty="0" smtClean="0">
                <a:cs typeface="Tunga"/>
              </a:rPr>
              <a:t> ]</a:t>
            </a:r>
          </a:p>
          <a:p>
            <a:r>
              <a:rPr lang="sk-SK" sz="1600" dirty="0">
                <a:cs typeface="Tunga"/>
              </a:rPr>
              <a:t>p</a:t>
            </a:r>
            <a:r>
              <a:rPr lang="sk-SK" sz="1600" dirty="0" smtClean="0">
                <a:cs typeface="Tunga"/>
              </a:rPr>
              <a:t>rečítať si mapu</a:t>
            </a:r>
            <a:r>
              <a:rPr lang="sk-SK" sz="1600" dirty="0">
                <a:cs typeface="Tunga"/>
              </a:rPr>
              <a:t> </a:t>
            </a:r>
            <a:r>
              <a:rPr lang="sk-SK" sz="1600" dirty="0" smtClean="0">
                <a:cs typeface="Tunga"/>
              </a:rPr>
              <a:t>      odbočiť vľavo	</a:t>
            </a:r>
            <a:r>
              <a:rPr lang="sk-SK" sz="1600" dirty="0" smtClean="0">
                <a:cs typeface="Tunga"/>
              </a:rPr>
              <a:t>  </a:t>
            </a:r>
            <a:r>
              <a:rPr lang="sk-SK" sz="1600" dirty="0" smtClean="0">
                <a:cs typeface="Tunga"/>
              </a:rPr>
              <a:t>vrátiť sa 	                  semafor	               ponáhľať sa</a:t>
            </a:r>
            <a:endParaRPr lang="sk-SK" sz="1600" dirty="0"/>
          </a:p>
        </p:txBody>
      </p:sp>
      <p:pic>
        <p:nvPicPr>
          <p:cNvPr id="12" name="Obrázok 11"/>
          <p:cNvPicPr/>
          <p:nvPr/>
        </p:nvPicPr>
        <p:blipFill>
          <a:blip r:embed="rId3"/>
          <a:srcRect l="892" r="709"/>
          <a:stretch>
            <a:fillRect/>
          </a:stretch>
        </p:blipFill>
        <p:spPr bwMode="auto">
          <a:xfrm>
            <a:off x="500034" y="3357562"/>
            <a:ext cx="814393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bdĺžnik 12"/>
          <p:cNvSpPr/>
          <p:nvPr/>
        </p:nvSpPr>
        <p:spPr>
          <a:xfrm>
            <a:off x="285720" y="5357826"/>
            <a:ext cx="85011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600" dirty="0" smtClean="0">
                <a:cs typeface="Tunga"/>
              </a:rPr>
              <a:t>[ </a:t>
            </a:r>
            <a:r>
              <a:rPr lang="sk-SK" sz="1600" dirty="0" err="1" smtClean="0">
                <a:cs typeface="Tunga"/>
              </a:rPr>
              <a:t>raund</a:t>
            </a:r>
            <a:r>
              <a:rPr lang="sk-SK" sz="1600" dirty="0" smtClean="0">
                <a:cs typeface="Tunga"/>
              </a:rPr>
              <a:t> </a:t>
            </a:r>
            <a:r>
              <a:rPr lang="sk-SK" sz="1600" dirty="0" err="1" smtClean="0">
                <a:cs typeface="Tunga"/>
              </a:rPr>
              <a:t>ǝbaut</a:t>
            </a:r>
            <a:r>
              <a:rPr lang="sk-SK" sz="1600" dirty="0" smtClean="0">
                <a:cs typeface="Tunga"/>
              </a:rPr>
              <a:t> ]       	 [ get </a:t>
            </a:r>
            <a:r>
              <a:rPr lang="sk-SK" sz="1600" dirty="0" err="1" smtClean="0">
                <a:cs typeface="Tunga"/>
              </a:rPr>
              <a:t>lost</a:t>
            </a:r>
            <a:r>
              <a:rPr lang="sk-SK" sz="1600" dirty="0" smtClean="0">
                <a:cs typeface="Tunga"/>
              </a:rPr>
              <a:t> ]           [ </a:t>
            </a:r>
            <a:r>
              <a:rPr lang="sk-SK" sz="1600" dirty="0" err="1" smtClean="0">
                <a:cs typeface="Tunga"/>
              </a:rPr>
              <a:t>tǝrn</a:t>
            </a:r>
            <a:r>
              <a:rPr lang="sk-SK" sz="1600" dirty="0" smtClean="0">
                <a:cs typeface="Tunga"/>
              </a:rPr>
              <a:t> </a:t>
            </a:r>
            <a:r>
              <a:rPr lang="sk-SK" sz="1600" dirty="0" err="1" smtClean="0">
                <a:cs typeface="Tunga"/>
              </a:rPr>
              <a:t>rajt</a:t>
            </a:r>
            <a:r>
              <a:rPr lang="sk-SK" sz="1600" dirty="0" smtClean="0">
                <a:cs typeface="Tunga"/>
              </a:rPr>
              <a:t> ]	         [ </a:t>
            </a:r>
            <a:r>
              <a:rPr lang="sk-SK" sz="1600" dirty="0" err="1" smtClean="0">
                <a:cs typeface="Tunga"/>
              </a:rPr>
              <a:t>gou</a:t>
            </a:r>
            <a:r>
              <a:rPr lang="sk-SK" sz="1600" dirty="0" smtClean="0">
                <a:cs typeface="Tunga"/>
              </a:rPr>
              <a:t> </a:t>
            </a:r>
            <a:r>
              <a:rPr lang="sk-SK" sz="1600" dirty="0" err="1" smtClean="0">
                <a:cs typeface="Tunga"/>
              </a:rPr>
              <a:t>strejt</a:t>
            </a:r>
            <a:r>
              <a:rPr lang="sk-SK" sz="1600" dirty="0" smtClean="0">
                <a:cs typeface="Tunga"/>
              </a:rPr>
              <a:t> on]          [</a:t>
            </a:r>
            <a:r>
              <a:rPr lang="sk-SK" sz="1600" dirty="0" err="1" smtClean="0">
                <a:cs typeface="Tunga"/>
              </a:rPr>
              <a:t>petrol</a:t>
            </a:r>
            <a:r>
              <a:rPr lang="sk-SK" sz="1600" dirty="0" smtClean="0">
                <a:cs typeface="Tunga"/>
              </a:rPr>
              <a:t> </a:t>
            </a:r>
            <a:r>
              <a:rPr lang="sk-SK" sz="1600" dirty="0" err="1" smtClean="0">
                <a:cs typeface="Tunga"/>
              </a:rPr>
              <a:t>stejšǝn</a:t>
            </a:r>
            <a:r>
              <a:rPr lang="sk-SK" sz="1600" dirty="0" smtClean="0">
                <a:cs typeface="Tunga"/>
              </a:rPr>
              <a:t>]</a:t>
            </a:r>
          </a:p>
          <a:p>
            <a:r>
              <a:rPr lang="sk-SK" sz="1600" dirty="0" smtClean="0">
                <a:cs typeface="Tunga"/>
              </a:rPr>
              <a:t>  kruhový objazd	   stratiť sa         odbočiť vpravo	                ísť rovno	     čerpacia stanica</a:t>
            </a:r>
          </a:p>
          <a:p>
            <a:endParaRPr lang="sk-SK" dirty="0" smtClean="0">
              <a:cs typeface="Tunga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4000496" y="214290"/>
            <a:ext cx="49292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b="1" dirty="0" smtClean="0">
                <a:solidFill>
                  <a:srgbClr val="00B0F0"/>
                </a:solidFill>
              </a:rPr>
              <a:t>https://www.youtube.com/watch?v=gGvNnt54Sho</a:t>
            </a:r>
            <a:endParaRPr lang="sk-SK" sz="1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500034" y="857232"/>
            <a:ext cx="8143932" cy="423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Giving</a:t>
            </a:r>
            <a:r>
              <a:rPr kumimoji="0" lang="sk-SK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sz="2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directions</a:t>
            </a:r>
            <a:r>
              <a:rPr kumimoji="0" lang="sk-SK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[ </a:t>
            </a:r>
            <a:r>
              <a:rPr kumimoji="0" lang="sk-SK" sz="2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giviŋ</a:t>
            </a:r>
            <a:r>
              <a:rPr kumimoji="0" lang="sk-SK" sz="2800" b="1" i="1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sk-SK" sz="2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dajrekšns</a:t>
            </a:r>
            <a:r>
              <a:rPr kumimoji="0" lang="sk-SK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]</a:t>
            </a:r>
            <a:r>
              <a:rPr kumimoji="0" lang="sk-SK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sk-SK" sz="2800" b="1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Dávať pokyny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Pri dávaní pokynov</a:t>
            </a:r>
            <a:r>
              <a:rPr kumimoji="0" lang="sk-SK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(napr. pri orientácii v meste) </a:t>
            </a:r>
            <a:r>
              <a:rPr kumimoji="0" lang="sk-SK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 používa iba sloveso</a:t>
            </a:r>
            <a:r>
              <a:rPr kumimoji="0" lang="sk-SK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sk-SK" sz="2400" b="0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zámeno alebo iné podstatné meno sa nepoužíva</a:t>
            </a:r>
            <a:r>
              <a:rPr kumimoji="0" lang="sk-SK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Turn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left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[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tǝrn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left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]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– Odboč vľavo.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Go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straight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on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at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the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roundabout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[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gou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strejt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on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ät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đ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raundǝbaut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]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– Choď priamo na kruhový objazd</a:t>
            </a:r>
            <a:r>
              <a:rPr kumimoji="0" lang="sk-SK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k-SK" sz="14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Go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Calibri" pitchFamily="34" charset="0"/>
              </a:rPr>
              <a:t> over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  <a:t>the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  <a:t>bridge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Calibri" pitchFamily="34" charset="0"/>
              </a:rPr>
              <a:t>. </a:t>
            </a:r>
            <a:r>
              <a:rPr lang="sk-SK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[ </a:t>
            </a:r>
            <a:r>
              <a:rPr lang="sk-SK" sz="2400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gou</a:t>
            </a:r>
            <a:r>
              <a:rPr lang="sk-SK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k-SK" sz="2400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ouvr</a:t>
            </a:r>
            <a:r>
              <a:rPr lang="sk-SK" sz="2400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đ bridž]</a:t>
            </a:r>
            <a:r>
              <a:rPr lang="sk-SK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-  Ísť cez most.</a:t>
            </a:r>
            <a:endParaRPr kumimoji="0" lang="sk-SK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642910" y="214290"/>
            <a:ext cx="735811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200" b="1" u="sng" dirty="0" err="1" smtClean="0">
                <a:solidFill>
                  <a:srgbClr val="FF0000"/>
                </a:solidFill>
              </a:rPr>
              <a:t>Verb</a:t>
            </a:r>
            <a:r>
              <a:rPr lang="sk-SK" sz="3200" b="1" u="sng" dirty="0" smtClean="0">
                <a:solidFill>
                  <a:srgbClr val="FF0000"/>
                </a:solidFill>
              </a:rPr>
              <a:t> </a:t>
            </a:r>
            <a:r>
              <a:rPr lang="sk-SK" sz="3200" b="1" u="sng" dirty="0" err="1" smtClean="0">
                <a:solidFill>
                  <a:srgbClr val="FF0000"/>
                </a:solidFill>
              </a:rPr>
              <a:t>have</a:t>
            </a:r>
            <a:r>
              <a:rPr lang="sk-SK" sz="3200" b="1" u="sng" dirty="0" smtClean="0">
                <a:solidFill>
                  <a:srgbClr val="FF0000"/>
                </a:solidFill>
              </a:rPr>
              <a:t> to</a:t>
            </a:r>
            <a:br>
              <a:rPr lang="sk-SK" sz="3200" b="1" u="sng" dirty="0" smtClean="0">
                <a:solidFill>
                  <a:srgbClr val="FF0000"/>
                </a:solidFill>
              </a:rPr>
            </a:br>
            <a:r>
              <a:rPr lang="sk-SK" sz="2800" dirty="0" smtClean="0"/>
              <a:t>Sloveso </a:t>
            </a:r>
            <a:r>
              <a:rPr lang="sk-SK" sz="2800" dirty="0" smtClean="0"/>
              <a:t>musieť</a:t>
            </a:r>
          </a:p>
          <a:p>
            <a:pPr algn="ctr"/>
            <a:endParaRPr lang="sk-SK" sz="2800" dirty="0" smtClean="0"/>
          </a:p>
          <a:p>
            <a:pPr algn="ctr"/>
            <a:r>
              <a:rPr lang="sk-SK" sz="2800" dirty="0" smtClean="0">
                <a:solidFill>
                  <a:srgbClr val="008000"/>
                </a:solidFill>
              </a:rPr>
              <a:t> </a:t>
            </a:r>
            <a:r>
              <a:rPr lang="sk-SK" sz="1600" dirty="0" smtClean="0">
                <a:solidFill>
                  <a:srgbClr val="008000"/>
                </a:solidFill>
              </a:rPr>
              <a:t>Používame ho vtedy, keď chceme vyjadriť, že je niečo nevyhnutné sprav</a:t>
            </a:r>
            <a:r>
              <a:rPr lang="sk-SK" sz="1600" dirty="0" smtClean="0"/>
              <a:t>iť</a:t>
            </a:r>
            <a:endParaRPr lang="sk-SK" sz="1600" dirty="0"/>
          </a:p>
        </p:txBody>
      </p:sp>
      <p:sp>
        <p:nvSpPr>
          <p:cNvPr id="3" name="Obdĺžnik 2"/>
          <p:cNvSpPr/>
          <p:nvPr/>
        </p:nvSpPr>
        <p:spPr>
          <a:xfrm>
            <a:off x="571472" y="2714620"/>
            <a:ext cx="7715304" cy="267765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sk-SK" sz="2400" b="1" dirty="0" smtClean="0"/>
              <a:t>Časovanie slovesa musieť:</a:t>
            </a:r>
          </a:p>
          <a:p>
            <a:pPr algn="ctr"/>
            <a:endParaRPr lang="sk-SK" b="1" dirty="0" smtClean="0"/>
          </a:p>
          <a:p>
            <a:pPr algn="ctr"/>
            <a:r>
              <a:rPr lang="sk-SK" dirty="0" smtClean="0"/>
              <a:t>  </a:t>
            </a:r>
            <a:r>
              <a:rPr lang="sk-SK" b="1" i="1" dirty="0" smtClean="0"/>
              <a:t>v jednotnom čísle		</a:t>
            </a:r>
            <a:r>
              <a:rPr lang="sk-SK" b="1" i="1" dirty="0"/>
              <a:t> </a:t>
            </a:r>
            <a:r>
              <a:rPr lang="sk-SK" b="1" i="1" dirty="0" smtClean="0"/>
              <a:t>    </a:t>
            </a:r>
            <a:r>
              <a:rPr lang="sk-SK" b="1" i="1" dirty="0" smtClean="0"/>
              <a:t>v </a:t>
            </a:r>
            <a:r>
              <a:rPr lang="sk-SK" b="1" i="1" dirty="0" smtClean="0"/>
              <a:t>množnom čísle</a:t>
            </a:r>
          </a:p>
          <a:p>
            <a:pPr algn="ctr"/>
            <a:endParaRPr lang="sk-SK" dirty="0" smtClean="0"/>
          </a:p>
          <a:p>
            <a:pPr lvl="0"/>
            <a:r>
              <a:rPr lang="sk-SK" dirty="0" smtClean="0"/>
              <a:t>	</a:t>
            </a:r>
            <a:r>
              <a:rPr lang="sk-SK" dirty="0" smtClean="0"/>
              <a:t>1. </a:t>
            </a:r>
            <a:r>
              <a:rPr lang="sk-SK" b="1" dirty="0" smtClean="0"/>
              <a:t>I</a:t>
            </a:r>
            <a:r>
              <a:rPr lang="sk-SK" dirty="0"/>
              <a:t> </a:t>
            </a:r>
            <a:r>
              <a:rPr lang="sk-SK" dirty="0" smtClean="0"/>
              <a:t>	</a:t>
            </a:r>
            <a:r>
              <a:rPr lang="sk-SK" b="1" dirty="0" err="1" smtClean="0">
                <a:solidFill>
                  <a:srgbClr val="0070C0"/>
                </a:solidFill>
              </a:rPr>
              <a:t>have</a:t>
            </a:r>
            <a:r>
              <a:rPr lang="sk-SK" b="1" dirty="0" smtClean="0">
                <a:solidFill>
                  <a:srgbClr val="0070C0"/>
                </a:solidFill>
              </a:rPr>
              <a:t> </a:t>
            </a:r>
            <a:r>
              <a:rPr lang="sk-SK" b="1" dirty="0">
                <a:solidFill>
                  <a:srgbClr val="0070C0"/>
                </a:solidFill>
              </a:rPr>
              <a:t>to</a:t>
            </a:r>
            <a:r>
              <a:rPr lang="sk-SK" dirty="0"/>
              <a:t>			1. </a:t>
            </a:r>
            <a:r>
              <a:rPr lang="sk-SK" b="1" dirty="0" err="1" smtClean="0"/>
              <a:t>We</a:t>
            </a:r>
            <a:r>
              <a:rPr lang="sk-SK" b="1" dirty="0"/>
              <a:t>	</a:t>
            </a:r>
            <a:r>
              <a:rPr lang="sk-SK" b="1" dirty="0" err="1" smtClean="0">
                <a:solidFill>
                  <a:srgbClr val="0070C0"/>
                </a:solidFill>
              </a:rPr>
              <a:t>have</a:t>
            </a:r>
            <a:r>
              <a:rPr lang="sk-SK" b="1" dirty="0" smtClean="0">
                <a:solidFill>
                  <a:srgbClr val="0070C0"/>
                </a:solidFill>
              </a:rPr>
              <a:t> </a:t>
            </a:r>
            <a:r>
              <a:rPr lang="sk-SK" b="1" dirty="0">
                <a:solidFill>
                  <a:srgbClr val="0070C0"/>
                </a:solidFill>
              </a:rPr>
              <a:t>to</a:t>
            </a:r>
          </a:p>
          <a:p>
            <a:pPr lvl="0"/>
            <a:r>
              <a:rPr lang="sk-SK" dirty="0" smtClean="0"/>
              <a:t>	2. </a:t>
            </a:r>
            <a:r>
              <a:rPr lang="sk-SK" b="1" dirty="0" err="1" smtClean="0"/>
              <a:t>You</a:t>
            </a:r>
            <a:r>
              <a:rPr lang="sk-SK" dirty="0" smtClean="0"/>
              <a:t>	</a:t>
            </a:r>
            <a:r>
              <a:rPr lang="sk-SK" b="1" dirty="0" err="1" smtClean="0">
                <a:solidFill>
                  <a:srgbClr val="0070C0"/>
                </a:solidFill>
              </a:rPr>
              <a:t>have</a:t>
            </a:r>
            <a:r>
              <a:rPr lang="sk-SK" b="1" dirty="0" smtClean="0">
                <a:solidFill>
                  <a:srgbClr val="0070C0"/>
                </a:solidFill>
              </a:rPr>
              <a:t> to</a:t>
            </a:r>
            <a:r>
              <a:rPr lang="sk-SK" dirty="0" smtClean="0"/>
              <a:t>	</a:t>
            </a:r>
            <a:r>
              <a:rPr lang="sk-SK" dirty="0"/>
              <a:t>		</a:t>
            </a:r>
            <a:r>
              <a:rPr lang="sk-SK" dirty="0" smtClean="0"/>
              <a:t>2</a:t>
            </a:r>
            <a:r>
              <a:rPr lang="sk-SK" dirty="0"/>
              <a:t>. </a:t>
            </a:r>
            <a:r>
              <a:rPr lang="sk-SK" b="1" dirty="0" err="1" smtClean="0"/>
              <a:t>You</a:t>
            </a:r>
            <a:r>
              <a:rPr lang="sk-SK" b="1" dirty="0"/>
              <a:t>	</a:t>
            </a:r>
            <a:r>
              <a:rPr lang="sk-SK" b="1" dirty="0" err="1" smtClean="0">
                <a:solidFill>
                  <a:srgbClr val="0070C0"/>
                </a:solidFill>
              </a:rPr>
              <a:t>have</a:t>
            </a:r>
            <a:r>
              <a:rPr lang="sk-SK" b="1" dirty="0" smtClean="0">
                <a:solidFill>
                  <a:srgbClr val="0070C0"/>
                </a:solidFill>
              </a:rPr>
              <a:t> </a:t>
            </a:r>
            <a:r>
              <a:rPr lang="sk-SK" b="1" dirty="0">
                <a:solidFill>
                  <a:srgbClr val="0070C0"/>
                </a:solidFill>
              </a:rPr>
              <a:t>to</a:t>
            </a:r>
          </a:p>
          <a:p>
            <a:pPr lvl="0"/>
            <a:r>
              <a:rPr lang="sk-SK" dirty="0" smtClean="0"/>
              <a:t>	</a:t>
            </a:r>
            <a:r>
              <a:rPr lang="sk-SK" dirty="0" smtClean="0"/>
              <a:t>3</a:t>
            </a:r>
            <a:r>
              <a:rPr lang="sk-SK" dirty="0" smtClean="0"/>
              <a:t>. </a:t>
            </a:r>
            <a:r>
              <a:rPr lang="sk-SK" b="1" dirty="0" err="1" smtClean="0"/>
              <a:t>He</a:t>
            </a:r>
            <a:r>
              <a:rPr lang="sk-SK" b="1" dirty="0" smtClean="0"/>
              <a:t>	</a:t>
            </a:r>
            <a:r>
              <a:rPr lang="sk-SK" b="1" dirty="0" smtClean="0">
                <a:solidFill>
                  <a:srgbClr val="FF0000"/>
                </a:solidFill>
              </a:rPr>
              <a:t>has </a:t>
            </a:r>
            <a:r>
              <a:rPr lang="sk-SK" b="1" dirty="0">
                <a:solidFill>
                  <a:srgbClr val="FF0000"/>
                </a:solidFill>
              </a:rPr>
              <a:t>to</a:t>
            </a:r>
            <a:r>
              <a:rPr lang="sk-SK" dirty="0"/>
              <a:t>			3. </a:t>
            </a:r>
            <a:r>
              <a:rPr lang="sk-SK" b="1" dirty="0" err="1" smtClean="0"/>
              <a:t>They</a:t>
            </a:r>
            <a:r>
              <a:rPr lang="sk-SK" b="1" dirty="0"/>
              <a:t>	</a:t>
            </a:r>
            <a:r>
              <a:rPr lang="sk-SK" b="1" dirty="0" err="1" smtClean="0">
                <a:solidFill>
                  <a:srgbClr val="0070C0"/>
                </a:solidFill>
              </a:rPr>
              <a:t>have</a:t>
            </a:r>
            <a:r>
              <a:rPr lang="sk-SK" b="1" dirty="0" smtClean="0">
                <a:solidFill>
                  <a:srgbClr val="0070C0"/>
                </a:solidFill>
              </a:rPr>
              <a:t> </a:t>
            </a:r>
            <a:r>
              <a:rPr lang="sk-SK" b="1" dirty="0">
                <a:solidFill>
                  <a:srgbClr val="0070C0"/>
                </a:solidFill>
              </a:rPr>
              <a:t>to</a:t>
            </a:r>
          </a:p>
          <a:p>
            <a:r>
              <a:rPr lang="sk-SK" b="1" dirty="0" smtClean="0"/>
              <a:t>	</a:t>
            </a:r>
            <a:r>
              <a:rPr lang="sk-SK" b="1" dirty="0" smtClean="0"/>
              <a:t> </a:t>
            </a:r>
            <a:r>
              <a:rPr lang="sk-SK" b="1" dirty="0" smtClean="0"/>
              <a:t>   </a:t>
            </a:r>
            <a:r>
              <a:rPr lang="sk-SK" b="1" dirty="0" err="1" smtClean="0"/>
              <a:t>She</a:t>
            </a:r>
            <a:r>
              <a:rPr lang="sk-SK" dirty="0" smtClean="0"/>
              <a:t> </a:t>
            </a:r>
            <a:r>
              <a:rPr lang="sk-SK" dirty="0" smtClean="0"/>
              <a:t>	</a:t>
            </a:r>
            <a:r>
              <a:rPr lang="sk-SK" b="1" dirty="0" smtClean="0">
                <a:solidFill>
                  <a:srgbClr val="FF0000"/>
                </a:solidFill>
              </a:rPr>
              <a:t>has </a:t>
            </a:r>
            <a:r>
              <a:rPr lang="sk-SK" b="1" dirty="0">
                <a:solidFill>
                  <a:srgbClr val="FF0000"/>
                </a:solidFill>
              </a:rPr>
              <a:t>to</a:t>
            </a:r>
          </a:p>
          <a:p>
            <a:r>
              <a:rPr lang="sk-SK" b="1" dirty="0" smtClean="0"/>
              <a:t>	</a:t>
            </a:r>
            <a:r>
              <a:rPr lang="sk-SK" b="1" dirty="0" smtClean="0"/>
              <a:t> </a:t>
            </a:r>
            <a:r>
              <a:rPr lang="sk-SK" b="1" dirty="0" smtClean="0"/>
              <a:t>   </a:t>
            </a:r>
            <a:r>
              <a:rPr lang="sk-SK" b="1" dirty="0" err="1" smtClean="0"/>
              <a:t>It</a:t>
            </a:r>
            <a:r>
              <a:rPr lang="sk-SK" b="1" dirty="0" smtClean="0"/>
              <a:t>	</a:t>
            </a:r>
            <a:r>
              <a:rPr lang="sk-SK" b="1" dirty="0" smtClean="0">
                <a:solidFill>
                  <a:srgbClr val="FF0000"/>
                </a:solidFill>
              </a:rPr>
              <a:t>has to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428728" y="2928934"/>
            <a:ext cx="70009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i="1" dirty="0" smtClean="0"/>
              <a:t>        </a:t>
            </a:r>
            <a:endParaRPr lang="sk-SK" b="1" i="1" dirty="0" smtClean="0"/>
          </a:p>
          <a:p>
            <a:r>
              <a:rPr lang="sk-SK" b="1" i="1" dirty="0" smtClean="0"/>
              <a:t>	</a:t>
            </a:r>
            <a:r>
              <a:rPr lang="sk-SK" b="1" i="1" dirty="0" smtClean="0"/>
              <a:t>	</a:t>
            </a:r>
            <a:r>
              <a:rPr lang="sk-SK" b="1" i="1" dirty="0" err="1" smtClean="0"/>
              <a:t>Examples</a:t>
            </a:r>
            <a:r>
              <a:rPr lang="sk-SK" b="1" i="1" dirty="0" smtClean="0"/>
              <a:t> </a:t>
            </a:r>
            <a:r>
              <a:rPr lang="sk-SK" b="1" i="1" dirty="0" smtClean="0"/>
              <a:t>(príklady)</a:t>
            </a:r>
          </a:p>
          <a:p>
            <a:endParaRPr lang="sk-SK" i="1" dirty="0" smtClean="0"/>
          </a:p>
          <a:p>
            <a:pPr>
              <a:buFont typeface="Arial" pitchFamily="34" charset="0"/>
              <a:buChar char="•"/>
            </a:pPr>
            <a:r>
              <a:rPr lang="sk-SK" i="1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sk-SK" i="1" dirty="0" err="1" smtClean="0">
                <a:latin typeface="Calibri" pitchFamily="34" charset="0"/>
                <a:cs typeface="Calibri" pitchFamily="34" charset="0"/>
              </a:rPr>
              <a:t>We</a:t>
            </a:r>
            <a:r>
              <a:rPr lang="sk-SK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b="1" i="1" dirty="0" err="1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have</a:t>
            </a:r>
            <a:r>
              <a:rPr lang="sk-SK" b="1" i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to</a:t>
            </a:r>
            <a:r>
              <a:rPr lang="sk-SK" i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 smtClean="0">
                <a:latin typeface="Calibri" pitchFamily="34" charset="0"/>
                <a:cs typeface="Calibri" pitchFamily="34" charset="0"/>
              </a:rPr>
              <a:t>go</a:t>
            </a:r>
            <a:r>
              <a:rPr lang="sk-SK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 smtClean="0">
                <a:latin typeface="Calibri" pitchFamily="34" charset="0"/>
                <a:cs typeface="Calibri" pitchFamily="34" charset="0"/>
              </a:rPr>
              <a:t>back</a:t>
            </a:r>
            <a:r>
              <a:rPr lang="sk-SK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 smtClean="0">
                <a:latin typeface="Calibri" pitchFamily="34" charset="0"/>
                <a:cs typeface="Calibri" pitchFamily="34" charset="0"/>
              </a:rPr>
              <a:t>to</a:t>
            </a:r>
            <a:r>
              <a:rPr lang="sk-SK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 smtClean="0">
                <a:latin typeface="Calibri" pitchFamily="34" charset="0"/>
                <a:cs typeface="Calibri" pitchFamily="34" charset="0"/>
              </a:rPr>
              <a:t>the</a:t>
            </a:r>
            <a:r>
              <a:rPr lang="sk-SK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 smtClean="0">
                <a:latin typeface="Calibri" pitchFamily="34" charset="0"/>
                <a:cs typeface="Calibri" pitchFamily="34" charset="0"/>
              </a:rPr>
              <a:t>roundabout</a:t>
            </a:r>
            <a:r>
              <a:rPr lang="sk-SK" i="1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1"/>
            <a:r>
              <a:rPr lang="sk-SK" i="1" dirty="0" smtClean="0">
                <a:latin typeface="Calibri" pitchFamily="34" charset="0"/>
                <a:cs typeface="Calibri" pitchFamily="34" charset="0"/>
              </a:rPr>
              <a:t>Musíme sa vrátiť na kruhový objazd.</a:t>
            </a:r>
          </a:p>
          <a:p>
            <a:pPr>
              <a:buFont typeface="Arial" pitchFamily="34" charset="0"/>
              <a:buChar char="•"/>
            </a:pPr>
            <a:endParaRPr lang="sk-SK" i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k-SK" i="1" dirty="0" smtClean="0">
                <a:latin typeface="Calibri" pitchFamily="34" charset="0"/>
                <a:cs typeface="Calibri" pitchFamily="34" charset="0"/>
              </a:rPr>
              <a:t>       </a:t>
            </a:r>
            <a:r>
              <a:rPr lang="sk-SK" i="1" dirty="0" err="1" smtClean="0">
                <a:latin typeface="Calibri" pitchFamily="34" charset="0"/>
                <a:cs typeface="Calibri" pitchFamily="34" charset="0"/>
              </a:rPr>
              <a:t>She</a:t>
            </a:r>
            <a:r>
              <a:rPr lang="sk-SK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k-SK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has to</a:t>
            </a:r>
            <a:r>
              <a:rPr lang="sk-SK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k-SK" i="1" dirty="0" err="1" smtClean="0">
                <a:latin typeface="Calibri" pitchFamily="34" charset="0"/>
                <a:cs typeface="Calibri" pitchFamily="34" charset="0"/>
              </a:rPr>
              <a:t>hurry</a:t>
            </a:r>
            <a:r>
              <a:rPr lang="sk-SK" i="1" dirty="0" smtClean="0">
                <a:latin typeface="Calibri" pitchFamily="34" charset="0"/>
                <a:cs typeface="Calibri" pitchFamily="34" charset="0"/>
              </a:rPr>
              <a:t>. </a:t>
            </a:r>
          </a:p>
          <a:p>
            <a:r>
              <a:rPr lang="sk-SK" i="1" dirty="0" smtClean="0">
                <a:latin typeface="Calibri" pitchFamily="34" charset="0"/>
                <a:cs typeface="Calibri" pitchFamily="34" charset="0"/>
              </a:rPr>
              <a:t>        (Ona) sa musí poponáhľať.</a:t>
            </a:r>
            <a:endParaRPr lang="sk-SK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643050"/>
            <a:ext cx="678661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3" indent="449263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sk-SK" b="1" i="1" u="none" strike="noStrike" cap="none" normalizeH="0" baseline="0" dirty="0" err="1" smtClean="0">
                <a:ln>
                  <a:noFill/>
                </a:ln>
                <a:solidFill>
                  <a:srgbClr val="17365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have</a:t>
            </a:r>
            <a:r>
              <a:rPr kumimoji="0" lang="sk-SK" b="1" i="1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to</a:t>
            </a:r>
            <a:r>
              <a:rPr kumimoji="0" lang="sk-SK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sa skloňuje vo všetkých osobách rovnako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3"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Iba v tretej osobe má sloveso tvar </a:t>
            </a:r>
            <a:r>
              <a:rPr kumimoji="0" lang="sk-SK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has to</a:t>
            </a:r>
            <a:r>
              <a:rPr lang="sk-SK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!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lvl="3" indent="449263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plnovýznamové sloveso, ktoré za ním nasleduje je v 	základnom tvare (v infinitíve)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1313" name="Rectangle 1"/>
          <p:cNvSpPr>
            <a:spLocks noChangeArrowheads="1"/>
          </p:cNvSpPr>
          <p:nvPr/>
        </p:nvSpPr>
        <p:spPr bwMode="auto">
          <a:xfrm>
            <a:off x="1571604" y="857232"/>
            <a:ext cx="55007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8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Zapamätaj si!</a:t>
            </a:r>
            <a:endParaRPr kumimoji="0" lang="sk-SK" sz="2800" b="1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/>
          <p:nvPr/>
        </p:nvPicPr>
        <p:blipFill>
          <a:blip r:embed="rId2"/>
          <a:srcRect l="892" r="81552" b="44487"/>
          <a:stretch>
            <a:fillRect/>
          </a:stretch>
        </p:blipFill>
        <p:spPr bwMode="auto">
          <a:xfrm>
            <a:off x="857224" y="3000372"/>
            <a:ext cx="128588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4"/>
          <p:cNvPicPr/>
          <p:nvPr/>
        </p:nvPicPr>
        <p:blipFill>
          <a:blip r:embed="rId2"/>
          <a:srcRect l="20101" r="60684" b="44444"/>
          <a:stretch>
            <a:fillRect/>
          </a:stretch>
        </p:blipFill>
        <p:spPr bwMode="auto">
          <a:xfrm>
            <a:off x="6715140" y="5143512"/>
            <a:ext cx="164307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ok 5"/>
          <p:cNvPicPr/>
          <p:nvPr/>
        </p:nvPicPr>
        <p:blipFill>
          <a:blip r:embed="rId2"/>
          <a:srcRect l="40237" r="40245" b="44487"/>
          <a:stretch>
            <a:fillRect/>
          </a:stretch>
        </p:blipFill>
        <p:spPr bwMode="auto">
          <a:xfrm>
            <a:off x="714348" y="2000240"/>
            <a:ext cx="157163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ok 6"/>
          <p:cNvPicPr/>
          <p:nvPr/>
        </p:nvPicPr>
        <p:blipFill>
          <a:blip r:embed="rId2"/>
          <a:srcRect l="60199" r="19247" b="44444"/>
          <a:stretch>
            <a:fillRect/>
          </a:stretch>
        </p:blipFill>
        <p:spPr bwMode="auto">
          <a:xfrm>
            <a:off x="6715140" y="500042"/>
            <a:ext cx="164307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ok 7"/>
          <p:cNvPicPr/>
          <p:nvPr/>
        </p:nvPicPr>
        <p:blipFill>
          <a:blip r:embed="rId2"/>
          <a:srcRect l="81058" r="709" b="44487"/>
          <a:stretch>
            <a:fillRect/>
          </a:stretch>
        </p:blipFill>
        <p:spPr bwMode="auto">
          <a:xfrm>
            <a:off x="6786578" y="3714752"/>
            <a:ext cx="153755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ok 8"/>
          <p:cNvPicPr/>
          <p:nvPr/>
        </p:nvPicPr>
        <p:blipFill>
          <a:blip r:embed="rId3"/>
          <a:srcRect t="16420" r="81773" b="27486"/>
          <a:stretch>
            <a:fillRect/>
          </a:stretch>
        </p:blipFill>
        <p:spPr bwMode="auto">
          <a:xfrm>
            <a:off x="6858016" y="1571612"/>
            <a:ext cx="149103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ázok 9"/>
          <p:cNvPicPr/>
          <p:nvPr/>
        </p:nvPicPr>
        <p:blipFill>
          <a:blip r:embed="rId3"/>
          <a:srcRect l="19585" t="16420" r="60221" b="27486"/>
          <a:stretch>
            <a:fillRect/>
          </a:stretch>
        </p:blipFill>
        <p:spPr bwMode="auto">
          <a:xfrm>
            <a:off x="6786578" y="2571744"/>
            <a:ext cx="164307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ázok 10"/>
          <p:cNvPicPr/>
          <p:nvPr/>
        </p:nvPicPr>
        <p:blipFill>
          <a:blip r:embed="rId3"/>
          <a:srcRect l="39044" t="16420" r="40578" b="32161"/>
          <a:stretch>
            <a:fillRect/>
          </a:stretch>
        </p:blipFill>
        <p:spPr bwMode="auto">
          <a:xfrm>
            <a:off x="714348" y="4143380"/>
            <a:ext cx="150019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Obrázok 11"/>
          <p:cNvPicPr/>
          <p:nvPr/>
        </p:nvPicPr>
        <p:blipFill>
          <a:blip r:embed="rId3"/>
          <a:srcRect l="60162" t="16420" r="19939" b="32161"/>
          <a:stretch>
            <a:fillRect/>
          </a:stretch>
        </p:blipFill>
        <p:spPr bwMode="auto">
          <a:xfrm>
            <a:off x="785786" y="5214950"/>
            <a:ext cx="142876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Obrázok 12"/>
          <p:cNvPicPr/>
          <p:nvPr/>
        </p:nvPicPr>
        <p:blipFill>
          <a:blip r:embed="rId3"/>
          <a:srcRect l="81129" t="16420" r="1222" b="27486"/>
          <a:stretch>
            <a:fillRect/>
          </a:stretch>
        </p:blipFill>
        <p:spPr bwMode="auto">
          <a:xfrm>
            <a:off x="714348" y="571480"/>
            <a:ext cx="142876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61" name="Rectangle 1"/>
          <p:cNvSpPr>
            <a:spLocks noChangeArrowheads="1"/>
          </p:cNvSpPr>
          <p:nvPr/>
        </p:nvSpPr>
        <p:spPr bwMode="auto">
          <a:xfrm>
            <a:off x="3071802" y="571480"/>
            <a:ext cx="2357454" cy="5572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read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a 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map</a:t>
            </a: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roundabout</a:t>
            </a: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turn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left</a:t>
            </a: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get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lost</a:t>
            </a: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go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back</a:t>
            </a: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turn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right</a:t>
            </a: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traffic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light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go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straight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on</a:t>
            </a: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hurry</a:t>
            </a: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petrol</a:t>
            </a:r>
            <a:r>
              <a:rPr kumimoji="0" lang="sk-SK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sk-SK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station</a:t>
            </a:r>
            <a:endParaRPr kumimoji="0" lang="sk-S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642910" y="214290"/>
            <a:ext cx="67151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sk-SK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Match</a:t>
            </a: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sk-SK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the</a:t>
            </a: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sk-SK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words</a:t>
            </a: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sk-SK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with</a:t>
            </a: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sk-SK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the</a:t>
            </a: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kumimoji="0" lang="sk-SK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pictures</a:t>
            </a: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kumimoji="0" lang="sk-SK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( </a:t>
            </a:r>
            <a:r>
              <a:rPr kumimoji="0" lang="sk-SK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Spoj slová s obrázkom</a:t>
            </a:r>
            <a:r>
              <a:rPr kumimoji="0" lang="sk-SK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.)</a:t>
            </a:r>
            <a:endParaRPr kumimoji="0" lang="sk-SK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428596" y="428604"/>
            <a:ext cx="8286808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sk-SK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 </a:t>
            </a:r>
            <a:r>
              <a:rPr lang="sk-SK" b="1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Translate</a:t>
            </a:r>
            <a:r>
              <a:rPr lang="sk-SK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k-SK" b="1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the</a:t>
            </a:r>
            <a:r>
              <a:rPr lang="sk-SK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sk-SK" b="1" dirty="0" err="1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sentences</a:t>
            </a:r>
            <a:r>
              <a:rPr lang="sk-SK" b="1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sk-SK" dirty="0" smtClean="0">
                <a:solidFill>
                  <a:srgbClr val="00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 Prelož vety.)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sk-SK" sz="800" dirty="0" smtClean="0"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k-SK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1. Choď rovno.	 	__________________________________</a:t>
            </a:r>
            <a:endParaRPr lang="sk-SK" sz="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k-SK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 Odboč vpravo. 	__________________________________</a:t>
            </a:r>
            <a:endParaRPr lang="sk-SK" sz="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k-SK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3. Prečítaj mapu. 	__________________________________</a:t>
            </a:r>
            <a:endParaRPr lang="sk-SK" sz="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k-SK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4. Vráť sa.		__________________________________</a:t>
            </a:r>
            <a:endParaRPr lang="sk-SK" sz="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0" y="2786058"/>
            <a:ext cx="878684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</a:pP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sk-SK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Choose</a:t>
            </a: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b="1" i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have</a:t>
            </a:r>
            <a:r>
              <a:rPr kumimoji="0" lang="sk-SK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to</a:t>
            </a: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or </a:t>
            </a:r>
            <a:r>
              <a:rPr kumimoji="0" lang="sk-SK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has </a:t>
            </a:r>
            <a:r>
              <a:rPr kumimoji="0" lang="sk-SK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to.</a:t>
            </a:r>
            <a:r>
              <a:rPr kumimoji="0" lang="sk-SK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(Vyber  </a:t>
            </a:r>
            <a:r>
              <a:rPr kumimoji="0" lang="sk-SK" u="none" strike="noStrike" cap="none" normalizeH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have</a:t>
            </a:r>
            <a:r>
              <a:rPr kumimoji="0" lang="sk-SK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to alebo has to.)</a:t>
            </a:r>
            <a:endParaRPr kumimoji="0" lang="sk-SK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1" fontAlgn="base">
              <a:spcBef>
                <a:spcPct val="0"/>
              </a:spcBef>
              <a:spcAft>
                <a:spcPct val="0"/>
              </a:spcAft>
            </a:pPr>
            <a:endParaRPr kumimoji="0" lang="sk-SK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1. I ______________________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wash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dishes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every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morning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2. My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sister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___________________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make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her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bed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3.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We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____________________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cook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dinner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4.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traffic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light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is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red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cars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_________________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wait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5.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When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it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rains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we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____________________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take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umbrellas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6.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Now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grandma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is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older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Lucy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___________________ 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help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her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7.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They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___________________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run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fast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if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they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want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to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catch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bus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8.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They‘re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lost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They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________________ 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read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 </a:t>
            </a:r>
            <a:r>
              <a:rPr kumimoji="0" lang="sk-SK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map</a:t>
            </a: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k-SK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sk-SK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čiansky">
  <a:themeElements>
    <a:clrScheme name="Občiansky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bčiansky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bčiansky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321</TotalTime>
  <Words>158</Words>
  <Application>Microsoft Office PowerPoint</Application>
  <PresentationFormat>Prezentácia na obrazovke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Občiansky</vt:lpstr>
      <vt:lpstr>Go back to the roundabout</vt:lpstr>
      <vt:lpstr>Vocabulary </vt:lpstr>
      <vt:lpstr>Snímka 3</vt:lpstr>
      <vt:lpstr>Snímka 4</vt:lpstr>
      <vt:lpstr>Snímka 5</vt:lpstr>
      <vt:lpstr>Snímka 6</vt:lpstr>
      <vt:lpstr>Snímka 7</vt:lpstr>
      <vt:lpstr>Snímka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back to the roundabout</dc:title>
  <dc:creator>user</dc:creator>
  <cp:lastModifiedBy>user</cp:lastModifiedBy>
  <cp:revision>54</cp:revision>
  <dcterms:created xsi:type="dcterms:W3CDTF">2021-12-14T08:48:15Z</dcterms:created>
  <dcterms:modified xsi:type="dcterms:W3CDTF">2021-12-16T09:38:00Z</dcterms:modified>
</cp:coreProperties>
</file>