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E91C-245E-49F5-A581-310D7CD682B9}" type="datetimeFigureOut">
              <a:rPr lang="sk-SK" smtClean="0"/>
              <a:pPr/>
              <a:t>6. 4. 2021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7DB9E-A07B-488E-AEFC-923A84E4816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E91C-245E-49F5-A581-310D7CD682B9}" type="datetimeFigureOut">
              <a:rPr lang="sk-SK" smtClean="0"/>
              <a:pPr/>
              <a:t>6. 4. 2021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7DB9E-A07B-488E-AEFC-923A84E4816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E91C-245E-49F5-A581-310D7CD682B9}" type="datetimeFigureOut">
              <a:rPr lang="sk-SK" smtClean="0"/>
              <a:pPr/>
              <a:t>6. 4. 2021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7DB9E-A07B-488E-AEFC-923A84E4816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E91C-245E-49F5-A581-310D7CD682B9}" type="datetimeFigureOut">
              <a:rPr lang="sk-SK" smtClean="0"/>
              <a:pPr/>
              <a:t>6. 4. 2021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7DB9E-A07B-488E-AEFC-923A84E4816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E91C-245E-49F5-A581-310D7CD682B9}" type="datetimeFigureOut">
              <a:rPr lang="sk-SK" smtClean="0"/>
              <a:pPr/>
              <a:t>6. 4. 2021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7DB9E-A07B-488E-AEFC-923A84E4816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E91C-245E-49F5-A581-310D7CD682B9}" type="datetimeFigureOut">
              <a:rPr lang="sk-SK" smtClean="0"/>
              <a:pPr/>
              <a:t>6. 4. 2021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7DB9E-A07B-488E-AEFC-923A84E4816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E91C-245E-49F5-A581-310D7CD682B9}" type="datetimeFigureOut">
              <a:rPr lang="sk-SK" smtClean="0"/>
              <a:pPr/>
              <a:t>6. 4. 2021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7DB9E-A07B-488E-AEFC-923A84E4816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E91C-245E-49F5-A581-310D7CD682B9}" type="datetimeFigureOut">
              <a:rPr lang="sk-SK" smtClean="0"/>
              <a:pPr/>
              <a:t>6. 4. 2021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7DB9E-A07B-488E-AEFC-923A84E4816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E91C-245E-49F5-A581-310D7CD682B9}" type="datetimeFigureOut">
              <a:rPr lang="sk-SK" smtClean="0"/>
              <a:pPr/>
              <a:t>6. 4. 2021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7DB9E-A07B-488E-AEFC-923A84E4816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E91C-245E-49F5-A581-310D7CD682B9}" type="datetimeFigureOut">
              <a:rPr lang="sk-SK" smtClean="0"/>
              <a:pPr/>
              <a:t>6. 4. 2021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7DB9E-A07B-488E-AEFC-923A84E4816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E91C-245E-49F5-A581-310D7CD682B9}" type="datetimeFigureOut">
              <a:rPr lang="sk-SK" smtClean="0"/>
              <a:pPr/>
              <a:t>6. 4. 2021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7DB9E-A07B-488E-AEFC-923A84E4816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FE91C-245E-49F5-A581-310D7CD682B9}" type="datetimeFigureOut">
              <a:rPr lang="sk-SK" smtClean="0"/>
              <a:pPr/>
              <a:t>6. 4. 2021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7DB9E-A07B-488E-AEFC-923A84E4816E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Kruh, kružnica.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70C0"/>
                </a:solidFill>
              </a:rPr>
              <a:t>Učivo z matematiky pre 8. ročník.</a:t>
            </a:r>
            <a:endParaRPr lang="sk-SK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Kružnica.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k-SK" dirty="0" smtClean="0"/>
              <a:t>                                               </a:t>
            </a:r>
            <a:r>
              <a:rPr lang="sk-SK" dirty="0" err="1" smtClean="0"/>
              <a:t>Kr</a:t>
            </a:r>
            <a:r>
              <a:rPr lang="sk-SK" dirty="0" smtClean="0"/>
              <a:t>     Kružnica je čiara </a:t>
            </a:r>
          </a:p>
          <a:p>
            <a:pPr>
              <a:buNone/>
            </a:pPr>
            <a:r>
              <a:rPr lang="sk-SK" dirty="0" smtClean="0"/>
              <a:t>                                                        ( krivka ), daná</a:t>
            </a:r>
          </a:p>
          <a:p>
            <a:pPr>
              <a:buNone/>
            </a:pPr>
            <a:r>
              <a:rPr lang="sk-SK" dirty="0" smtClean="0"/>
              <a:t>                                                         stredom </a:t>
            </a:r>
            <a:r>
              <a:rPr lang="sk-SK" i="1" dirty="0" smtClean="0"/>
              <a:t>S</a:t>
            </a:r>
            <a:r>
              <a:rPr lang="sk-SK" dirty="0" smtClean="0"/>
              <a:t> a </a:t>
            </a:r>
          </a:p>
          <a:p>
            <a:pPr>
              <a:buNone/>
            </a:pPr>
            <a:r>
              <a:rPr lang="sk-SK" dirty="0" smtClean="0"/>
              <a:t>                                                         polomerom </a:t>
            </a:r>
            <a:r>
              <a:rPr lang="sk-SK" i="1" dirty="0" smtClean="0"/>
              <a:t>r.</a:t>
            </a:r>
          </a:p>
          <a:p>
            <a:pPr>
              <a:buNone/>
            </a:pPr>
            <a:r>
              <a:rPr lang="sk-SK" dirty="0" smtClean="0"/>
              <a:t>                                                         Úsečka </a:t>
            </a:r>
            <a:r>
              <a:rPr lang="sk-SK" i="1" dirty="0" smtClean="0"/>
              <a:t>PQ</a:t>
            </a:r>
            <a:r>
              <a:rPr lang="sk-SK" dirty="0" smtClean="0"/>
              <a:t> je</a:t>
            </a:r>
          </a:p>
          <a:p>
            <a:pPr>
              <a:buNone/>
            </a:pPr>
            <a:r>
              <a:rPr lang="sk-SK" dirty="0" smtClean="0"/>
              <a:t>                                                         priemer </a:t>
            </a:r>
            <a:r>
              <a:rPr lang="sk-SK" i="1" dirty="0" smtClean="0"/>
              <a:t>d.</a:t>
            </a:r>
            <a:endParaRPr lang="sk-SK" dirty="0" smtClean="0"/>
          </a:p>
          <a:p>
            <a:pPr>
              <a:buNone/>
            </a:pPr>
            <a:r>
              <a:rPr lang="sk-SK" dirty="0" smtClean="0"/>
              <a:t>                                                         Pre priemer a </a:t>
            </a:r>
          </a:p>
          <a:p>
            <a:pPr>
              <a:buNone/>
            </a:pPr>
            <a:r>
              <a:rPr lang="sk-SK" dirty="0" smtClean="0"/>
              <a:t>                                                         polomer platí </a:t>
            </a:r>
          </a:p>
          <a:p>
            <a:pPr>
              <a:buNone/>
            </a:pPr>
            <a:r>
              <a:rPr lang="sk-SK" i="1" dirty="0" smtClean="0"/>
              <a:t>                                                         d = 2.r</a:t>
            </a:r>
          </a:p>
          <a:p>
            <a:pPr>
              <a:buNone/>
            </a:pPr>
            <a:endParaRPr lang="sk-SK" dirty="0"/>
          </a:p>
        </p:txBody>
      </p:sp>
      <p:pic>
        <p:nvPicPr>
          <p:cNvPr id="1026" name="Picture 2" descr="C:\Users\user\Desktop\circ0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71612"/>
            <a:ext cx="4643470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B050"/>
                </a:solidFill>
              </a:rPr>
              <a:t>Kružnica k( S; r ).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92D050"/>
                </a:solidFill>
              </a:rPr>
              <a:t>Polomer</a:t>
            </a:r>
            <a:r>
              <a:rPr lang="sk-SK" dirty="0" smtClean="0"/>
              <a:t> je vzdialenosť bodu kružnice od jej stredu.</a:t>
            </a:r>
          </a:p>
          <a:p>
            <a:r>
              <a:rPr lang="sk-SK" dirty="0" smtClean="0">
                <a:solidFill>
                  <a:srgbClr val="92D050"/>
                </a:solidFill>
              </a:rPr>
              <a:t>Priemer</a:t>
            </a:r>
            <a:r>
              <a:rPr lang="sk-SK" dirty="0" smtClean="0"/>
              <a:t> je úsečka, ktorá spája dva body kružnice a prechádza stredom kružnice.</a:t>
            </a:r>
          </a:p>
          <a:p>
            <a:r>
              <a:rPr lang="sk-SK" dirty="0" smtClean="0"/>
              <a:t>Každá kružnica je daná </a:t>
            </a:r>
            <a:r>
              <a:rPr lang="sk-SK" dirty="0" smtClean="0">
                <a:solidFill>
                  <a:srgbClr val="92D050"/>
                </a:solidFill>
              </a:rPr>
              <a:t>stredom a polomerom alebo priemerom.</a:t>
            </a:r>
          </a:p>
          <a:p>
            <a:r>
              <a:rPr lang="sk-SK" dirty="0" smtClean="0"/>
              <a:t>Zapisujeme </a:t>
            </a:r>
            <a:r>
              <a:rPr lang="sk-SK" b="1" dirty="0" smtClean="0">
                <a:solidFill>
                  <a:srgbClr val="FF0000"/>
                </a:solidFill>
              </a:rPr>
              <a:t>k(S; r=3,5 cm) alebo k(S; 3,5 cm).</a:t>
            </a:r>
            <a:endParaRPr lang="sk-SK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Kruh.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                                                      Kruh je </a:t>
            </a:r>
            <a:r>
              <a:rPr lang="sk-SK" b="1" dirty="0" smtClean="0"/>
              <a:t>plocha,</a:t>
            </a:r>
          </a:p>
          <a:p>
            <a:r>
              <a:rPr lang="sk-SK" dirty="0" smtClean="0"/>
              <a:t>                                                      ktorá je </a:t>
            </a:r>
          </a:p>
          <a:p>
            <a:r>
              <a:rPr lang="sk-SK" dirty="0" smtClean="0"/>
              <a:t>                                                      ohraničená</a:t>
            </a:r>
          </a:p>
          <a:p>
            <a:r>
              <a:rPr lang="sk-SK" dirty="0" smtClean="0"/>
              <a:t>                                                      kružnicou.</a:t>
            </a:r>
          </a:p>
          <a:p>
            <a:r>
              <a:rPr lang="sk-SK" dirty="0" smtClean="0"/>
              <a:t>                                                      Na obrázku </a:t>
            </a:r>
          </a:p>
          <a:p>
            <a:pPr>
              <a:buNone/>
            </a:pPr>
            <a:r>
              <a:rPr lang="sk-SK" dirty="0" smtClean="0"/>
              <a:t>                                                          vpravo je vyznačený kruh so stredom </a:t>
            </a:r>
            <a:r>
              <a:rPr lang="sk-SK" i="1" dirty="0" smtClean="0"/>
              <a:t>S</a:t>
            </a:r>
            <a:r>
              <a:rPr lang="sk-SK" dirty="0" smtClean="0"/>
              <a:t>,  s polomerom </a:t>
            </a:r>
            <a:r>
              <a:rPr lang="sk-SK" i="1" dirty="0" smtClean="0"/>
              <a:t>r </a:t>
            </a:r>
            <a:r>
              <a:rPr lang="sk-SK" dirty="0" smtClean="0"/>
              <a:t>a priemerom </a:t>
            </a:r>
            <a:r>
              <a:rPr lang="sk-SK" i="1" dirty="0" smtClean="0"/>
              <a:t>d. </a:t>
            </a:r>
            <a:r>
              <a:rPr lang="sk-SK" dirty="0" smtClean="0"/>
              <a:t>Zapisujeme K(</a:t>
            </a:r>
            <a:r>
              <a:rPr lang="sk-SK" dirty="0" err="1" smtClean="0"/>
              <a:t>S;r</a:t>
            </a:r>
            <a:r>
              <a:rPr lang="sk-SK" dirty="0" smtClean="0"/>
              <a:t>). </a:t>
            </a:r>
          </a:p>
          <a:p>
            <a:pPr>
              <a:buNone/>
            </a:pPr>
            <a:endParaRPr lang="sk-SK" i="1" dirty="0"/>
          </a:p>
        </p:txBody>
      </p:sp>
      <p:pic>
        <p:nvPicPr>
          <p:cNvPr id="1026" name="Picture 2" descr="C:\Users\user\Desktop\thum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14488"/>
            <a:ext cx="5181600" cy="3067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B050"/>
                </a:solidFill>
              </a:rPr>
              <a:t>Kruh K(S;R).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To, čo platí pre kružnicu platí aj pre kruh.</a:t>
            </a:r>
          </a:p>
          <a:p>
            <a:r>
              <a:rPr lang="sk-SK" dirty="0" smtClean="0">
                <a:solidFill>
                  <a:srgbClr val="00B050"/>
                </a:solidFill>
              </a:rPr>
              <a:t>Polomer</a:t>
            </a:r>
            <a:r>
              <a:rPr lang="sk-SK" dirty="0" smtClean="0"/>
              <a:t> je vzdialenosť bodu na hraničnej kružnici a stredu kruhu.</a:t>
            </a:r>
          </a:p>
          <a:p>
            <a:r>
              <a:rPr lang="sk-SK" dirty="0" smtClean="0">
                <a:solidFill>
                  <a:srgbClr val="00B050"/>
                </a:solidFill>
              </a:rPr>
              <a:t>Priemer</a:t>
            </a:r>
            <a:r>
              <a:rPr lang="sk-SK" dirty="0" smtClean="0"/>
              <a:t> spája dva body na hraničnej kružnici a prechádza stredom kruhu.</a:t>
            </a:r>
          </a:p>
          <a:p>
            <a:r>
              <a:rPr lang="sk-SK" dirty="0" smtClean="0"/>
              <a:t> Pre polomer a priemer kruhu platí ten istý vzťah ako pri kružnici a teda </a:t>
            </a:r>
            <a:r>
              <a:rPr lang="sk-SK" dirty="0" smtClean="0">
                <a:solidFill>
                  <a:srgbClr val="FF0000"/>
                </a:solidFill>
              </a:rPr>
              <a:t>d = 2. r</a:t>
            </a:r>
            <a:endParaRPr lang="sk-SK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Tetiva kružnice.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 obrázku s kružnicou k(</a:t>
            </a:r>
            <a:r>
              <a:rPr lang="sk-SK" dirty="0" err="1" smtClean="0"/>
              <a:t>S;r</a:t>
            </a:r>
            <a:r>
              <a:rPr lang="sk-SK" dirty="0" smtClean="0"/>
              <a:t>) je narysovaná úsečka MN.</a:t>
            </a:r>
          </a:p>
          <a:p>
            <a:r>
              <a:rPr lang="sk-SK" dirty="0" smtClean="0"/>
              <a:t>Túto úsečku nazývame </a:t>
            </a:r>
            <a:r>
              <a:rPr lang="sk-SK" b="1" dirty="0" smtClean="0">
                <a:solidFill>
                  <a:srgbClr val="C00000"/>
                </a:solidFill>
              </a:rPr>
              <a:t>tetiva</a:t>
            </a:r>
            <a:r>
              <a:rPr lang="sk-SK" dirty="0" smtClean="0"/>
              <a:t> kružnice.</a:t>
            </a:r>
          </a:p>
          <a:p>
            <a:r>
              <a:rPr lang="sk-SK" i="1" dirty="0" smtClean="0">
                <a:solidFill>
                  <a:srgbClr val="92D050"/>
                </a:solidFill>
              </a:rPr>
              <a:t>Tetiva je úsečka, ktorá spája dva body na kružnici, ale neprechádza stredom kružnice.</a:t>
            </a:r>
          </a:p>
          <a:p>
            <a:r>
              <a:rPr lang="sk-SK" i="1" dirty="0" smtClean="0">
                <a:solidFill>
                  <a:srgbClr val="92D050"/>
                </a:solidFill>
              </a:rPr>
              <a:t>Najväčšou tetivou kružnice je jej priemer.</a:t>
            </a:r>
          </a:p>
          <a:p>
            <a:r>
              <a:rPr lang="sk-SK" dirty="0" smtClean="0"/>
              <a:t>Os tetivy prechádza </a:t>
            </a:r>
            <a:r>
              <a:rPr lang="sk-SK" b="1" dirty="0" smtClean="0"/>
              <a:t>stredom</a:t>
            </a:r>
            <a:r>
              <a:rPr lang="sk-SK" dirty="0" smtClean="0"/>
              <a:t> kružnice.</a:t>
            </a:r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786322"/>
            <a:ext cx="5486400" cy="642942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Úsečka AB na obrázku </a:t>
            </a:r>
            <a:r>
              <a:rPr lang="sk-SK" dirty="0" smtClean="0">
                <a:solidFill>
                  <a:srgbClr val="FF0000"/>
                </a:solidFill>
              </a:rPr>
              <a:t>je tetiva</a:t>
            </a:r>
            <a:r>
              <a:rPr lang="sk-SK" dirty="0" smtClean="0"/>
              <a:t> kružnice. Priamka </a:t>
            </a:r>
            <a:r>
              <a:rPr lang="sk-SK" i="1" dirty="0" smtClean="0">
                <a:solidFill>
                  <a:srgbClr val="C00000"/>
                </a:solidFill>
              </a:rPr>
              <a:t>o </a:t>
            </a:r>
            <a:r>
              <a:rPr lang="sk-SK" dirty="0" smtClean="0"/>
              <a:t>je os tetivy. Os tetivy prechádza stredom kružnice.</a:t>
            </a:r>
            <a:endParaRPr lang="sk-SK" dirty="0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928794" y="642918"/>
            <a:ext cx="5486400" cy="4114800"/>
          </a:xfrm>
        </p:spPr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k-SK" dirty="0" smtClean="0"/>
              <a:t>Viď obrázok.</a:t>
            </a:r>
            <a:endParaRPr lang="sk-SK" dirty="0"/>
          </a:p>
        </p:txBody>
      </p:sp>
      <p:pic>
        <p:nvPicPr>
          <p:cNvPr id="1028" name="Picture 4" descr="C:\Users\user\Desktop\downloa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0"/>
            <a:ext cx="5715040" cy="47863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Dĺžka kružnice.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smtClean="0"/>
              <a:t>Určite vás zaujíma, ako vypočítame </a:t>
            </a:r>
            <a:r>
              <a:rPr lang="sk-SK" b="1" dirty="0" smtClean="0"/>
              <a:t>dĺžku čiary</a:t>
            </a:r>
            <a:r>
              <a:rPr lang="sk-SK" dirty="0" smtClean="0"/>
              <a:t>, ktorá tvorí danú kružnicu?</a:t>
            </a:r>
          </a:p>
          <a:p>
            <a:r>
              <a:rPr lang="sk-SK" dirty="0" smtClean="0"/>
              <a:t>Môžeme to urobiť dvoma spôsobmi :</a:t>
            </a:r>
          </a:p>
          <a:p>
            <a:r>
              <a:rPr lang="sk-SK" dirty="0" smtClean="0"/>
              <a:t>1. Odmerať ju pomocou šnúrky, ktorú obtočíme okolo kružnice. Šnúrku potom vystrieme a odmeriame dĺžku pomocou pravítka.</a:t>
            </a:r>
          </a:p>
          <a:p>
            <a:r>
              <a:rPr lang="sk-SK" dirty="0" smtClean="0"/>
              <a:t>2. Výpočtom. Na to potrebujeme jednu konštantu ( číslo, ktoré je pre všetky kružnice rovnaké ), ktorú voláme </a:t>
            </a:r>
            <a:r>
              <a:rPr lang="sk-SK" b="1" dirty="0" err="1" smtClean="0">
                <a:solidFill>
                  <a:srgbClr val="92D050"/>
                </a:solidFill>
              </a:rPr>
              <a:t>Ludolfovo</a:t>
            </a:r>
            <a:r>
              <a:rPr lang="sk-SK" b="1" dirty="0" smtClean="0">
                <a:solidFill>
                  <a:srgbClr val="92D050"/>
                </a:solidFill>
              </a:rPr>
              <a:t> </a:t>
            </a:r>
            <a:r>
              <a:rPr lang="sk-SK" b="1" dirty="0" smtClean="0">
                <a:solidFill>
                  <a:srgbClr val="92D050"/>
                </a:solidFill>
              </a:rPr>
              <a:t>číslo.</a:t>
            </a:r>
            <a:endParaRPr lang="sk-SK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solidFill>
                  <a:srgbClr val="C00000"/>
                </a:solidFill>
              </a:rPr>
              <a:t>Ludolfovo</a:t>
            </a:r>
            <a:r>
              <a:rPr lang="sk-SK" dirty="0" smtClean="0">
                <a:solidFill>
                  <a:srgbClr val="C00000"/>
                </a:solidFill>
              </a:rPr>
              <a:t> </a:t>
            </a:r>
            <a:r>
              <a:rPr lang="sk-SK" dirty="0" smtClean="0">
                <a:solidFill>
                  <a:srgbClr val="C00000"/>
                </a:solidFill>
              </a:rPr>
              <a:t>číslo.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Je číslo, ktoré potrebujeme na výpočet dĺžky kružnice.</a:t>
            </a:r>
          </a:p>
          <a:p>
            <a:r>
              <a:rPr lang="sk-SK" dirty="0" smtClean="0"/>
              <a:t>Označujeme ho písmenom </a:t>
            </a:r>
            <a:r>
              <a:rPr lang="el-GR" b="1" dirty="0" smtClean="0">
                <a:solidFill>
                  <a:srgbClr val="FF0000"/>
                </a:solidFill>
              </a:rPr>
              <a:t>π</a:t>
            </a:r>
            <a:r>
              <a:rPr lang="sk-SK" dirty="0" smtClean="0"/>
              <a:t> ( čítame </a:t>
            </a:r>
            <a:r>
              <a:rPr lang="sk-SK" dirty="0" err="1" smtClean="0"/>
              <a:t>pí</a:t>
            </a:r>
            <a:r>
              <a:rPr lang="sk-SK" dirty="0" smtClean="0"/>
              <a:t> ).</a:t>
            </a:r>
          </a:p>
          <a:p>
            <a:r>
              <a:rPr lang="sk-SK" dirty="0" smtClean="0"/>
              <a:t>Toto číslo má hodnotu približne </a:t>
            </a:r>
            <a:r>
              <a:rPr lang="sk-SK" b="1" dirty="0" smtClean="0">
                <a:solidFill>
                  <a:srgbClr val="C00000"/>
                </a:solidFill>
              </a:rPr>
              <a:t>3,14.</a:t>
            </a:r>
          </a:p>
          <a:p>
            <a:r>
              <a:rPr lang="sk-SK" dirty="0" smtClean="0"/>
              <a:t>Na výpočet dĺžky kružnice použijeme vzorec</a:t>
            </a:r>
          </a:p>
          <a:p>
            <a:r>
              <a:rPr lang="sk-SK" b="1" dirty="0" smtClean="0">
                <a:solidFill>
                  <a:srgbClr val="00B050"/>
                </a:solidFill>
              </a:rPr>
              <a:t>o = 2.</a:t>
            </a:r>
            <a:r>
              <a:rPr lang="el-GR" b="1" dirty="0" smtClean="0">
                <a:solidFill>
                  <a:srgbClr val="00B050"/>
                </a:solidFill>
              </a:rPr>
              <a:t>π</a:t>
            </a:r>
            <a:r>
              <a:rPr lang="sk-SK" b="1" dirty="0" smtClean="0">
                <a:solidFill>
                  <a:srgbClr val="00B050"/>
                </a:solidFill>
              </a:rPr>
              <a:t>.r</a:t>
            </a:r>
            <a:r>
              <a:rPr lang="sk-SK" dirty="0" smtClean="0"/>
              <a:t>, kde </a:t>
            </a:r>
            <a:r>
              <a:rPr lang="sk-SK" b="1" i="1" dirty="0" smtClean="0"/>
              <a:t>o </a:t>
            </a:r>
            <a:r>
              <a:rPr lang="sk-SK" dirty="0" smtClean="0"/>
              <a:t>je obvod, </a:t>
            </a:r>
            <a:r>
              <a:rPr lang="el-GR" b="1" i="1" dirty="0" smtClean="0"/>
              <a:t>π</a:t>
            </a:r>
            <a:r>
              <a:rPr lang="sk-SK" dirty="0" smtClean="0"/>
              <a:t> je </a:t>
            </a:r>
            <a:r>
              <a:rPr lang="sk-SK" dirty="0" err="1" smtClean="0"/>
              <a:t>Ludolfovo</a:t>
            </a:r>
            <a:r>
              <a:rPr lang="sk-SK" dirty="0" smtClean="0"/>
              <a:t> </a:t>
            </a:r>
            <a:r>
              <a:rPr lang="sk-SK" dirty="0" smtClean="0"/>
              <a:t>číslo, ktoré má hodnotu 3,14 a </a:t>
            </a:r>
            <a:r>
              <a:rPr lang="sk-SK" b="1" i="1" dirty="0" smtClean="0"/>
              <a:t>r</a:t>
            </a:r>
            <a:r>
              <a:rPr lang="sk-SK" dirty="0" smtClean="0"/>
              <a:t> je polomer kružnice.</a:t>
            </a:r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112</TotalTime>
  <Words>397</Words>
  <Application>Microsoft Office PowerPoint</Application>
  <PresentationFormat>Prezentácia na obrazovke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Motív Office</vt:lpstr>
      <vt:lpstr>Kruh, kružnica.</vt:lpstr>
      <vt:lpstr>Kružnica.</vt:lpstr>
      <vt:lpstr>Kružnica k( S; r ).</vt:lpstr>
      <vt:lpstr>Kruh.</vt:lpstr>
      <vt:lpstr>Kruh K(S;R).</vt:lpstr>
      <vt:lpstr>Tetiva kružnice.</vt:lpstr>
      <vt:lpstr>Úsečka AB na obrázku je tetiva kružnice. Priamka o je os tetivy. Os tetivy prechádza stredom kružnice.</vt:lpstr>
      <vt:lpstr>Dĺžka kružnice.</vt:lpstr>
      <vt:lpstr>Ludolfovo číslo.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Kruh, kružnica.</dc:title>
  <dc:creator>user</dc:creator>
  <cp:lastModifiedBy>Katarina Kovacova</cp:lastModifiedBy>
  <cp:revision>16</cp:revision>
  <dcterms:created xsi:type="dcterms:W3CDTF">2021-03-30T06:34:14Z</dcterms:created>
  <dcterms:modified xsi:type="dcterms:W3CDTF">2021-04-06T13:43:53Z</dcterms:modified>
</cp:coreProperties>
</file>