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0" r:id="rId14"/>
    <p:sldId id="271" r:id="rId15"/>
    <p:sldId id="274" r:id="rId16"/>
    <p:sldId id="269" r:id="rId17"/>
    <p:sldId id="272" r:id="rId18"/>
    <p:sldId id="273"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7" d="100"/>
          <a:sy n="37" d="100"/>
        </p:scale>
        <p:origin x="93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1C942EE-4708-44A4-8FA7-6B421CF7031E}" type="datetimeFigureOut">
              <a:rPr lang="pl-PL" smtClean="0"/>
              <a:t>30.12.2022</a:t>
            </a:fld>
            <a:endParaRPr lang="pl-P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940E498-515A-4730-9939-B6F458C5AF22}" type="slidenum">
              <a:rPr lang="pl-PL" smtClean="0"/>
              <a:t>‹#›</a:t>
            </a:fld>
            <a:endParaRPr lang="pl-P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522027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1C942EE-4708-44A4-8FA7-6B421CF7031E}" type="datetimeFigureOut">
              <a:rPr lang="pl-PL" smtClean="0"/>
              <a:t>30.12.2022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40E498-515A-4730-9939-B6F458C5AF22}" type="slidenum">
              <a:rPr lang="pl-PL" smtClean="0"/>
              <a:t>‹#›</a:t>
            </a:fld>
            <a:endParaRPr lang="pl-PL"/>
          </a:p>
        </p:txBody>
      </p:sp>
    </p:spTree>
    <p:extLst>
      <p:ext uri="{BB962C8B-B14F-4D97-AF65-F5344CB8AC3E}">
        <p14:creationId xmlns:p14="http://schemas.microsoft.com/office/powerpoint/2010/main" val="35485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1C942EE-4708-44A4-8FA7-6B421CF7031E}" type="datetimeFigureOut">
              <a:rPr lang="pl-PL" smtClean="0"/>
              <a:t>30.12.2022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40E498-515A-4730-9939-B6F458C5AF22}" type="slidenum">
              <a:rPr lang="pl-PL" smtClean="0"/>
              <a:t>‹#›</a:t>
            </a:fld>
            <a:endParaRPr lang="pl-PL"/>
          </a:p>
        </p:txBody>
      </p:sp>
    </p:spTree>
    <p:extLst>
      <p:ext uri="{BB962C8B-B14F-4D97-AF65-F5344CB8AC3E}">
        <p14:creationId xmlns:p14="http://schemas.microsoft.com/office/powerpoint/2010/main" val="102312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1C942EE-4708-44A4-8FA7-6B421CF7031E}" type="datetimeFigureOut">
              <a:rPr lang="pl-PL" smtClean="0"/>
              <a:t>30.12.2022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940E498-515A-4730-9939-B6F458C5AF22}" type="slidenum">
              <a:rPr lang="pl-PL" smtClean="0"/>
              <a:t>‹#›</a:t>
            </a:fld>
            <a:endParaRPr lang="pl-PL"/>
          </a:p>
        </p:txBody>
      </p:sp>
    </p:spTree>
    <p:extLst>
      <p:ext uri="{BB962C8B-B14F-4D97-AF65-F5344CB8AC3E}">
        <p14:creationId xmlns:p14="http://schemas.microsoft.com/office/powerpoint/2010/main" val="227144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1C942EE-4708-44A4-8FA7-6B421CF7031E}" type="datetimeFigureOut">
              <a:rPr lang="pl-PL" smtClean="0"/>
              <a:t>30.12.2022</a:t>
            </a:fld>
            <a:endParaRPr lang="pl-P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l-P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940E498-515A-4730-9939-B6F458C5AF22}" type="slidenum">
              <a:rPr lang="pl-PL" smtClean="0"/>
              <a:t>‹#›</a:t>
            </a:fld>
            <a:endParaRPr lang="pl-P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567903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1C942EE-4708-44A4-8FA7-6B421CF7031E}" type="datetimeFigureOut">
              <a:rPr lang="pl-PL" smtClean="0"/>
              <a:t>30.12.2022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940E498-515A-4730-9939-B6F458C5AF22}" type="slidenum">
              <a:rPr lang="pl-PL" smtClean="0"/>
              <a:t>‹#›</a:t>
            </a:fld>
            <a:endParaRPr lang="pl-PL"/>
          </a:p>
        </p:txBody>
      </p:sp>
    </p:spTree>
    <p:extLst>
      <p:ext uri="{BB962C8B-B14F-4D97-AF65-F5344CB8AC3E}">
        <p14:creationId xmlns:p14="http://schemas.microsoft.com/office/powerpoint/2010/main" val="174920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1C942EE-4708-44A4-8FA7-6B421CF7031E}" type="datetimeFigureOut">
              <a:rPr lang="pl-PL" smtClean="0"/>
              <a:t>30.12.2022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940E498-515A-4730-9939-B6F458C5AF22}" type="slidenum">
              <a:rPr lang="pl-PL" smtClean="0"/>
              <a:t>‹#›</a:t>
            </a:fld>
            <a:endParaRPr lang="pl-PL"/>
          </a:p>
        </p:txBody>
      </p:sp>
    </p:spTree>
    <p:extLst>
      <p:ext uri="{BB962C8B-B14F-4D97-AF65-F5344CB8AC3E}">
        <p14:creationId xmlns:p14="http://schemas.microsoft.com/office/powerpoint/2010/main" val="422691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D1C942EE-4708-44A4-8FA7-6B421CF7031E}" type="datetimeFigureOut">
              <a:rPr lang="pl-PL" smtClean="0"/>
              <a:t>30.12.2022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940E498-515A-4730-9939-B6F458C5AF22}" type="slidenum">
              <a:rPr lang="pl-PL" smtClean="0"/>
              <a:t>‹#›</a:t>
            </a:fld>
            <a:endParaRPr lang="pl-PL"/>
          </a:p>
        </p:txBody>
      </p:sp>
    </p:spTree>
    <p:extLst>
      <p:ext uri="{BB962C8B-B14F-4D97-AF65-F5344CB8AC3E}">
        <p14:creationId xmlns:p14="http://schemas.microsoft.com/office/powerpoint/2010/main" val="59906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42EE-4708-44A4-8FA7-6B421CF7031E}" type="datetimeFigureOut">
              <a:rPr lang="pl-PL" smtClean="0"/>
              <a:t>30.12.2022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940E498-515A-4730-9939-B6F458C5AF22}" type="slidenum">
              <a:rPr lang="pl-PL" smtClean="0"/>
              <a:t>‹#›</a:t>
            </a:fld>
            <a:endParaRPr lang="pl-PL"/>
          </a:p>
        </p:txBody>
      </p:sp>
    </p:spTree>
    <p:extLst>
      <p:ext uri="{BB962C8B-B14F-4D97-AF65-F5344CB8AC3E}">
        <p14:creationId xmlns:p14="http://schemas.microsoft.com/office/powerpoint/2010/main" val="110741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1C942EE-4708-44A4-8FA7-6B421CF7031E}" type="datetimeFigureOut">
              <a:rPr lang="pl-PL" smtClean="0"/>
              <a:t>30.12.2022</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940E498-515A-4730-9939-B6F458C5AF22}"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979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1C942EE-4708-44A4-8FA7-6B421CF7031E}" type="datetimeFigureOut">
              <a:rPr lang="pl-PL" smtClean="0"/>
              <a:t>30.12.2022</a:t>
            </a:fld>
            <a:endParaRPr lang="pl-P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l-P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940E498-515A-4730-9939-B6F458C5AF22}" type="slidenum">
              <a:rPr lang="pl-PL" smtClean="0"/>
              <a:t>‹#›</a:t>
            </a:fld>
            <a:endParaRPr lang="pl-P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187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1C942EE-4708-44A4-8FA7-6B421CF7031E}" type="datetimeFigureOut">
              <a:rPr lang="pl-PL" smtClean="0"/>
              <a:t>30.12.2022</a:t>
            </a:fld>
            <a:endParaRPr lang="pl-P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l-P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940E498-515A-4730-9939-B6F458C5AF22}" type="slidenum">
              <a:rPr lang="pl-PL" smtClean="0"/>
              <a:t>‹#›</a:t>
            </a:fld>
            <a:endParaRPr lang="pl-P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967752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jbjbfUlX2V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Franklin_Delano_Roosevelt" TargetMode="External"/><Relationship Id="rId3" Type="http://schemas.openxmlformats.org/officeDocument/2006/relationships/hyperlink" Target="https://www.mobilex.pl/blog/slynni-niepelnosprawni/" TargetMode="External"/><Relationship Id="rId7" Type="http://schemas.openxmlformats.org/officeDocument/2006/relationships/hyperlink" Target="https://cudl.lib.cam.ac.uk/view/MS-PHD-05437/1" TargetMode="External"/><Relationship Id="rId2" Type="http://schemas.openxmlformats.org/officeDocument/2006/relationships/hyperlink" Target="https://pl.wikipedia.org/wiki/Niepe&#322;nosprawno&#347;&#263;" TargetMode="External"/><Relationship Id="rId1" Type="http://schemas.openxmlformats.org/officeDocument/2006/relationships/slideLayout" Target="../slideLayouts/slideLayout2.xml"/><Relationship Id="rId6" Type="http://schemas.openxmlformats.org/officeDocument/2006/relationships/hyperlink" Target="https://en.wikipedia.org/wiki/Stephen_Hawking" TargetMode="External"/><Relationship Id="rId5" Type="http://schemas.openxmlformats.org/officeDocument/2006/relationships/hyperlink" Target="https://pl.wikipedia.org/wiki/Jan_Mela" TargetMode="External"/><Relationship Id="rId10" Type="http://schemas.openxmlformats.org/officeDocument/2006/relationships/hyperlink" Target="https://en.wikipedia.org/wiki/Jean-Dominique_Bauby" TargetMode="External"/><Relationship Id="rId4" Type="http://schemas.openxmlformats.org/officeDocument/2006/relationships/hyperlink" Target="https://sport.tvp.pl/14664271/znamy-10-najwybitniejszych-sportowcow-niepelnosprawnych" TargetMode="External"/><Relationship Id="rId9" Type="http://schemas.openxmlformats.org/officeDocument/2006/relationships/hyperlink" Target="https://en.wikipedia.org/wiki/Frida_Kahl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89842F-59F8-4EE0-4B43-5F4DA67295E3}"/>
              </a:ext>
            </a:extLst>
          </p:cNvPr>
          <p:cNvSpPr>
            <a:spLocks noGrp="1"/>
          </p:cNvSpPr>
          <p:nvPr>
            <p:ph type="ctrTitle"/>
          </p:nvPr>
        </p:nvSpPr>
        <p:spPr>
          <a:xfrm>
            <a:off x="1915127" y="803495"/>
            <a:ext cx="8361229" cy="2098226"/>
          </a:xfrm>
        </p:spPr>
        <p:txBody>
          <a:bodyPr/>
          <a:lstStyle/>
          <a:p>
            <a:r>
              <a:rPr lang="pl-PL" sz="4800" dirty="0">
                <a:latin typeface="Times New Roman" panose="02020603050405020304" pitchFamily="18" charset="0"/>
                <a:cs typeface="Times New Roman" panose="02020603050405020304" pitchFamily="18" charset="0"/>
              </a:rPr>
              <a:t>OSOBY NIEPEŁNOSPRAWNE</a:t>
            </a:r>
          </a:p>
        </p:txBody>
      </p:sp>
      <p:sp>
        <p:nvSpPr>
          <p:cNvPr id="3" name="Podtytuł 2">
            <a:extLst>
              <a:ext uri="{FF2B5EF4-FFF2-40B4-BE49-F238E27FC236}">
                <a16:creationId xmlns:a16="http://schemas.microsoft.com/office/drawing/2014/main" id="{024C2B3C-2227-9DC5-EA9C-3BFBD0C48D65}"/>
              </a:ext>
            </a:extLst>
          </p:cNvPr>
          <p:cNvSpPr>
            <a:spLocks noGrp="1"/>
          </p:cNvSpPr>
          <p:nvPr>
            <p:ph type="subTitle" idx="1"/>
          </p:nvPr>
        </p:nvSpPr>
        <p:spPr>
          <a:xfrm>
            <a:off x="2679904" y="3041878"/>
            <a:ext cx="6831673" cy="1086237"/>
          </a:xfrm>
        </p:spPr>
        <p:txBody>
          <a:bodyPr/>
          <a:lstStyle/>
          <a:p>
            <a:r>
              <a:rPr lang="pl-PL" i="1" dirty="0">
                <a:latin typeface="Times New Roman" panose="02020603050405020304" pitchFamily="18" charset="0"/>
                <a:cs typeface="Times New Roman" panose="02020603050405020304" pitchFamily="18" charset="0"/>
              </a:rPr>
              <a:t>Maria Misztela VIII b</a:t>
            </a:r>
          </a:p>
        </p:txBody>
      </p:sp>
    </p:spTree>
    <p:extLst>
      <p:ext uri="{BB962C8B-B14F-4D97-AF65-F5344CB8AC3E}">
        <p14:creationId xmlns:p14="http://schemas.microsoft.com/office/powerpoint/2010/main" val="211156841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833EA5-8B29-92DD-B75D-A2C483C19286}"/>
              </a:ext>
            </a:extLst>
          </p:cNvPr>
          <p:cNvSpPr>
            <a:spLocks noGrp="1"/>
          </p:cNvSpPr>
          <p:nvPr>
            <p:ph type="title"/>
          </p:nvPr>
        </p:nvSpPr>
        <p:spPr>
          <a:xfrm>
            <a:off x="934278" y="247650"/>
            <a:ext cx="9601200" cy="1485900"/>
          </a:xfrm>
        </p:spPr>
        <p:txBody>
          <a:bodyPr/>
          <a:lstStyle/>
          <a:p>
            <a:r>
              <a:rPr lang="pl-PL" b="1" i="1" dirty="0">
                <a:latin typeface="Times New Roman" panose="02020603050405020304" pitchFamily="18" charset="0"/>
                <a:cs typeface="Times New Roman" panose="02020603050405020304" pitchFamily="18" charset="0"/>
              </a:rPr>
              <a:t>FRIDA KAHLO</a:t>
            </a:r>
          </a:p>
        </p:txBody>
      </p:sp>
      <p:sp>
        <p:nvSpPr>
          <p:cNvPr id="3" name="Symbol zastępczy zawartości 2">
            <a:extLst>
              <a:ext uri="{FF2B5EF4-FFF2-40B4-BE49-F238E27FC236}">
                <a16:creationId xmlns:a16="http://schemas.microsoft.com/office/drawing/2014/main" id="{DE591A48-0FBB-0E58-32D0-156090EF8D17}"/>
              </a:ext>
            </a:extLst>
          </p:cNvPr>
          <p:cNvSpPr>
            <a:spLocks noGrp="1"/>
          </p:cNvSpPr>
          <p:nvPr>
            <p:ph idx="1"/>
          </p:nvPr>
        </p:nvSpPr>
        <p:spPr>
          <a:xfrm>
            <a:off x="6202017" y="247650"/>
            <a:ext cx="5777947" cy="6510959"/>
          </a:xfrm>
        </p:spPr>
        <p:txBody>
          <a:bodyPr>
            <a:noAutofit/>
          </a:bodyPr>
          <a:lstStyle/>
          <a:p>
            <a:r>
              <a:rPr lang="pl-PL" dirty="0">
                <a:latin typeface="Times New Roman" panose="02020603050405020304" pitchFamily="18" charset="0"/>
                <a:cs typeface="Times New Roman" panose="02020603050405020304" pitchFamily="18" charset="0"/>
              </a:rPr>
              <a:t>To meksykańska malarka. Urodziła się 6 lipca 1907 roku. Chorowała na polio, przez co miała jedną nogę krótszą od drugiej. Poważny wypadek autobusowy w wieku 18 lat pozostawił </a:t>
            </a:r>
            <a:r>
              <a:rPr lang="pl-PL" dirty="0" err="1">
                <a:latin typeface="Times New Roman" panose="02020603050405020304" pitchFamily="18" charset="0"/>
                <a:cs typeface="Times New Roman" panose="02020603050405020304" pitchFamily="18" charset="0"/>
              </a:rPr>
              <a:t>Kahlo</a:t>
            </a:r>
            <a:r>
              <a:rPr lang="pl-PL" dirty="0">
                <a:latin typeface="Times New Roman" panose="02020603050405020304" pitchFamily="18" charset="0"/>
                <a:cs typeface="Times New Roman" panose="02020603050405020304" pitchFamily="18" charset="0"/>
              </a:rPr>
              <a:t> w bólu na całe życie, bowiem dziewczyna złamała wtedy kręgosłup, obojczyk i miednicę. </a:t>
            </a:r>
          </a:p>
          <a:p>
            <a:r>
              <a:rPr lang="pl-PL" dirty="0">
                <a:latin typeface="Times New Roman" panose="02020603050405020304" pitchFamily="18" charset="0"/>
                <a:cs typeface="Times New Roman" panose="02020603050405020304" pitchFamily="18" charset="0"/>
              </a:rPr>
              <a:t>Frida lubiła sztukę od najmłodszych lat. Przykuta do łóżka przez trzy miesiące po wypadku, </a:t>
            </a:r>
            <a:r>
              <a:rPr lang="pl-PL" dirty="0" err="1">
                <a:latin typeface="Times New Roman" panose="02020603050405020304" pitchFamily="18" charset="0"/>
                <a:cs typeface="Times New Roman" panose="02020603050405020304" pitchFamily="18" charset="0"/>
              </a:rPr>
              <a:t>Kahlo</a:t>
            </a:r>
            <a:r>
              <a:rPr lang="pl-PL" dirty="0">
                <a:latin typeface="Times New Roman" panose="02020603050405020304" pitchFamily="18" charset="0"/>
                <a:cs typeface="Times New Roman" panose="02020603050405020304" pitchFamily="18" charset="0"/>
              </a:rPr>
              <a:t> zaczęła malować. Najczęściej malowała autoportrety. Jej styl łączył rzeczywistość z elementami surrealistycznymi oraz często przedstawiał ból i śmierć. W swoich dziełach przedstawiała zgony, samotność oraz niedoskonałość ludzkiego ciała czy feminizm.</a:t>
            </a:r>
          </a:p>
        </p:txBody>
      </p:sp>
      <p:pic>
        <p:nvPicPr>
          <p:cNvPr id="5" name="Obraz 4">
            <a:extLst>
              <a:ext uri="{FF2B5EF4-FFF2-40B4-BE49-F238E27FC236}">
                <a16:creationId xmlns:a16="http://schemas.microsoft.com/office/drawing/2014/main" id="{782C477A-554D-C346-A1BE-AEE11CBC9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5" y="939248"/>
            <a:ext cx="2431774" cy="3646644"/>
          </a:xfrm>
          <a:prstGeom prst="rect">
            <a:avLst/>
          </a:prstGeom>
          <a:ln>
            <a:solidFill>
              <a:schemeClr val="tx1">
                <a:lumMod val="95000"/>
                <a:lumOff val="5000"/>
              </a:schemeClr>
            </a:solidFill>
          </a:ln>
        </p:spPr>
      </p:pic>
      <p:pic>
        <p:nvPicPr>
          <p:cNvPr id="7" name="Obraz 6">
            <a:extLst>
              <a:ext uri="{FF2B5EF4-FFF2-40B4-BE49-F238E27FC236}">
                <a16:creationId xmlns:a16="http://schemas.microsoft.com/office/drawing/2014/main" id="{1DCAE71C-1C4C-25BA-8566-F2F649593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089" y="2425148"/>
            <a:ext cx="3219911" cy="4134944"/>
          </a:xfrm>
          <a:prstGeom prst="rect">
            <a:avLst/>
          </a:prstGeom>
          <a:ln>
            <a:solidFill>
              <a:schemeClr val="tx1">
                <a:lumMod val="95000"/>
                <a:lumOff val="5000"/>
              </a:schemeClr>
            </a:solidFill>
          </a:ln>
        </p:spPr>
      </p:pic>
    </p:spTree>
    <p:extLst>
      <p:ext uri="{BB962C8B-B14F-4D97-AF65-F5344CB8AC3E}">
        <p14:creationId xmlns:p14="http://schemas.microsoft.com/office/powerpoint/2010/main" val="2106716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23216D-C640-8DFA-B96D-68528FBFB51E}"/>
              </a:ext>
            </a:extLst>
          </p:cNvPr>
          <p:cNvSpPr>
            <a:spLocks noGrp="1"/>
          </p:cNvSpPr>
          <p:nvPr>
            <p:ph type="title"/>
          </p:nvPr>
        </p:nvSpPr>
        <p:spPr>
          <a:xfrm>
            <a:off x="854765" y="287407"/>
            <a:ext cx="9601200" cy="1485900"/>
          </a:xfrm>
        </p:spPr>
        <p:txBody>
          <a:bodyPr/>
          <a:lstStyle/>
          <a:p>
            <a:r>
              <a:rPr lang="pl-PL" b="1" i="1" dirty="0">
                <a:latin typeface="Times New Roman" panose="02020603050405020304" pitchFamily="18" charset="0"/>
                <a:cs typeface="Times New Roman" panose="02020603050405020304" pitchFamily="18" charset="0"/>
              </a:rPr>
              <a:t>JEAN-DOMINIQUE BAUBY</a:t>
            </a:r>
          </a:p>
        </p:txBody>
      </p:sp>
      <p:sp>
        <p:nvSpPr>
          <p:cNvPr id="3" name="Symbol zastępczy zawartości 2">
            <a:extLst>
              <a:ext uri="{FF2B5EF4-FFF2-40B4-BE49-F238E27FC236}">
                <a16:creationId xmlns:a16="http://schemas.microsoft.com/office/drawing/2014/main" id="{8C18223C-244D-9851-4C3C-BB0888CEDF66}"/>
              </a:ext>
            </a:extLst>
          </p:cNvPr>
          <p:cNvSpPr>
            <a:spLocks noGrp="1"/>
          </p:cNvSpPr>
          <p:nvPr>
            <p:ph idx="1"/>
          </p:nvPr>
        </p:nvSpPr>
        <p:spPr>
          <a:xfrm>
            <a:off x="5526156" y="930965"/>
            <a:ext cx="6427304" cy="4996069"/>
          </a:xfrm>
        </p:spPr>
        <p:txBody>
          <a:bodyPr>
            <a:normAutofit fontScale="92500" lnSpcReduction="20000"/>
          </a:bodyPr>
          <a:lstStyle/>
          <a:p>
            <a:r>
              <a:rPr lang="pl-PL" dirty="0">
                <a:latin typeface="Times New Roman" panose="02020603050405020304" pitchFamily="18" charset="0"/>
                <a:cs typeface="Times New Roman" panose="02020603050405020304" pitchFamily="18" charset="0"/>
              </a:rPr>
              <a:t>Jean był francuskim dziennikarzem i redaktorem prasy o modzie ,,Elle”. Urodził się 23 kwietnia 1942 roku. 8 grudnia 1995 roku, w wieku 43 lat, </a:t>
            </a:r>
            <a:r>
              <a:rPr lang="pl-PL" dirty="0" err="1">
                <a:latin typeface="Times New Roman" panose="02020603050405020304" pitchFamily="18" charset="0"/>
                <a:cs typeface="Times New Roman" panose="02020603050405020304" pitchFamily="18" charset="0"/>
              </a:rPr>
              <a:t>Bauby</a:t>
            </a:r>
            <a:r>
              <a:rPr lang="pl-PL" dirty="0">
                <a:latin typeface="Times New Roman" panose="02020603050405020304" pitchFamily="18" charset="0"/>
                <a:cs typeface="Times New Roman" panose="02020603050405020304" pitchFamily="18" charset="0"/>
              </a:rPr>
              <a:t> miał nagły napad padaczkowy, gdy wiózł syna na wieczorne wyjście do teatru. Kiedy dwadzieścia dni później obudził się w szpitalu, mógł tylko mrugać lewą powieką. Miał zespół zamknięcia, w którym zdolności umysłowe pozostają nienaruszone, ale większość ciała jest sparaliżowana. W przypadku </a:t>
            </a:r>
            <a:r>
              <a:rPr lang="pl-PL" dirty="0" err="1">
                <a:latin typeface="Times New Roman" panose="02020603050405020304" pitchFamily="18" charset="0"/>
                <a:cs typeface="Times New Roman" panose="02020603050405020304" pitchFamily="18" charset="0"/>
              </a:rPr>
              <a:t>Bauby'ego</a:t>
            </a:r>
            <a:r>
              <a:rPr lang="pl-PL" dirty="0">
                <a:latin typeface="Times New Roman" panose="02020603050405020304" pitchFamily="18" charset="0"/>
                <a:cs typeface="Times New Roman" panose="02020603050405020304" pitchFamily="18" charset="0"/>
              </a:rPr>
              <a:t> jego usta, ręce i nogi były sparaliżowane i stracił 27 kilogramów (60 funtów) w ciągu pierwszych 20 tygodni po wypadku. </a:t>
            </a:r>
          </a:p>
          <a:p>
            <a:r>
              <a:rPr lang="pl-PL" dirty="0">
                <a:latin typeface="Times New Roman" panose="02020603050405020304" pitchFamily="18" charset="0"/>
                <a:cs typeface="Times New Roman" panose="02020603050405020304" pitchFamily="18" charset="0"/>
              </a:rPr>
              <a:t>Pozostając w tym stanie, napisał książkę Skafander i motyl. Pomagająca mu kobieta, wysłana z wydawnictwa, z którym podpisał kontrakt (jeszcze przed chorobą), recytowała specjalnie ułożony alfabet (litery są w nim w kolejności najczęściej używanych w słowach do tych najrzadziej używanych), a on mrugał lewym okiem, kiedy wypowiedziała żądaną literę, po czym rozpoczynała alfabet od nowa. W ten sposób, litera po literze, stworzył całą książkę; zmarł 2 dni po jej publikacji. </a:t>
            </a:r>
          </a:p>
        </p:txBody>
      </p:sp>
      <p:pic>
        <p:nvPicPr>
          <p:cNvPr id="5" name="Obraz 4">
            <a:extLst>
              <a:ext uri="{FF2B5EF4-FFF2-40B4-BE49-F238E27FC236}">
                <a16:creationId xmlns:a16="http://schemas.microsoft.com/office/drawing/2014/main" id="{F824E4AD-5C6E-DB3B-3128-6371903BD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894" y="1231624"/>
            <a:ext cx="3718674" cy="2569266"/>
          </a:xfrm>
          <a:prstGeom prst="rect">
            <a:avLst/>
          </a:prstGeom>
          <a:ln>
            <a:solidFill>
              <a:schemeClr val="tx1">
                <a:lumMod val="95000"/>
                <a:lumOff val="5000"/>
              </a:schemeClr>
            </a:solidFill>
          </a:ln>
        </p:spPr>
      </p:pic>
      <p:pic>
        <p:nvPicPr>
          <p:cNvPr id="7" name="Obraz 6">
            <a:extLst>
              <a:ext uri="{FF2B5EF4-FFF2-40B4-BE49-F238E27FC236}">
                <a16:creationId xmlns:a16="http://schemas.microsoft.com/office/drawing/2014/main" id="{5450B41A-4043-5C4F-48AE-6D62C4386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010" y="3428999"/>
            <a:ext cx="2146852" cy="3297375"/>
          </a:xfrm>
          <a:prstGeom prst="rect">
            <a:avLst/>
          </a:prstGeom>
          <a:ln>
            <a:solidFill>
              <a:schemeClr val="tx1">
                <a:lumMod val="95000"/>
                <a:lumOff val="5000"/>
              </a:schemeClr>
            </a:solidFill>
          </a:ln>
        </p:spPr>
      </p:pic>
    </p:spTree>
    <p:extLst>
      <p:ext uri="{BB962C8B-B14F-4D97-AF65-F5344CB8AC3E}">
        <p14:creationId xmlns:p14="http://schemas.microsoft.com/office/powerpoint/2010/main" val="1694102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05B9E-3839-40DB-2B63-E7B7E18F9CA0}"/>
              </a:ext>
            </a:extLst>
          </p:cNvPr>
          <p:cNvSpPr>
            <a:spLocks noGrp="1"/>
          </p:cNvSpPr>
          <p:nvPr>
            <p:ph type="title"/>
          </p:nvPr>
        </p:nvSpPr>
        <p:spPr>
          <a:xfrm>
            <a:off x="1769165" y="2017643"/>
            <a:ext cx="9601200" cy="4840357"/>
          </a:xfrm>
        </p:spPr>
        <p:txBody>
          <a:bodyPr>
            <a:normAutofit/>
          </a:bodyPr>
          <a:lstStyle/>
          <a:p>
            <a:pPr algn="ctr"/>
            <a:r>
              <a:rPr lang="pl-PL" b="1" dirty="0">
                <a:latin typeface="Times New Roman" panose="02020603050405020304" pitchFamily="18" charset="0"/>
                <a:cs typeface="Times New Roman" panose="02020603050405020304" pitchFamily="18" charset="0"/>
              </a:rPr>
              <a:t>SŁYNNE OSOBY Z NIEPEŁNOSPRAWNOŚCIĄ INTELEKTUALNĄ </a:t>
            </a:r>
            <a:r>
              <a:rPr lang="pl-PL" b="1" dirty="0">
                <a:latin typeface="Times New Roman" panose="02020603050405020304" pitchFamily="18" charset="0"/>
                <a:cs typeface="Times New Roman" panose="02020603050405020304" pitchFamily="18" charset="0"/>
                <a:sym typeface="Wingdings" panose="05000000000000000000" pitchFamily="2" charset="2"/>
              </a:rPr>
              <a:t></a:t>
            </a:r>
            <a:endParaRPr lang="pl-PL" b="1" dirty="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8EAC0469-2E3C-EDA2-953B-15205ECC44F9}"/>
              </a:ext>
            </a:extLst>
          </p:cNvPr>
          <p:cNvSpPr>
            <a:spLocks noGrp="1"/>
          </p:cNvSpPr>
          <p:nvPr>
            <p:ph idx="1"/>
          </p:nvPr>
        </p:nvSpPr>
        <p:spPr/>
        <p:txBody>
          <a:bodyPr/>
          <a:lstStyle/>
          <a:p>
            <a:pPr marL="0" indent="0">
              <a:buNone/>
            </a:pPr>
            <a:r>
              <a:rPr lang="pl-PL" dirty="0"/>
              <a:t> </a:t>
            </a:r>
          </a:p>
        </p:txBody>
      </p:sp>
    </p:spTree>
    <p:extLst>
      <p:ext uri="{BB962C8B-B14F-4D97-AF65-F5344CB8AC3E}">
        <p14:creationId xmlns:p14="http://schemas.microsoft.com/office/powerpoint/2010/main" val="1554898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093DA1-529C-07A5-8124-820056428135}"/>
              </a:ext>
            </a:extLst>
          </p:cNvPr>
          <p:cNvSpPr>
            <a:spLocks noGrp="1"/>
          </p:cNvSpPr>
          <p:nvPr>
            <p:ph type="title"/>
          </p:nvPr>
        </p:nvSpPr>
        <p:spPr>
          <a:xfrm>
            <a:off x="841513" y="102704"/>
            <a:ext cx="9601200" cy="1485900"/>
          </a:xfrm>
        </p:spPr>
        <p:txBody>
          <a:bodyPr/>
          <a:lstStyle/>
          <a:p>
            <a:r>
              <a:rPr lang="pl-PL" b="1" i="1" dirty="0">
                <a:latin typeface="Times New Roman" panose="02020603050405020304" pitchFamily="18" charset="0"/>
                <a:cs typeface="Times New Roman" panose="02020603050405020304" pitchFamily="18" charset="0"/>
              </a:rPr>
              <a:t>ALBERT EINSTEIN</a:t>
            </a:r>
          </a:p>
        </p:txBody>
      </p:sp>
      <p:sp>
        <p:nvSpPr>
          <p:cNvPr id="3" name="Symbol zastępczy zawartości 2">
            <a:extLst>
              <a:ext uri="{FF2B5EF4-FFF2-40B4-BE49-F238E27FC236}">
                <a16:creationId xmlns:a16="http://schemas.microsoft.com/office/drawing/2014/main" id="{59253D07-1108-B2DA-5CF5-2685A4625D53}"/>
              </a:ext>
            </a:extLst>
          </p:cNvPr>
          <p:cNvSpPr>
            <a:spLocks noGrp="1"/>
          </p:cNvSpPr>
          <p:nvPr>
            <p:ph idx="1"/>
          </p:nvPr>
        </p:nvSpPr>
        <p:spPr>
          <a:xfrm>
            <a:off x="6321286" y="516835"/>
            <a:ext cx="4651513" cy="5350565"/>
          </a:xfrm>
        </p:spPr>
        <p:txBody>
          <a:bodyPr>
            <a:normAutofit lnSpcReduction="10000"/>
          </a:bodyPr>
          <a:lstStyle/>
          <a:p>
            <a:r>
              <a:rPr lang="pl-PL" dirty="0">
                <a:latin typeface="Times New Roman" panose="02020603050405020304" pitchFamily="18" charset="0"/>
                <a:cs typeface="Times New Roman" panose="02020603050405020304" pitchFamily="18" charset="0"/>
              </a:rPr>
              <a:t>Albert Einstein urodził się 14 marca 1879 roku w rodzinie świeckich Żydów </a:t>
            </a:r>
            <a:r>
              <a:rPr lang="pl-PL" dirty="0" err="1">
                <a:latin typeface="Times New Roman" panose="02020603050405020304" pitchFamily="18" charset="0"/>
                <a:cs typeface="Times New Roman" panose="02020603050405020304" pitchFamily="18" charset="0"/>
              </a:rPr>
              <a:t>aszkenazyjskich</a:t>
            </a:r>
            <a:r>
              <a:rPr lang="pl-PL" dirty="0">
                <a:latin typeface="Times New Roman" panose="02020603050405020304" pitchFamily="18" charset="0"/>
                <a:cs typeface="Times New Roman" panose="02020603050405020304" pitchFamily="18" charset="0"/>
              </a:rPr>
              <a:t>. Opracował m.in. Teorię względności i ruchy Browna.</a:t>
            </a:r>
          </a:p>
          <a:p>
            <a:r>
              <a:rPr lang="pl-PL" dirty="0">
                <a:latin typeface="Times New Roman" panose="02020603050405020304" pitchFamily="18" charset="0"/>
                <a:cs typeface="Times New Roman" panose="02020603050405020304" pitchFamily="18" charset="0"/>
              </a:rPr>
              <a:t>Einstein zaczął mówić dopiero w wieku 3 lat. Wnioski z prac bywały używane jako argument na rzecz domniemanego autyzmu Einsteina. Prof. Michael Fitzgerald w liście do redakcji „</a:t>
            </a:r>
            <a:r>
              <a:rPr lang="pl-PL" dirty="0" err="1">
                <a:latin typeface="Times New Roman" panose="02020603050405020304" pitchFamily="18" charset="0"/>
                <a:cs typeface="Times New Roman" panose="02020603050405020304" pitchFamily="18" charset="0"/>
              </a:rPr>
              <a:t>Journal</a:t>
            </a:r>
            <a:r>
              <a:rPr lang="pl-PL" dirty="0">
                <a:latin typeface="Times New Roman" panose="02020603050405020304" pitchFamily="18" charset="0"/>
                <a:cs typeface="Times New Roman" panose="02020603050405020304" pitchFamily="18" charset="0"/>
              </a:rPr>
              <a:t> of </a:t>
            </a:r>
            <a:r>
              <a:rPr lang="pl-PL" dirty="0" err="1">
                <a:latin typeface="Times New Roman" panose="02020603050405020304" pitchFamily="18" charset="0"/>
                <a:cs typeface="Times New Roman" panose="02020603050405020304" pitchFamily="18" charset="0"/>
              </a:rPr>
              <a:t>Autism</a:t>
            </a:r>
            <a:r>
              <a:rPr lang="pl-PL" dirty="0">
                <a:latin typeface="Times New Roman" panose="02020603050405020304" pitchFamily="18" charset="0"/>
                <a:cs typeface="Times New Roman" panose="02020603050405020304" pitchFamily="18" charset="0"/>
              </a:rPr>
              <a:t> and </a:t>
            </a:r>
            <a:r>
              <a:rPr lang="pl-PL" dirty="0" err="1">
                <a:latin typeface="Times New Roman" panose="02020603050405020304" pitchFamily="18" charset="0"/>
                <a:cs typeface="Times New Roman" panose="02020603050405020304" pitchFamily="18" charset="0"/>
              </a:rPr>
              <a:t>Developmental</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Disorders</a:t>
            </a:r>
            <a:r>
              <a:rPr lang="pl-PL" dirty="0">
                <a:latin typeface="Times New Roman" panose="02020603050405020304" pitchFamily="18" charset="0"/>
                <a:cs typeface="Times New Roman" panose="02020603050405020304" pitchFamily="18" charset="0"/>
              </a:rPr>
              <a:t>” wskazał na znaczenie odrębności anatomicznych mózgu Einsteina, takich jak względne powiększenie półkul, zwłaszcza okolicy ciemieniowej, stwierdzanych również u osób z rozpoznanym autyzmem. Przywołano ponadto szereg faktów z biografii mających sugerować autystyczne zachowania Einsteina</a:t>
            </a:r>
          </a:p>
        </p:txBody>
      </p:sp>
      <p:pic>
        <p:nvPicPr>
          <p:cNvPr id="5" name="Obraz 4">
            <a:extLst>
              <a:ext uri="{FF2B5EF4-FFF2-40B4-BE49-F238E27FC236}">
                <a16:creationId xmlns:a16="http://schemas.microsoft.com/office/drawing/2014/main" id="{8BFF2F03-0E72-CE86-2A9B-2FF67EB70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065" y="1205948"/>
            <a:ext cx="3426670" cy="4446104"/>
          </a:xfrm>
          <a:prstGeom prst="rect">
            <a:avLst/>
          </a:prstGeom>
          <a:ln>
            <a:solidFill>
              <a:schemeClr val="tx1">
                <a:lumMod val="95000"/>
                <a:lumOff val="5000"/>
              </a:schemeClr>
            </a:solidFill>
          </a:ln>
        </p:spPr>
      </p:pic>
    </p:spTree>
    <p:extLst>
      <p:ext uri="{BB962C8B-B14F-4D97-AF65-F5344CB8AC3E}">
        <p14:creationId xmlns:p14="http://schemas.microsoft.com/office/powerpoint/2010/main" val="1274930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22C993-0434-A167-EB49-57AFB4C89F9E}"/>
              </a:ext>
            </a:extLst>
          </p:cNvPr>
          <p:cNvSpPr>
            <a:spLocks noGrp="1"/>
          </p:cNvSpPr>
          <p:nvPr>
            <p:ph type="title"/>
          </p:nvPr>
        </p:nvSpPr>
        <p:spPr>
          <a:xfrm>
            <a:off x="881270" y="247650"/>
            <a:ext cx="9601200" cy="1485900"/>
          </a:xfrm>
        </p:spPr>
        <p:txBody>
          <a:bodyPr/>
          <a:lstStyle/>
          <a:p>
            <a:r>
              <a:rPr lang="pl-PL" b="1" i="1" dirty="0">
                <a:latin typeface="Times New Roman" panose="02020603050405020304" pitchFamily="18" charset="0"/>
                <a:cs typeface="Times New Roman" panose="02020603050405020304" pitchFamily="18" charset="0"/>
              </a:rPr>
              <a:t>THOMAS EDISON</a:t>
            </a:r>
          </a:p>
        </p:txBody>
      </p:sp>
      <p:sp>
        <p:nvSpPr>
          <p:cNvPr id="3" name="Symbol zastępczy zawartości 2">
            <a:extLst>
              <a:ext uri="{FF2B5EF4-FFF2-40B4-BE49-F238E27FC236}">
                <a16:creationId xmlns:a16="http://schemas.microsoft.com/office/drawing/2014/main" id="{23D91CE6-6CAC-3A04-9A3C-CB9333E5E384}"/>
              </a:ext>
            </a:extLst>
          </p:cNvPr>
          <p:cNvSpPr>
            <a:spLocks noGrp="1"/>
          </p:cNvSpPr>
          <p:nvPr>
            <p:ph idx="1"/>
          </p:nvPr>
        </p:nvSpPr>
        <p:spPr>
          <a:xfrm>
            <a:off x="5976730" y="247650"/>
            <a:ext cx="5936973" cy="6362700"/>
          </a:xfrm>
        </p:spPr>
        <p:txBody>
          <a:bodyPr>
            <a:normAutofit fontScale="92500" lnSpcReduction="20000"/>
          </a:bodyPr>
          <a:lstStyle/>
          <a:p>
            <a:r>
              <a:rPr lang="pl-PL" dirty="0">
                <a:latin typeface="Times New Roman" panose="02020603050405020304" pitchFamily="18" charset="0"/>
                <a:cs typeface="Times New Roman" panose="02020603050405020304" pitchFamily="18" charset="0"/>
              </a:rPr>
              <a:t>Thomas urodził się 11 lutego 1847 roku. Chłopiec zaczął uczęszczać do szkoły mając 8 lat. Lubił zdobywać wiedzę na własną rękę, a w szkole nauczyciel starał się wpoić mu na siłę wiadomości, których mimo obawy przed chłostą nie potrafił zapamiętać. Dociekliwe pytania, które zwykle zadawał, wywoływały tylko gniew nauczyciela. Stał się najgorszym uczniem w klasie i po trzech miesiącach usłyszał, jak nauczyciel mówił o nim niezbyt dobre rzeczy. W wieku dziewięciu lat przeczytał książkę, w której były opisane proste eksperymenty. Był tak zafascynowany jej treścią, że wykonał wszystkie eksperymenty w niej opisane. Później urządził w swoim pokoju małe laboratorium i zaczął wymyślać własne, wykorzystując dostępne składniki.</a:t>
            </a:r>
          </a:p>
          <a:p>
            <a:r>
              <a:rPr lang="pl-PL" dirty="0">
                <a:latin typeface="Times New Roman" panose="02020603050405020304" pitchFamily="18" charset="0"/>
                <a:cs typeface="Times New Roman" panose="02020603050405020304" pitchFamily="18" charset="0"/>
              </a:rPr>
              <a:t>W 1886, po udoskonaleniu żarówki, Edison założył przedsiębiorstwo o nazwie Edison </a:t>
            </a:r>
            <a:r>
              <a:rPr lang="pl-PL" dirty="0" err="1">
                <a:latin typeface="Times New Roman" panose="02020603050405020304" pitchFamily="18" charset="0"/>
                <a:cs typeface="Times New Roman" panose="02020603050405020304" pitchFamily="18" charset="0"/>
              </a:rPr>
              <a:t>Electric</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Light</a:t>
            </a:r>
            <a:r>
              <a:rPr lang="pl-PL" dirty="0">
                <a:latin typeface="Times New Roman" panose="02020603050405020304" pitchFamily="18" charset="0"/>
                <a:cs typeface="Times New Roman" panose="02020603050405020304" pitchFamily="18" charset="0"/>
              </a:rPr>
              <a:t> Company, które w 1911 roku zostało połączone z kilkunastoma firmami działającymi w branży elektrycznej, tworząc spółkę kapitałową General </a:t>
            </a:r>
            <a:r>
              <a:rPr lang="pl-PL" dirty="0" err="1">
                <a:latin typeface="Times New Roman" panose="02020603050405020304" pitchFamily="18" charset="0"/>
                <a:cs typeface="Times New Roman" panose="02020603050405020304" pitchFamily="18" charset="0"/>
              </a:rPr>
              <a:t>Electric</a:t>
            </a:r>
            <a:r>
              <a:rPr lang="pl-PL" dirty="0">
                <a:latin typeface="Times New Roman" panose="02020603050405020304" pitchFamily="18" charset="0"/>
                <a:cs typeface="Times New Roman" panose="02020603050405020304" pitchFamily="18" charset="0"/>
              </a:rPr>
              <a:t>. Przedsiębiorstwo Edison </a:t>
            </a:r>
            <a:r>
              <a:rPr lang="pl-PL" dirty="0" err="1">
                <a:latin typeface="Times New Roman" panose="02020603050405020304" pitchFamily="18" charset="0"/>
                <a:cs typeface="Times New Roman" panose="02020603050405020304" pitchFamily="18" charset="0"/>
              </a:rPr>
              <a:t>Electric</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Light</a:t>
            </a:r>
            <a:r>
              <a:rPr lang="pl-PL" dirty="0">
                <a:latin typeface="Times New Roman" panose="02020603050405020304" pitchFamily="18" charset="0"/>
                <a:cs typeface="Times New Roman" panose="02020603050405020304" pitchFamily="18" charset="0"/>
              </a:rPr>
              <a:t> Company zbudowało pierwszą na świecie elektrownię oraz pierwszy elektryczny miejski system oświetleniowy.</a:t>
            </a:r>
          </a:p>
          <a:p>
            <a:r>
              <a:rPr lang="pl-PL" dirty="0">
                <a:latin typeface="Times New Roman" panose="02020603050405020304" pitchFamily="18" charset="0"/>
                <a:cs typeface="Times New Roman" panose="02020603050405020304" pitchFamily="18" charset="0"/>
              </a:rPr>
              <a:t>Edison </a:t>
            </a:r>
            <a:r>
              <a:rPr lang="pl-PL" dirty="0" err="1">
                <a:latin typeface="Times New Roman" panose="02020603050405020304" pitchFamily="18" charset="0"/>
                <a:cs typeface="Times New Roman" panose="02020603050405020304" pitchFamily="18" charset="0"/>
              </a:rPr>
              <a:t>cierpił</a:t>
            </a:r>
            <a:r>
              <a:rPr lang="pl-PL" dirty="0">
                <a:latin typeface="Times New Roman" panose="02020603050405020304" pitchFamily="18" charset="0"/>
                <a:cs typeface="Times New Roman" panose="02020603050405020304" pitchFamily="18" charset="0"/>
              </a:rPr>
              <a:t> na </a:t>
            </a:r>
            <a:r>
              <a:rPr lang="pl-PL" dirty="0" err="1">
                <a:latin typeface="Times New Roman" panose="02020603050405020304" pitchFamily="18" charset="0"/>
                <a:cs typeface="Times New Roman" panose="02020603050405020304" pitchFamily="18" charset="0"/>
              </a:rPr>
              <a:t>zesół</a:t>
            </a:r>
            <a:r>
              <a:rPr lang="pl-PL" dirty="0">
                <a:latin typeface="Times New Roman" panose="02020603050405020304" pitchFamily="18" charset="0"/>
                <a:cs typeface="Times New Roman" panose="02020603050405020304" pitchFamily="18" charset="0"/>
              </a:rPr>
              <a:t> Aspergera</a:t>
            </a:r>
          </a:p>
        </p:txBody>
      </p:sp>
      <p:pic>
        <p:nvPicPr>
          <p:cNvPr id="5" name="Obraz 4">
            <a:extLst>
              <a:ext uri="{FF2B5EF4-FFF2-40B4-BE49-F238E27FC236}">
                <a16:creationId xmlns:a16="http://schemas.microsoft.com/office/drawing/2014/main" id="{587DC658-E06A-1F03-AB3F-354750302AA5}"/>
              </a:ext>
            </a:extLst>
          </p:cNvPr>
          <p:cNvPicPr>
            <a:picLocks noChangeAspect="1"/>
          </p:cNvPicPr>
          <p:nvPr/>
        </p:nvPicPr>
        <p:blipFill>
          <a:blip r:embed="rId2"/>
          <a:stretch>
            <a:fillRect/>
          </a:stretch>
        </p:blipFill>
        <p:spPr>
          <a:xfrm>
            <a:off x="6091237" y="3424237"/>
            <a:ext cx="9525" cy="9525"/>
          </a:xfrm>
          <a:prstGeom prst="rect">
            <a:avLst/>
          </a:prstGeom>
        </p:spPr>
      </p:pic>
      <p:pic>
        <p:nvPicPr>
          <p:cNvPr id="7" name="Obraz 6">
            <a:extLst>
              <a:ext uri="{FF2B5EF4-FFF2-40B4-BE49-F238E27FC236}">
                <a16:creationId xmlns:a16="http://schemas.microsoft.com/office/drawing/2014/main" id="{A11898F9-053F-FDEE-E458-9787C004F20D}"/>
              </a:ext>
            </a:extLst>
          </p:cNvPr>
          <p:cNvPicPr>
            <a:picLocks noChangeAspect="1"/>
          </p:cNvPicPr>
          <p:nvPr/>
        </p:nvPicPr>
        <p:blipFill>
          <a:blip r:embed="rId2"/>
          <a:stretch>
            <a:fillRect/>
          </a:stretch>
        </p:blipFill>
        <p:spPr>
          <a:xfrm>
            <a:off x="6091237" y="3424237"/>
            <a:ext cx="9525" cy="9525"/>
          </a:xfrm>
          <a:prstGeom prst="rect">
            <a:avLst/>
          </a:prstGeom>
        </p:spPr>
      </p:pic>
      <p:pic>
        <p:nvPicPr>
          <p:cNvPr id="9" name="Obraz 8">
            <a:extLst>
              <a:ext uri="{FF2B5EF4-FFF2-40B4-BE49-F238E27FC236}">
                <a16:creationId xmlns:a16="http://schemas.microsoft.com/office/drawing/2014/main" id="{57B4324A-8C12-B812-1CD1-E65CF686FBC6}"/>
              </a:ext>
            </a:extLst>
          </p:cNvPr>
          <p:cNvPicPr>
            <a:picLocks noChangeAspect="1"/>
          </p:cNvPicPr>
          <p:nvPr/>
        </p:nvPicPr>
        <p:blipFill>
          <a:blip r:embed="rId2"/>
          <a:stretch>
            <a:fillRect/>
          </a:stretch>
        </p:blipFill>
        <p:spPr>
          <a:xfrm>
            <a:off x="6091237" y="3424237"/>
            <a:ext cx="9525" cy="9525"/>
          </a:xfrm>
          <a:prstGeom prst="rect">
            <a:avLst/>
          </a:prstGeom>
        </p:spPr>
      </p:pic>
      <p:pic>
        <p:nvPicPr>
          <p:cNvPr id="11" name="Obraz 10">
            <a:extLst>
              <a:ext uri="{FF2B5EF4-FFF2-40B4-BE49-F238E27FC236}">
                <a16:creationId xmlns:a16="http://schemas.microsoft.com/office/drawing/2014/main" id="{DBAF3C98-4CDE-D0EA-52B4-4AA074809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688" y="1088748"/>
            <a:ext cx="2162589" cy="2417611"/>
          </a:xfrm>
          <a:prstGeom prst="rect">
            <a:avLst/>
          </a:prstGeom>
          <a:ln>
            <a:solidFill>
              <a:schemeClr val="tx1">
                <a:lumMod val="95000"/>
                <a:lumOff val="5000"/>
              </a:schemeClr>
            </a:solidFill>
          </a:ln>
        </p:spPr>
      </p:pic>
      <p:pic>
        <p:nvPicPr>
          <p:cNvPr id="13" name="Obraz 12">
            <a:extLst>
              <a:ext uri="{FF2B5EF4-FFF2-40B4-BE49-F238E27FC236}">
                <a16:creationId xmlns:a16="http://schemas.microsoft.com/office/drawing/2014/main" id="{A3EC4F53-2A26-ABC4-FAA1-8F31D0A5CD95}"/>
              </a:ext>
            </a:extLst>
          </p:cNvPr>
          <p:cNvPicPr>
            <a:picLocks noChangeAspect="1"/>
          </p:cNvPicPr>
          <p:nvPr/>
        </p:nvPicPr>
        <p:blipFill>
          <a:blip r:embed="rId2"/>
          <a:stretch>
            <a:fillRect/>
          </a:stretch>
        </p:blipFill>
        <p:spPr>
          <a:xfrm>
            <a:off x="6091237" y="3424237"/>
            <a:ext cx="9525" cy="9525"/>
          </a:xfrm>
          <a:prstGeom prst="rect">
            <a:avLst/>
          </a:prstGeom>
        </p:spPr>
      </p:pic>
      <p:pic>
        <p:nvPicPr>
          <p:cNvPr id="15" name="Obraz 14">
            <a:extLst>
              <a:ext uri="{FF2B5EF4-FFF2-40B4-BE49-F238E27FC236}">
                <a16:creationId xmlns:a16="http://schemas.microsoft.com/office/drawing/2014/main" id="{4D9BFF2C-3D16-D074-FCB7-7D0B25D85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779" y="1733550"/>
            <a:ext cx="3226697" cy="4744117"/>
          </a:xfrm>
          <a:prstGeom prst="rect">
            <a:avLst/>
          </a:prstGeom>
          <a:ln>
            <a:solidFill>
              <a:schemeClr val="tx1">
                <a:lumMod val="95000"/>
                <a:lumOff val="5000"/>
              </a:schemeClr>
            </a:solidFill>
          </a:ln>
        </p:spPr>
      </p:pic>
    </p:spTree>
    <p:extLst>
      <p:ext uri="{BB962C8B-B14F-4D97-AF65-F5344CB8AC3E}">
        <p14:creationId xmlns:p14="http://schemas.microsoft.com/office/powerpoint/2010/main" val="3899940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EF55DF-71F6-3943-D35C-C6448F3F5D19}"/>
              </a:ext>
            </a:extLst>
          </p:cNvPr>
          <p:cNvSpPr>
            <a:spLocks noGrp="1"/>
          </p:cNvSpPr>
          <p:nvPr>
            <p:ph type="title"/>
          </p:nvPr>
        </p:nvSpPr>
        <p:spPr>
          <a:xfrm>
            <a:off x="894522" y="247650"/>
            <a:ext cx="9601200" cy="1485900"/>
          </a:xfrm>
        </p:spPr>
        <p:txBody>
          <a:bodyPr/>
          <a:lstStyle/>
          <a:p>
            <a:r>
              <a:rPr lang="pl-PL" b="1" i="1" dirty="0">
                <a:latin typeface="Times New Roman" panose="02020603050405020304" pitchFamily="18" charset="0"/>
                <a:cs typeface="Times New Roman" panose="02020603050405020304" pitchFamily="18" charset="0"/>
              </a:rPr>
              <a:t>DANIEL TAMMET</a:t>
            </a:r>
          </a:p>
        </p:txBody>
      </p:sp>
      <p:sp>
        <p:nvSpPr>
          <p:cNvPr id="3" name="Symbol zastępczy zawartości 2">
            <a:extLst>
              <a:ext uri="{FF2B5EF4-FFF2-40B4-BE49-F238E27FC236}">
                <a16:creationId xmlns:a16="http://schemas.microsoft.com/office/drawing/2014/main" id="{43B50A3C-2E83-441F-8A76-EDF6BFCD7120}"/>
              </a:ext>
            </a:extLst>
          </p:cNvPr>
          <p:cNvSpPr>
            <a:spLocks noGrp="1"/>
          </p:cNvSpPr>
          <p:nvPr>
            <p:ph idx="1"/>
          </p:nvPr>
        </p:nvSpPr>
        <p:spPr>
          <a:xfrm>
            <a:off x="5963477" y="247650"/>
            <a:ext cx="5976731" cy="5619750"/>
          </a:xfrm>
        </p:spPr>
        <p:txBody>
          <a:bodyPr/>
          <a:lstStyle/>
          <a:p>
            <a:r>
              <a:rPr lang="pl-PL" dirty="0">
                <a:latin typeface="Times New Roman" panose="02020603050405020304" pitchFamily="18" charset="0"/>
                <a:cs typeface="Times New Roman" panose="02020603050405020304" pitchFamily="18" charset="0"/>
              </a:rPr>
              <a:t>To angielski pisarz i uczony. Urodził się 31 stycznia 1979 roku. Jest </a:t>
            </a:r>
            <a:r>
              <a:rPr lang="pl-PL" dirty="0" err="1">
                <a:latin typeface="Times New Roman" panose="02020603050405020304" pitchFamily="18" charset="0"/>
                <a:cs typeface="Times New Roman" panose="02020603050405020304" pitchFamily="18" charset="0"/>
              </a:rPr>
              <a:t>sawantem</a:t>
            </a:r>
            <a:r>
              <a:rPr lang="pl-PL" dirty="0">
                <a:latin typeface="Times New Roman" panose="02020603050405020304" pitchFamily="18" charset="0"/>
                <a:cs typeface="Times New Roman" panose="02020603050405020304" pitchFamily="18" charset="0"/>
              </a:rPr>
              <a:t> i ma zespół Aspergera. Jako małe dziecko miał napady padaczkowe, które ustępowały po leczeniu. Stwierdzono również, że ma synestezję – uważa, że liczba 289 jest brzydka, zaś liczba pi (</a:t>
            </a:r>
            <a:r>
              <a:rPr lang="el-GR" dirty="0">
                <a:latin typeface="Times New Roman" panose="02020603050405020304" pitchFamily="18" charset="0"/>
                <a:cs typeface="Times New Roman" panose="02020603050405020304" pitchFamily="18" charset="0"/>
              </a:rPr>
              <a:t>π</a:t>
            </a:r>
            <a:r>
              <a:rPr lang="pl-PL" dirty="0">
                <a:latin typeface="Times New Roman" panose="02020603050405020304" pitchFamily="18" charset="0"/>
                <a:cs typeface="Times New Roman" panose="02020603050405020304" pitchFamily="18" charset="0"/>
              </a:rPr>
              <a:t>) – piękna.</a:t>
            </a:r>
          </a:p>
          <a:p>
            <a:r>
              <a:rPr lang="pl-PL" dirty="0">
                <a:latin typeface="Times New Roman" panose="02020603050405020304" pitchFamily="18" charset="0"/>
                <a:cs typeface="Times New Roman" panose="02020603050405020304" pitchFamily="18" charset="0"/>
              </a:rPr>
              <a:t>Mężczyzna stworzył też swój własny język – </a:t>
            </a:r>
            <a:r>
              <a:rPr lang="pl-PL" dirty="0" err="1">
                <a:latin typeface="Times New Roman" panose="02020603050405020304" pitchFamily="18" charset="0"/>
                <a:cs typeface="Times New Roman" panose="02020603050405020304" pitchFamily="18" charset="0"/>
              </a:rPr>
              <a:t>Manti</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Tammet</a:t>
            </a:r>
            <a:r>
              <a:rPr lang="pl-PL" dirty="0">
                <a:latin typeface="Times New Roman" panose="02020603050405020304" pitchFamily="18" charset="0"/>
                <a:cs typeface="Times New Roman" panose="02020603050405020304" pitchFamily="18" charset="0"/>
              </a:rPr>
              <a:t> ustanowił europejski rekord w recytowaniu pi z pamięci 14 marca 2004 r. - przeliczając 22 514 cyfr w pięć godzin i dziewięć minut. Dwukrotnie brał udział w Mistrzostwach Świata w Pamięci w Londynie pod swoim nazwiskiem, zajmując 11. miejsce w 1999 i 4. miejsce w 2000. </a:t>
            </a:r>
          </a:p>
        </p:txBody>
      </p:sp>
      <p:pic>
        <p:nvPicPr>
          <p:cNvPr id="5" name="Obraz 4">
            <a:extLst>
              <a:ext uri="{FF2B5EF4-FFF2-40B4-BE49-F238E27FC236}">
                <a16:creationId xmlns:a16="http://schemas.microsoft.com/office/drawing/2014/main" id="{05251738-A374-7517-CB26-78C78BE5E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22" y="990600"/>
            <a:ext cx="1885920" cy="2822465"/>
          </a:xfrm>
          <a:prstGeom prst="rect">
            <a:avLst/>
          </a:prstGeom>
          <a:ln>
            <a:solidFill>
              <a:schemeClr val="tx1">
                <a:lumMod val="95000"/>
                <a:lumOff val="5000"/>
              </a:schemeClr>
            </a:solidFill>
          </a:ln>
        </p:spPr>
      </p:pic>
      <p:pic>
        <p:nvPicPr>
          <p:cNvPr id="7" name="Obraz 6">
            <a:extLst>
              <a:ext uri="{FF2B5EF4-FFF2-40B4-BE49-F238E27FC236}">
                <a16:creationId xmlns:a16="http://schemas.microsoft.com/office/drawing/2014/main" id="{2AAEF44D-3382-97DC-D007-4E829AE1B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588" y="3994552"/>
            <a:ext cx="5035412" cy="2615798"/>
          </a:xfrm>
          <a:prstGeom prst="rect">
            <a:avLst/>
          </a:prstGeom>
          <a:ln>
            <a:solidFill>
              <a:schemeClr val="tx1">
                <a:lumMod val="95000"/>
                <a:lumOff val="5000"/>
              </a:schemeClr>
            </a:solidFill>
          </a:ln>
        </p:spPr>
      </p:pic>
      <p:pic>
        <p:nvPicPr>
          <p:cNvPr id="9" name="Obraz 8">
            <a:extLst>
              <a:ext uri="{FF2B5EF4-FFF2-40B4-BE49-F238E27FC236}">
                <a16:creationId xmlns:a16="http://schemas.microsoft.com/office/drawing/2014/main" id="{916C1B79-3A67-23FE-CC15-636DF84C9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978" y="1093933"/>
            <a:ext cx="1715963" cy="2615798"/>
          </a:xfrm>
          <a:prstGeom prst="rect">
            <a:avLst/>
          </a:prstGeom>
          <a:ln>
            <a:solidFill>
              <a:schemeClr val="tx1">
                <a:lumMod val="95000"/>
                <a:lumOff val="5000"/>
              </a:schemeClr>
            </a:solidFill>
          </a:ln>
        </p:spPr>
      </p:pic>
    </p:spTree>
    <p:extLst>
      <p:ext uri="{BB962C8B-B14F-4D97-AF65-F5344CB8AC3E}">
        <p14:creationId xmlns:p14="http://schemas.microsoft.com/office/powerpoint/2010/main" val="1187063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1ECEBF-5F7F-7D9E-9201-F41A2F0D4B24}"/>
              </a:ext>
            </a:extLst>
          </p:cNvPr>
          <p:cNvSpPr>
            <a:spLocks noGrp="1"/>
          </p:cNvSpPr>
          <p:nvPr>
            <p:ph type="title"/>
          </p:nvPr>
        </p:nvSpPr>
        <p:spPr>
          <a:xfrm>
            <a:off x="788505" y="129209"/>
            <a:ext cx="9601200" cy="1485900"/>
          </a:xfrm>
        </p:spPr>
        <p:txBody>
          <a:bodyPr/>
          <a:lstStyle/>
          <a:p>
            <a:r>
              <a:rPr lang="pl-PL" b="1" i="1" dirty="0">
                <a:latin typeface="Times New Roman" panose="02020603050405020304" pitchFamily="18" charset="0"/>
                <a:cs typeface="Times New Roman" panose="02020603050405020304" pitchFamily="18" charset="0"/>
              </a:rPr>
              <a:t>CIEKAWOSTKI</a:t>
            </a:r>
          </a:p>
        </p:txBody>
      </p:sp>
      <p:sp>
        <p:nvSpPr>
          <p:cNvPr id="3" name="Symbol zastępczy zawartości 2">
            <a:extLst>
              <a:ext uri="{FF2B5EF4-FFF2-40B4-BE49-F238E27FC236}">
                <a16:creationId xmlns:a16="http://schemas.microsoft.com/office/drawing/2014/main" id="{10459C0E-305C-7F0F-5356-E8D19C4CE88E}"/>
              </a:ext>
            </a:extLst>
          </p:cNvPr>
          <p:cNvSpPr>
            <a:spLocks noGrp="1"/>
          </p:cNvSpPr>
          <p:nvPr>
            <p:ph idx="1"/>
          </p:nvPr>
        </p:nvSpPr>
        <p:spPr>
          <a:xfrm>
            <a:off x="907774" y="974034"/>
            <a:ext cx="9601200" cy="5121965"/>
          </a:xfrm>
        </p:spPr>
        <p:txBody>
          <a:bodyPr>
            <a:normAutofit fontScale="92500" lnSpcReduction="10000"/>
          </a:bodyPr>
          <a:lstStyle/>
          <a:p>
            <a:r>
              <a:rPr lang="pl-PL" dirty="0">
                <a:latin typeface="Times New Roman" panose="02020603050405020304" pitchFamily="18" charset="0"/>
                <a:cs typeface="Times New Roman" panose="02020603050405020304" pitchFamily="18" charset="0"/>
              </a:rPr>
              <a:t>Hawking był zaciekle niezależny i nie chciał przyjąć pomocy ani pójść na ustępstwa ze względu na swoją niepełnosprawność. Wolał być postrzegany jako „najpierw naukowiec, potem pisarz popularnonaukowy i pod każdym względem normalny człowiek z takimi samymi pragnieniami, popędami, marzeniami i ambicjami jak następna osoba”. Wymagał wielu perswazji, aby zaakceptować korzystanie z wózka inwalidzkiego pod koniec lat 60., ale ostatecznie stał się znany z dzikiej jazdy na wózku inwalidzkim.</a:t>
            </a:r>
          </a:p>
          <a:p>
            <a:r>
              <a:rPr lang="pl-PL" dirty="0">
                <a:latin typeface="Times New Roman" panose="02020603050405020304" pitchFamily="18" charset="0"/>
                <a:cs typeface="Times New Roman" panose="02020603050405020304" pitchFamily="18" charset="0"/>
              </a:rPr>
              <a:t>Wiele zespołów muzycznych porusza temat niepełnosprawności. Przykładem jest zespół ,,</a:t>
            </a:r>
            <a:r>
              <a:rPr lang="pl-PL" dirty="0" err="1">
                <a:latin typeface="Times New Roman" panose="02020603050405020304" pitchFamily="18" charset="0"/>
                <a:cs typeface="Times New Roman" panose="02020603050405020304" pitchFamily="18" charset="0"/>
              </a:rPr>
              <a:t>Luxtorpeda</a:t>
            </a:r>
            <a:r>
              <a:rPr lang="pl-PL" dirty="0">
                <a:latin typeface="Times New Roman" panose="02020603050405020304" pitchFamily="18" charset="0"/>
                <a:cs typeface="Times New Roman" panose="02020603050405020304" pitchFamily="18" charset="0"/>
              </a:rPr>
              <a:t>”, który tworzy piosenki o m.in. odmienności i problemach takich osób. Link do jednej z piosenek: </a:t>
            </a:r>
            <a:r>
              <a:rPr lang="pl-PL" dirty="0">
                <a:latin typeface="Times New Roman" panose="02020603050405020304" pitchFamily="18" charset="0"/>
                <a:cs typeface="Times New Roman" panose="02020603050405020304" pitchFamily="18" charset="0"/>
                <a:hlinkClick r:id="rId2"/>
              </a:rPr>
              <a:t>https://www.youtube.com/watch?v=jbjbfUlX2Vc</a:t>
            </a:r>
            <a:endParaRPr lang="pl-PL" dirty="0">
              <a:latin typeface="Times New Roman" panose="02020603050405020304" pitchFamily="18" charset="0"/>
              <a:cs typeface="Times New Roman" panose="02020603050405020304" pitchFamily="18" charset="0"/>
            </a:endParaRPr>
          </a:p>
          <a:p>
            <a:r>
              <a:rPr lang="pl-PL" dirty="0">
                <a:latin typeface="Times New Roman" panose="02020603050405020304" pitchFamily="18" charset="0"/>
                <a:cs typeface="Times New Roman" panose="02020603050405020304" pitchFamily="18" charset="0"/>
              </a:rPr>
              <a:t>Jedno z dzieł Hawkinga , Krótka historia czasu, było czytane przez pewnego czarodzieja w Dziurawym Kotle (film – Harry Potter i Więzień Azkabanu).</a:t>
            </a:r>
            <a:r>
              <a:rPr lang="pl-PL" b="1" dirty="0">
                <a:solidFill>
                  <a:srgbClr val="696B6F"/>
                </a:solidFill>
                <a:latin typeface="Open Sans" panose="020B0604020202020204" pitchFamily="34" charset="0"/>
              </a:rPr>
              <a:t> </a:t>
            </a:r>
          </a:p>
          <a:p>
            <a:r>
              <a:rPr lang="pl-PL" dirty="0">
                <a:solidFill>
                  <a:schemeClr val="tx1">
                    <a:lumMod val="95000"/>
                    <a:lumOff val="5000"/>
                  </a:schemeClr>
                </a:solidFill>
                <a:latin typeface="Times New Roman" panose="02020603050405020304" pitchFamily="18" charset="0"/>
                <a:cs typeface="Times New Roman" panose="02020603050405020304" pitchFamily="18" charset="0"/>
              </a:rPr>
              <a:t>Pewnego dnia młody Thomas Edison podał swojej mamie kartkę, którą kazał mu jej wręczyć dyrektor szkoły. Odpowiadając na pytanie syna i czytając treść, kobieta nie kryła łez: </a:t>
            </a:r>
            <a:r>
              <a:rPr lang="pl-PL" i="1" dirty="0">
                <a:solidFill>
                  <a:schemeClr val="tx1">
                    <a:lumMod val="95000"/>
                    <a:lumOff val="5000"/>
                  </a:schemeClr>
                </a:solidFill>
                <a:latin typeface="Times New Roman" panose="02020603050405020304" pitchFamily="18" charset="0"/>
                <a:cs typeface="Times New Roman" panose="02020603050405020304" pitchFamily="18" charset="0"/>
              </a:rPr>
              <a:t>,,Pani Edison, Pani syn jest za mądry, by uczęszczać do naszej szkoły. Proszę, by od tej chwili sama Pani zajęła się jego edukacją, bo my nie jesteśmy w stanie sprostać wymaganiom Pani syna”.</a:t>
            </a:r>
            <a:r>
              <a:rPr lang="pl-PL" dirty="0">
                <a:solidFill>
                  <a:schemeClr val="tx1">
                    <a:lumMod val="95000"/>
                    <a:lumOff val="5000"/>
                  </a:schemeClr>
                </a:solidFill>
                <a:latin typeface="Times New Roman" panose="02020603050405020304" pitchFamily="18" charset="0"/>
                <a:cs typeface="Times New Roman" panose="02020603050405020304" pitchFamily="18" charset="0"/>
              </a:rPr>
              <a:t> Wiele lat później, jako dorosły naukowiec, porządkując dokumenty po śmierci matki, znalazł dawny list. Jego rzeczywista treść brzmiała: </a:t>
            </a:r>
            <a:r>
              <a:rPr lang="pl-PL" i="1" dirty="0">
                <a:solidFill>
                  <a:schemeClr val="tx1">
                    <a:lumMod val="95000"/>
                    <a:lumOff val="5000"/>
                  </a:schemeClr>
                </a:solidFill>
                <a:latin typeface="Times New Roman" panose="02020603050405020304" pitchFamily="18" charset="0"/>
                <a:cs typeface="Times New Roman" panose="02020603050405020304" pitchFamily="18" charset="0"/>
              </a:rPr>
              <a:t>,,Pani Edison, według nas Pani syn jest niedorozwinięty. Prosimy zabrać go ze szkoły, bo się do niej nie nadaje”</a:t>
            </a:r>
          </a:p>
          <a:p>
            <a:endParaRPr lang="pl-PL" dirty="0">
              <a:latin typeface="Times New Roman" panose="02020603050405020304" pitchFamily="18" charset="0"/>
              <a:cs typeface="Times New Roman" panose="02020603050405020304" pitchFamily="18" charset="0"/>
            </a:endParaRPr>
          </a:p>
          <a:p>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545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38742D-8BF7-B529-874F-2B167CDC873C}"/>
              </a:ext>
            </a:extLst>
          </p:cNvPr>
          <p:cNvSpPr>
            <a:spLocks noGrp="1"/>
          </p:cNvSpPr>
          <p:nvPr>
            <p:ph type="title"/>
          </p:nvPr>
        </p:nvSpPr>
        <p:spPr>
          <a:xfrm>
            <a:off x="815009" y="247650"/>
            <a:ext cx="9601200" cy="1485900"/>
          </a:xfrm>
        </p:spPr>
        <p:txBody>
          <a:bodyPr/>
          <a:lstStyle/>
          <a:p>
            <a:r>
              <a:rPr lang="pl-PL" b="1" i="1" dirty="0">
                <a:latin typeface="Times New Roman" panose="02020603050405020304" pitchFamily="18" charset="0"/>
                <a:cs typeface="Times New Roman" panose="02020603050405020304" pitchFamily="18" charset="0"/>
              </a:rPr>
              <a:t>CIEKAWOSTKI CZ.2</a:t>
            </a:r>
          </a:p>
        </p:txBody>
      </p:sp>
      <p:sp>
        <p:nvSpPr>
          <p:cNvPr id="3" name="Symbol zastępczy zawartości 2">
            <a:extLst>
              <a:ext uri="{FF2B5EF4-FFF2-40B4-BE49-F238E27FC236}">
                <a16:creationId xmlns:a16="http://schemas.microsoft.com/office/drawing/2014/main" id="{B747F80A-CFA8-A263-6A61-2B193774314B}"/>
              </a:ext>
            </a:extLst>
          </p:cNvPr>
          <p:cNvSpPr>
            <a:spLocks noGrp="1"/>
          </p:cNvSpPr>
          <p:nvPr>
            <p:ph idx="1"/>
          </p:nvPr>
        </p:nvSpPr>
        <p:spPr>
          <a:xfrm>
            <a:off x="974035" y="990600"/>
            <a:ext cx="9601200" cy="3581400"/>
          </a:xfrm>
        </p:spPr>
        <p:txBody>
          <a:bodyPr/>
          <a:lstStyle/>
          <a:p>
            <a:r>
              <a:rPr lang="pl-PL" dirty="0">
                <a:latin typeface="Times New Roman" panose="02020603050405020304" pitchFamily="18" charset="0"/>
                <a:cs typeface="Times New Roman" panose="02020603050405020304" pitchFamily="18" charset="0"/>
              </a:rPr>
              <a:t>W jednym ze swoich eksperymentów młody Edison sprawdzał na swoim koledze reakcję organizmu człowieka po połknięciu dużej ilości proszku do robienia napoju musującego. W innym doświadczeniu został podrapany przez koty, kiedy do ich ogonów podłączył przewody, aby wytworzyć ładunek elektryczny poprzez ocieranie kotów o siebie. Kiedy niechcący zniszczył meble, jego matka rozgniewała się i kazała mu przenieść się do piwnicy. Tam mały Al dalej przeprowadzał eksperymenty powodując eksplozje i grzmoty, które wstrząsały domem i wywoływały złość ojca. Nancy (jego matka) uspokajała go jednak mówiąc, że wie co robi.</a:t>
            </a:r>
          </a:p>
          <a:p>
            <a:r>
              <a:rPr lang="pl-PL" dirty="0">
                <a:latin typeface="Times New Roman" panose="02020603050405020304" pitchFamily="18" charset="0"/>
                <a:cs typeface="Times New Roman" panose="02020603050405020304" pitchFamily="18" charset="0"/>
              </a:rPr>
              <a:t>Einstein w wieku sześciu lat zaczął uczyć się gry na skrzypcach. Lekcje gry pobierał do trzynastego roku życia. Grał do późnej starości, dopóki nie zaczęło mu to sprawiać zbyt dużego trudu</a:t>
            </a:r>
          </a:p>
        </p:txBody>
      </p:sp>
    </p:spTree>
    <p:extLst>
      <p:ext uri="{BB962C8B-B14F-4D97-AF65-F5344CB8AC3E}">
        <p14:creationId xmlns:p14="http://schemas.microsoft.com/office/powerpoint/2010/main" val="3400614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5C4971-0709-7A62-04C1-D4D4FEBFC12E}"/>
              </a:ext>
            </a:extLst>
          </p:cNvPr>
          <p:cNvSpPr>
            <a:spLocks noGrp="1"/>
          </p:cNvSpPr>
          <p:nvPr>
            <p:ph type="title"/>
          </p:nvPr>
        </p:nvSpPr>
        <p:spPr>
          <a:xfrm>
            <a:off x="1371600" y="2590800"/>
            <a:ext cx="9601200" cy="1485900"/>
          </a:xfrm>
        </p:spPr>
        <p:txBody>
          <a:bodyPr>
            <a:noAutofit/>
          </a:bodyPr>
          <a:lstStyle/>
          <a:p>
            <a:pPr algn="ctr"/>
            <a:r>
              <a:rPr lang="pl-PL" sz="6000" b="1" dirty="0">
                <a:latin typeface="Times New Roman" panose="02020603050405020304" pitchFamily="18" charset="0"/>
                <a:cs typeface="Times New Roman" panose="02020603050405020304" pitchFamily="18" charset="0"/>
              </a:rPr>
              <a:t>Dziękuję za oglądanie i życzę miłego dnia </a:t>
            </a:r>
            <a:r>
              <a:rPr lang="pl-PL" sz="6000" b="1" dirty="0">
                <a:latin typeface="Times New Roman" panose="02020603050405020304" pitchFamily="18" charset="0"/>
                <a:cs typeface="Times New Roman" panose="02020603050405020304" pitchFamily="18" charset="0"/>
                <a:sym typeface="Wingdings" panose="05000000000000000000" pitchFamily="2" charset="2"/>
              </a:rPr>
              <a:t></a:t>
            </a:r>
            <a:endParaRPr lang="pl-PL" sz="6000" b="1" dirty="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54161EC6-F73D-2559-EE1F-ED3C6D7376F2}"/>
              </a:ext>
            </a:extLst>
          </p:cNvPr>
          <p:cNvSpPr>
            <a:spLocks noGrp="1"/>
          </p:cNvSpPr>
          <p:nvPr>
            <p:ph idx="1"/>
          </p:nvPr>
        </p:nvSpPr>
        <p:spPr/>
        <p:txBody>
          <a:bodyPr/>
          <a:lstStyle/>
          <a:p>
            <a:pPr marL="0" indent="0">
              <a:buNone/>
            </a:pPr>
            <a:r>
              <a:rPr lang="pl-PL" dirty="0"/>
              <a:t> </a:t>
            </a:r>
          </a:p>
        </p:txBody>
      </p:sp>
    </p:spTree>
    <p:extLst>
      <p:ext uri="{BB962C8B-B14F-4D97-AF65-F5344CB8AC3E}">
        <p14:creationId xmlns:p14="http://schemas.microsoft.com/office/powerpoint/2010/main" val="586516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91AE44-F2EB-F887-02B4-87E1F641B962}"/>
              </a:ext>
            </a:extLst>
          </p:cNvPr>
          <p:cNvSpPr>
            <a:spLocks noGrp="1"/>
          </p:cNvSpPr>
          <p:nvPr>
            <p:ph type="title"/>
          </p:nvPr>
        </p:nvSpPr>
        <p:spPr>
          <a:xfrm>
            <a:off x="868018" y="247650"/>
            <a:ext cx="9601200" cy="1485900"/>
          </a:xfrm>
        </p:spPr>
        <p:txBody>
          <a:bodyPr/>
          <a:lstStyle/>
          <a:p>
            <a:r>
              <a:rPr lang="pl-PL" dirty="0">
                <a:latin typeface="Times New Roman" panose="02020603050405020304" pitchFamily="18" charset="0"/>
                <a:cs typeface="Times New Roman" panose="02020603050405020304" pitchFamily="18" charset="0"/>
              </a:rPr>
              <a:t>ŹRÓDŁA:</a:t>
            </a:r>
          </a:p>
        </p:txBody>
      </p:sp>
      <p:sp>
        <p:nvSpPr>
          <p:cNvPr id="3" name="Symbol zastępczy zawartości 2">
            <a:extLst>
              <a:ext uri="{FF2B5EF4-FFF2-40B4-BE49-F238E27FC236}">
                <a16:creationId xmlns:a16="http://schemas.microsoft.com/office/drawing/2014/main" id="{21BA93C8-8F3F-2B03-813F-323A0B9B4FFD}"/>
              </a:ext>
            </a:extLst>
          </p:cNvPr>
          <p:cNvSpPr>
            <a:spLocks noGrp="1"/>
          </p:cNvSpPr>
          <p:nvPr>
            <p:ph idx="1"/>
          </p:nvPr>
        </p:nvSpPr>
        <p:spPr>
          <a:xfrm>
            <a:off x="868017" y="801756"/>
            <a:ext cx="10952921" cy="5665306"/>
          </a:xfrm>
        </p:spPr>
        <p:txBody>
          <a:bodyPr>
            <a:normAutofit/>
          </a:bodyPr>
          <a:lstStyle/>
          <a:p>
            <a:r>
              <a:rPr lang="pl-PL" sz="1400" dirty="0">
                <a:latin typeface="Times New Roman" panose="02020603050405020304" pitchFamily="18" charset="0"/>
                <a:cs typeface="Times New Roman" panose="02020603050405020304" pitchFamily="18" charset="0"/>
                <a:hlinkClick r:id="rId2"/>
              </a:rPr>
              <a:t>https://pl.wikipedia.org/wiki/Niepełnosprawność</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rPr>
              <a:t>https://pl.wikipedia.org/wiki/Niepełnosprawność_intelektualna</a:t>
            </a:r>
          </a:p>
          <a:p>
            <a:r>
              <a:rPr lang="pl-PL" sz="1400" dirty="0">
                <a:latin typeface="Times New Roman" panose="02020603050405020304" pitchFamily="18" charset="0"/>
                <a:cs typeface="Times New Roman" panose="02020603050405020304" pitchFamily="18" charset="0"/>
              </a:rPr>
              <a:t>https://en.wikipedia.org/wiki/Neurodiversity</a:t>
            </a:r>
          </a:p>
          <a:p>
            <a:r>
              <a:rPr lang="pl-PL" sz="1400" dirty="0">
                <a:latin typeface="Times New Roman" panose="02020603050405020304" pitchFamily="18" charset="0"/>
                <a:cs typeface="Times New Roman" panose="02020603050405020304" pitchFamily="18" charset="0"/>
                <a:hlinkClick r:id="rId3"/>
              </a:rPr>
              <a:t>https://www.mobilex.pl/blog/slynni-niepelnosprawni/</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4"/>
              </a:rPr>
              <a:t>https://sport.tvp.pl/14664271/znamy-10-najwybitniejszych-sportowcow-niepelnosprawnych</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rPr>
              <a:t>https://plejada.pl/zdjecia-gwiazd/niepelnosprawne-gwiazdy-show-biznesu-oni-przelamuja-bariery/g2lgd5b</a:t>
            </a:r>
          </a:p>
          <a:p>
            <a:r>
              <a:rPr lang="pl-PL" sz="1400" dirty="0">
                <a:latin typeface="Times New Roman" panose="02020603050405020304" pitchFamily="18" charset="0"/>
                <a:cs typeface="Times New Roman" panose="02020603050405020304" pitchFamily="18" charset="0"/>
                <a:hlinkClick r:id="rId5"/>
              </a:rPr>
              <a:t>https://pl.wikipedia.org/wiki/Jan_Mela</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6"/>
              </a:rPr>
              <a:t>https://en.wikipedia.org/wiki/Stephen_Hawking</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rPr>
              <a:t>https://www.cam.ac.uk/research/news/step-inside-the-mind-of-the-young-stephen-hawking-as-his-phd-thesis-goes-online-for-first-time</a:t>
            </a:r>
          </a:p>
          <a:p>
            <a:r>
              <a:rPr lang="pl-PL" sz="1400" dirty="0">
                <a:latin typeface="Times New Roman" panose="02020603050405020304" pitchFamily="18" charset="0"/>
                <a:cs typeface="Times New Roman" panose="02020603050405020304" pitchFamily="18" charset="0"/>
                <a:hlinkClick r:id="rId7"/>
              </a:rPr>
              <a:t>https://cudl.lib.cam.ac.uk/view/MS-PHD-05437/1</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8"/>
              </a:rPr>
              <a:t>https://en.wikipedia.org/wiki/Franklin_Delano_Roosevelt</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9"/>
              </a:rPr>
              <a:t>https://en.wikipedia.org/wiki/Frida_Kahlo</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hlinkClick r:id="rId10"/>
              </a:rPr>
              <a:t>https://en.wikipedia.org/wiki/Jean-Dominique_Bauby</a:t>
            </a:r>
            <a:endParaRPr lang="pl-PL" sz="1400" dirty="0">
              <a:latin typeface="Times New Roman" panose="02020603050405020304" pitchFamily="18" charset="0"/>
              <a:cs typeface="Times New Roman" panose="02020603050405020304" pitchFamily="18" charset="0"/>
            </a:endParaRPr>
          </a:p>
          <a:p>
            <a:r>
              <a:rPr lang="pl-PL" sz="1400" dirty="0">
                <a:latin typeface="Times New Roman" panose="02020603050405020304" pitchFamily="18" charset="0"/>
                <a:cs typeface="Times New Roman" panose="02020603050405020304" pitchFamily="18" charset="0"/>
              </a:rPr>
              <a:t>https://en.wikipedia.org/wiki/The_Diving_Bell_and_the_Butterfly</a:t>
            </a:r>
          </a:p>
          <a:p>
            <a:r>
              <a:rPr lang="pl-PL" sz="4000" dirty="0">
                <a:latin typeface="Times New Roman" panose="02020603050405020304" pitchFamily="18" charset="0"/>
                <a:cs typeface="Times New Roman" panose="02020603050405020304" pitchFamily="18" charset="0"/>
              </a:rPr>
              <a:t>ETC.</a:t>
            </a:r>
          </a:p>
        </p:txBody>
      </p:sp>
    </p:spTree>
    <p:extLst>
      <p:ext uri="{BB962C8B-B14F-4D97-AF65-F5344CB8AC3E}">
        <p14:creationId xmlns:p14="http://schemas.microsoft.com/office/powerpoint/2010/main" val="2507965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1000"/>
                                        <p:tgtEl>
                                          <p:spTgt spid="3">
                                            <p:txEl>
                                              <p:pRg st="10" end="10"/>
                                            </p:txEl>
                                          </p:spTgt>
                                        </p:tgtEl>
                                      </p:cBhvr>
                                    </p:animEffect>
                                    <p:anim calcmode="lin" valueType="num">
                                      <p:cBhvr>
                                        <p:cTn id="7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 calcmode="lin" valueType="num">
                                      <p:cBhvr additive="base">
                                        <p:cTn id="8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3">
                                            <p:txEl>
                                              <p:pRg st="13" end="13"/>
                                            </p:txEl>
                                          </p:spTgt>
                                        </p:tgtEl>
                                        <p:attrNameLst>
                                          <p:attrName>style.visibility</p:attrName>
                                        </p:attrNameLst>
                                      </p:cBhvr>
                                      <p:to>
                                        <p:strVal val="visible"/>
                                      </p:to>
                                    </p:set>
                                    <p:anim calcmode="lin" valueType="num">
                                      <p:cBhvr additive="base">
                                        <p:cTn id="9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
                                            <p:txEl>
                                              <p:pRg st="14" end="14"/>
                                            </p:txEl>
                                          </p:spTgt>
                                        </p:tgtEl>
                                        <p:attrNameLst>
                                          <p:attrName>style.visibility</p:attrName>
                                        </p:attrNameLst>
                                      </p:cBhvr>
                                      <p:to>
                                        <p:strVal val="visible"/>
                                      </p:to>
                                    </p:set>
                                    <p:animEffect transition="in" filter="wipe(down)">
                                      <p:cBhvr>
                                        <p:cTn id="9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B51CFC-AC2A-873C-E081-B15BC17A2A72}"/>
              </a:ext>
            </a:extLst>
          </p:cNvPr>
          <p:cNvSpPr>
            <a:spLocks noGrp="1"/>
          </p:cNvSpPr>
          <p:nvPr>
            <p:ph type="title"/>
          </p:nvPr>
        </p:nvSpPr>
        <p:spPr>
          <a:xfrm>
            <a:off x="907774" y="247650"/>
            <a:ext cx="9601200" cy="1485900"/>
          </a:xfrm>
        </p:spPr>
        <p:txBody>
          <a:bodyPr/>
          <a:lstStyle/>
          <a:p>
            <a:r>
              <a:rPr lang="pl-PL" b="1" dirty="0">
                <a:latin typeface="Times New Roman" panose="02020603050405020304" pitchFamily="18" charset="0"/>
                <a:cs typeface="Times New Roman" panose="02020603050405020304" pitchFamily="18" charset="0"/>
              </a:rPr>
              <a:t>CZYM JEST NIEPEŁNOSPRAWNOŚĆ?</a:t>
            </a:r>
          </a:p>
        </p:txBody>
      </p:sp>
      <p:sp>
        <p:nvSpPr>
          <p:cNvPr id="3" name="Symbol zastępczy zawartości 2">
            <a:extLst>
              <a:ext uri="{FF2B5EF4-FFF2-40B4-BE49-F238E27FC236}">
                <a16:creationId xmlns:a16="http://schemas.microsoft.com/office/drawing/2014/main" id="{7EA9D256-CB7A-A1C5-5544-DC4DB35D3F24}"/>
              </a:ext>
            </a:extLst>
          </p:cNvPr>
          <p:cNvSpPr>
            <a:spLocks noGrp="1"/>
          </p:cNvSpPr>
          <p:nvPr>
            <p:ph idx="1"/>
          </p:nvPr>
        </p:nvSpPr>
        <p:spPr>
          <a:xfrm>
            <a:off x="907774" y="1638300"/>
            <a:ext cx="9601200" cy="2548982"/>
          </a:xfrm>
        </p:spPr>
        <p:txBody>
          <a:bodyPr>
            <a:normAutofit/>
          </a:bodyPr>
          <a:lstStyle/>
          <a:p>
            <a:r>
              <a:rPr lang="pl-PL" sz="2400" b="1" dirty="0">
                <a:latin typeface="Times New Roman" panose="02020603050405020304" pitchFamily="18" charset="0"/>
                <a:cs typeface="Times New Roman" panose="02020603050405020304" pitchFamily="18" charset="0"/>
              </a:rPr>
              <a:t>NIEPEŁNOSPRAWNOŚĆ -</a:t>
            </a:r>
            <a:r>
              <a:rPr lang="pl-PL" sz="2400" dirty="0">
                <a:latin typeface="Times New Roman" panose="02020603050405020304" pitchFamily="18" charset="0"/>
                <a:cs typeface="Times New Roman" panose="02020603050405020304" pitchFamily="18" charset="0"/>
              </a:rPr>
              <a:t> długotrwały stan występowania pewnych ograniczeń w prawidłowym funkcjonowaniu organizmu człowieka. Ograniczenia te spowodowane są wskutek obniżenia sprawności funkcji fizycznych, psychicznych bądź umysłowych. Jest to także uszkodzenie, czyli utrata lub wada psychiczna, fizjologiczna, anatomiczna struktury organizmu. Utrata ta może być całkowita, częściowa, trwała lub okresowa, wrodzona lub nabyta, ustabilizowana lub progresywna.</a:t>
            </a:r>
          </a:p>
        </p:txBody>
      </p:sp>
      <p:pic>
        <p:nvPicPr>
          <p:cNvPr id="5" name="Obraz 4">
            <a:extLst>
              <a:ext uri="{FF2B5EF4-FFF2-40B4-BE49-F238E27FC236}">
                <a16:creationId xmlns:a16="http://schemas.microsoft.com/office/drawing/2014/main" id="{7905368F-F82E-4D82-0F1F-79C767E88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625" y="4187282"/>
            <a:ext cx="2423068" cy="2423068"/>
          </a:xfrm>
          <a:prstGeom prst="rect">
            <a:avLst/>
          </a:prstGeom>
        </p:spPr>
      </p:pic>
      <p:cxnSp>
        <p:nvCxnSpPr>
          <p:cNvPr id="7" name="Łącznik: zakrzywiony 6">
            <a:extLst>
              <a:ext uri="{FF2B5EF4-FFF2-40B4-BE49-F238E27FC236}">
                <a16:creationId xmlns:a16="http://schemas.microsoft.com/office/drawing/2014/main" id="{8C8CF2B0-1000-DECA-6D68-28843D949F37}"/>
              </a:ext>
            </a:extLst>
          </p:cNvPr>
          <p:cNvCxnSpPr>
            <a:cxnSpLocks/>
          </p:cNvCxnSpPr>
          <p:nvPr/>
        </p:nvCxnSpPr>
        <p:spPr>
          <a:xfrm rot="10800000" flipV="1">
            <a:off x="3850544" y="4828974"/>
            <a:ext cx="1099929" cy="569842"/>
          </a:xfrm>
          <a:prstGeom prst="curved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F0363AB7-6939-7A4D-1DC6-27CC85F08322}"/>
              </a:ext>
            </a:extLst>
          </p:cNvPr>
          <p:cNvSpPr txBox="1"/>
          <p:nvPr/>
        </p:nvSpPr>
        <p:spPr>
          <a:xfrm>
            <a:off x="4950473" y="4573369"/>
            <a:ext cx="2637182" cy="646331"/>
          </a:xfrm>
          <a:prstGeom prst="rect">
            <a:avLst/>
          </a:prstGeom>
          <a:noFill/>
        </p:spPr>
        <p:txBody>
          <a:bodyPr wrap="square" rtlCol="0">
            <a:spAutoFit/>
          </a:bodyPr>
          <a:lstStyle/>
          <a:p>
            <a:r>
              <a:rPr lang="pl-PL" dirty="0">
                <a:latin typeface="Helvetica" panose="020B0604020202020204" pitchFamily="34" charset="0"/>
                <a:cs typeface="Helvetica" panose="020B0604020202020204" pitchFamily="34" charset="0"/>
              </a:rPr>
              <a:t>Symbol osób </a:t>
            </a:r>
          </a:p>
          <a:p>
            <a:r>
              <a:rPr lang="pl-PL" dirty="0">
                <a:latin typeface="Helvetica" panose="020B0604020202020204" pitchFamily="34" charset="0"/>
                <a:cs typeface="Helvetica" panose="020B0604020202020204" pitchFamily="34" charset="0"/>
              </a:rPr>
              <a:t>z niepełnosprawnością </a:t>
            </a:r>
          </a:p>
        </p:txBody>
      </p:sp>
      <p:pic>
        <p:nvPicPr>
          <p:cNvPr id="14" name="Obraz 13">
            <a:extLst>
              <a:ext uri="{FF2B5EF4-FFF2-40B4-BE49-F238E27FC236}">
                <a16:creationId xmlns:a16="http://schemas.microsoft.com/office/drawing/2014/main" id="{20E69B28-06C5-86AA-C2DE-2C8838943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655" y="4192464"/>
            <a:ext cx="3421259" cy="2423068"/>
          </a:xfrm>
          <a:prstGeom prst="rect">
            <a:avLst/>
          </a:prstGeom>
          <a:ln>
            <a:solidFill>
              <a:schemeClr val="tx1">
                <a:lumMod val="95000"/>
                <a:lumOff val="5000"/>
              </a:schemeClr>
            </a:solidFill>
          </a:ln>
        </p:spPr>
      </p:pic>
    </p:spTree>
    <p:extLst>
      <p:ext uri="{BB962C8B-B14F-4D97-AF65-F5344CB8AC3E}">
        <p14:creationId xmlns:p14="http://schemas.microsoft.com/office/powerpoint/2010/main" val="1855204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barn(inVertical)">
                                      <p:cBhvr>
                                        <p:cTn id="2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0EE472-19A1-C5B3-5CF7-43025753CDDF}"/>
              </a:ext>
            </a:extLst>
          </p:cNvPr>
          <p:cNvSpPr>
            <a:spLocks noGrp="1"/>
          </p:cNvSpPr>
          <p:nvPr>
            <p:ph type="title"/>
          </p:nvPr>
        </p:nvSpPr>
        <p:spPr>
          <a:xfrm>
            <a:off x="987287" y="247650"/>
            <a:ext cx="9601200" cy="1485900"/>
          </a:xfrm>
        </p:spPr>
        <p:txBody>
          <a:bodyPr/>
          <a:lstStyle/>
          <a:p>
            <a:r>
              <a:rPr lang="pl-PL" b="1" dirty="0">
                <a:latin typeface="Times New Roman" panose="02020603050405020304" pitchFamily="18" charset="0"/>
                <a:cs typeface="Times New Roman" panose="02020603050405020304" pitchFamily="18" charset="0"/>
              </a:rPr>
              <a:t>NIEPEŁNOSPRAWNOŚĆ RUCHOWA</a:t>
            </a:r>
          </a:p>
        </p:txBody>
      </p:sp>
      <p:sp>
        <p:nvSpPr>
          <p:cNvPr id="3" name="Symbol zastępczy zawartości 2">
            <a:extLst>
              <a:ext uri="{FF2B5EF4-FFF2-40B4-BE49-F238E27FC236}">
                <a16:creationId xmlns:a16="http://schemas.microsoft.com/office/drawing/2014/main" id="{117D6901-8D65-CCFB-DAF8-6B398EA0037A}"/>
              </a:ext>
            </a:extLst>
          </p:cNvPr>
          <p:cNvSpPr>
            <a:spLocks noGrp="1"/>
          </p:cNvSpPr>
          <p:nvPr>
            <p:ph idx="1"/>
          </p:nvPr>
        </p:nvSpPr>
        <p:spPr>
          <a:xfrm>
            <a:off x="1080052" y="1733550"/>
            <a:ext cx="9601200" cy="2228850"/>
          </a:xfrm>
        </p:spPr>
        <p:txBody>
          <a:bodyPr>
            <a:normAutofit/>
          </a:bodyPr>
          <a:lstStyle/>
          <a:p>
            <a:r>
              <a:rPr lang="pl-PL" sz="2400" dirty="0">
                <a:latin typeface="Times New Roman" panose="02020603050405020304" pitchFamily="18" charset="0"/>
                <a:cs typeface="Times New Roman" panose="02020603050405020304" pitchFamily="18" charset="0"/>
              </a:rPr>
              <a:t>To stan człowieka znajdującego się w sytuacji obniżonych możliwości motorycznych ciała. Zazwyczaj jest to związane z najróżniejszymi uszkodzeniami kończyn. Upośledzenie może wynikać ze zmian rozwojowych w okresie płodowym, chorób, wypadków oraz innych czynników mogących mieć wpływ na budowę ciała i działanie jego poszczególnych części.</a:t>
            </a:r>
          </a:p>
        </p:txBody>
      </p:sp>
      <p:pic>
        <p:nvPicPr>
          <p:cNvPr id="5" name="Obraz 4">
            <a:extLst>
              <a:ext uri="{FF2B5EF4-FFF2-40B4-BE49-F238E27FC236}">
                <a16:creationId xmlns:a16="http://schemas.microsoft.com/office/drawing/2014/main" id="{E64CC0F3-09DE-58D4-9581-205C31C78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52" y="4125171"/>
            <a:ext cx="2603897" cy="2228850"/>
          </a:xfrm>
          <a:prstGeom prst="rect">
            <a:avLst/>
          </a:prstGeom>
          <a:ln>
            <a:solidFill>
              <a:schemeClr val="tx1">
                <a:lumMod val="95000"/>
                <a:lumOff val="5000"/>
              </a:schemeClr>
            </a:solidFill>
          </a:ln>
        </p:spPr>
      </p:pic>
      <p:pic>
        <p:nvPicPr>
          <p:cNvPr id="11" name="Obraz 10">
            <a:extLst>
              <a:ext uri="{FF2B5EF4-FFF2-40B4-BE49-F238E27FC236}">
                <a16:creationId xmlns:a16="http://schemas.microsoft.com/office/drawing/2014/main" id="{4A0B356B-9DC2-90A9-86D0-32A5A8373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886" y="4125170"/>
            <a:ext cx="3300827" cy="2228849"/>
          </a:xfrm>
          <a:prstGeom prst="rect">
            <a:avLst/>
          </a:prstGeom>
          <a:ln>
            <a:solidFill>
              <a:schemeClr val="tx1">
                <a:lumMod val="95000"/>
                <a:lumOff val="5000"/>
              </a:schemeClr>
            </a:solidFill>
          </a:ln>
        </p:spPr>
      </p:pic>
      <p:pic>
        <p:nvPicPr>
          <p:cNvPr id="13" name="Obraz 12">
            <a:extLst>
              <a:ext uri="{FF2B5EF4-FFF2-40B4-BE49-F238E27FC236}">
                <a16:creationId xmlns:a16="http://schemas.microsoft.com/office/drawing/2014/main" id="{E571F75E-28DC-46B0-D718-35DF30C30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650" y="4125167"/>
            <a:ext cx="3711851" cy="2228851"/>
          </a:xfrm>
          <a:prstGeom prst="rect">
            <a:avLst/>
          </a:prstGeom>
          <a:ln>
            <a:solidFill>
              <a:schemeClr val="tx1">
                <a:lumMod val="95000"/>
                <a:lumOff val="5000"/>
              </a:schemeClr>
            </a:solidFill>
          </a:ln>
        </p:spPr>
      </p:pic>
    </p:spTree>
    <p:extLst>
      <p:ext uri="{BB962C8B-B14F-4D97-AF65-F5344CB8AC3E}">
        <p14:creationId xmlns:p14="http://schemas.microsoft.com/office/powerpoint/2010/main" val="4104121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35FB3F-006B-B009-B183-5CB7C6B7D488}"/>
              </a:ext>
            </a:extLst>
          </p:cNvPr>
          <p:cNvSpPr>
            <a:spLocks noGrp="1"/>
          </p:cNvSpPr>
          <p:nvPr>
            <p:ph type="title"/>
          </p:nvPr>
        </p:nvSpPr>
        <p:spPr>
          <a:xfrm>
            <a:off x="987287" y="247650"/>
            <a:ext cx="9601200" cy="1485900"/>
          </a:xfrm>
        </p:spPr>
        <p:txBody>
          <a:bodyPr/>
          <a:lstStyle/>
          <a:p>
            <a:r>
              <a:rPr lang="pl-PL" b="1" dirty="0">
                <a:latin typeface="Times New Roman" panose="02020603050405020304" pitchFamily="18" charset="0"/>
                <a:cs typeface="Times New Roman" panose="02020603050405020304" pitchFamily="18" charset="0"/>
              </a:rPr>
              <a:t>NIEPEŁNOSPRAWNOŚĆ INTELEKTUALNA</a:t>
            </a:r>
          </a:p>
        </p:txBody>
      </p:sp>
      <p:sp>
        <p:nvSpPr>
          <p:cNvPr id="3" name="Symbol zastępczy zawartości 2">
            <a:extLst>
              <a:ext uri="{FF2B5EF4-FFF2-40B4-BE49-F238E27FC236}">
                <a16:creationId xmlns:a16="http://schemas.microsoft.com/office/drawing/2014/main" id="{F63D3781-5919-EAF2-1A28-E2C8F847B9D1}"/>
              </a:ext>
            </a:extLst>
          </p:cNvPr>
          <p:cNvSpPr>
            <a:spLocks noGrp="1"/>
          </p:cNvSpPr>
          <p:nvPr>
            <p:ph idx="1"/>
          </p:nvPr>
        </p:nvSpPr>
        <p:spPr>
          <a:xfrm>
            <a:off x="1080052" y="1638300"/>
            <a:ext cx="9601200" cy="2350604"/>
          </a:xfrm>
        </p:spPr>
        <p:txBody>
          <a:bodyPr>
            <a:normAutofit/>
          </a:bodyPr>
          <a:lstStyle/>
          <a:p>
            <a:r>
              <a:rPr lang="pl-PL" dirty="0">
                <a:latin typeface="Times New Roman" panose="02020603050405020304" pitchFamily="18" charset="0"/>
                <a:cs typeface="Times New Roman" panose="02020603050405020304" pitchFamily="18" charset="0"/>
              </a:rPr>
              <a:t>To zaburzenie rozwojowe polegające (czasami) na znacznym obniżeniu ogólnego poziomu funkcjonowania intelektualnego, któremu towarzyszy deficyt w zakresie </a:t>
            </a:r>
            <a:r>
              <a:rPr lang="pl-PL" dirty="0" err="1">
                <a:latin typeface="Times New Roman" panose="02020603050405020304" pitchFamily="18" charset="0"/>
                <a:cs typeface="Times New Roman" panose="02020603050405020304" pitchFamily="18" charset="0"/>
              </a:rPr>
              <a:t>zachowań</a:t>
            </a:r>
            <a:r>
              <a:rPr lang="pl-PL" dirty="0">
                <a:latin typeface="Times New Roman" panose="02020603050405020304" pitchFamily="18" charset="0"/>
                <a:cs typeface="Times New Roman" panose="02020603050405020304" pitchFamily="18" charset="0"/>
              </a:rPr>
              <a:t> adaptacyjnych (w szczególności niezależności i odpowiedzialności).</a:t>
            </a:r>
          </a:p>
          <a:p>
            <a:r>
              <a:rPr lang="pl-PL" dirty="0">
                <a:latin typeface="Times New Roman" panose="02020603050405020304" pitchFamily="18" charset="0"/>
                <a:cs typeface="Times New Roman" panose="02020603050405020304" pitchFamily="18" charset="0"/>
              </a:rPr>
              <a:t>W grupie znanych zaburzeń możemy wyróżnić: zaburzenia uwarunkowane genetycznie (np. Zespół Downa), całościowe zaburzenia rozwoju (np. choroby leżące w spektrum autyzmu), zaburzenia neurologiczne (np. padaczka czy dziecięce porażenie mózgowe) oraz inne (np. ADHD, alkoholowy zespół płodowy, </a:t>
            </a:r>
            <a:r>
              <a:rPr lang="pl-PL" dirty="0" err="1">
                <a:latin typeface="Times New Roman" panose="02020603050405020304" pitchFamily="18" charset="0"/>
                <a:cs typeface="Times New Roman" panose="02020603050405020304" pitchFamily="18" charset="0"/>
              </a:rPr>
              <a:t>fenyloketonuria</a:t>
            </a:r>
            <a:r>
              <a:rPr lang="pl-PL" dirty="0">
                <a:latin typeface="Times New Roman" panose="02020603050405020304" pitchFamily="18" charset="0"/>
                <a:cs typeface="Times New Roman" panose="02020603050405020304" pitchFamily="18" charset="0"/>
              </a:rPr>
              <a:t> etc.)</a:t>
            </a:r>
          </a:p>
        </p:txBody>
      </p:sp>
      <p:pic>
        <p:nvPicPr>
          <p:cNvPr id="5" name="Obraz 4">
            <a:extLst>
              <a:ext uri="{FF2B5EF4-FFF2-40B4-BE49-F238E27FC236}">
                <a16:creationId xmlns:a16="http://schemas.microsoft.com/office/drawing/2014/main" id="{B43E4422-F2C5-E5A1-1B2A-99B960D91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948" y="3942624"/>
            <a:ext cx="2873859" cy="2667726"/>
          </a:xfrm>
          <a:prstGeom prst="rect">
            <a:avLst/>
          </a:prstGeom>
          <a:ln>
            <a:solidFill>
              <a:schemeClr val="tx1">
                <a:lumMod val="95000"/>
                <a:lumOff val="5000"/>
              </a:schemeClr>
            </a:solidFill>
          </a:ln>
        </p:spPr>
      </p:pic>
      <p:pic>
        <p:nvPicPr>
          <p:cNvPr id="7" name="Obraz 6">
            <a:extLst>
              <a:ext uri="{FF2B5EF4-FFF2-40B4-BE49-F238E27FC236}">
                <a16:creationId xmlns:a16="http://schemas.microsoft.com/office/drawing/2014/main" id="{F1AC566A-1F73-BEAF-83F4-34417FA70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703" y="3932583"/>
            <a:ext cx="1452975" cy="1122494"/>
          </a:xfrm>
          <a:prstGeom prst="rect">
            <a:avLst/>
          </a:prstGeom>
          <a:ln>
            <a:solidFill>
              <a:schemeClr val="tx1">
                <a:lumMod val="95000"/>
                <a:lumOff val="5000"/>
              </a:schemeClr>
            </a:solidFill>
          </a:ln>
        </p:spPr>
      </p:pic>
      <p:cxnSp>
        <p:nvCxnSpPr>
          <p:cNvPr id="9" name="Łącznik: zakrzywiony 8">
            <a:extLst>
              <a:ext uri="{FF2B5EF4-FFF2-40B4-BE49-F238E27FC236}">
                <a16:creationId xmlns:a16="http://schemas.microsoft.com/office/drawing/2014/main" id="{E70F8F56-C47A-FF6A-7DC2-1AB87D6162A7}"/>
              </a:ext>
            </a:extLst>
          </p:cNvPr>
          <p:cNvCxnSpPr>
            <a:cxnSpLocks/>
          </p:cNvCxnSpPr>
          <p:nvPr/>
        </p:nvCxnSpPr>
        <p:spPr>
          <a:xfrm rot="16200000" flipV="1">
            <a:off x="4340087" y="5320747"/>
            <a:ext cx="384314" cy="371061"/>
          </a:xfrm>
          <a:prstGeom prst="curvedConnector3">
            <a:avLst>
              <a:gd name="adj1" fmla="val 50000"/>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A0FBC850-E7E1-BEE8-6D93-67BDB4475855}"/>
              </a:ext>
            </a:extLst>
          </p:cNvPr>
          <p:cNvSpPr txBox="1"/>
          <p:nvPr/>
        </p:nvSpPr>
        <p:spPr>
          <a:xfrm>
            <a:off x="4643025" y="5673768"/>
            <a:ext cx="1452975" cy="923330"/>
          </a:xfrm>
          <a:prstGeom prst="rect">
            <a:avLst/>
          </a:prstGeom>
          <a:noFill/>
        </p:spPr>
        <p:txBody>
          <a:bodyPr wrap="square" rtlCol="0">
            <a:spAutoFit/>
          </a:bodyPr>
          <a:lstStyle/>
          <a:p>
            <a:r>
              <a:rPr lang="pl-PL" dirty="0">
                <a:latin typeface="Times New Roman" panose="02020603050405020304" pitchFamily="18" charset="0"/>
                <a:cs typeface="Times New Roman" panose="02020603050405020304" pitchFamily="18" charset="0"/>
              </a:rPr>
              <a:t>Symbol osób ze spektrum autyzmu </a:t>
            </a:r>
          </a:p>
        </p:txBody>
      </p:sp>
      <p:pic>
        <p:nvPicPr>
          <p:cNvPr id="6" name="Obraz 5">
            <a:extLst>
              <a:ext uri="{FF2B5EF4-FFF2-40B4-BE49-F238E27FC236}">
                <a16:creationId xmlns:a16="http://schemas.microsoft.com/office/drawing/2014/main" id="{871A511C-EA33-3508-416F-D04DFFBF6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4174" y="3988904"/>
            <a:ext cx="4058687" cy="2705791"/>
          </a:xfrm>
          <a:prstGeom prst="rect">
            <a:avLst/>
          </a:prstGeom>
          <a:ln>
            <a:solidFill>
              <a:schemeClr val="tx1">
                <a:lumMod val="95000"/>
                <a:lumOff val="5000"/>
              </a:schemeClr>
            </a:solidFill>
          </a:ln>
        </p:spPr>
      </p:pic>
    </p:spTree>
    <p:extLst>
      <p:ext uri="{BB962C8B-B14F-4D97-AF65-F5344CB8AC3E}">
        <p14:creationId xmlns:p14="http://schemas.microsoft.com/office/powerpoint/2010/main" val="2190822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636003-0524-B6E6-190A-477D4B5D00D1}"/>
              </a:ext>
            </a:extLst>
          </p:cNvPr>
          <p:cNvSpPr>
            <a:spLocks noGrp="1"/>
          </p:cNvSpPr>
          <p:nvPr>
            <p:ph type="title"/>
          </p:nvPr>
        </p:nvSpPr>
        <p:spPr>
          <a:xfrm>
            <a:off x="914400" y="2042491"/>
            <a:ext cx="10058400" cy="3581400"/>
          </a:xfrm>
        </p:spPr>
        <p:txBody>
          <a:bodyPr>
            <a:normAutofit/>
          </a:bodyPr>
          <a:lstStyle/>
          <a:p>
            <a:pPr algn="ctr"/>
            <a:r>
              <a:rPr lang="pl-PL" sz="5400" b="1" dirty="0">
                <a:latin typeface="Times New Roman" panose="02020603050405020304" pitchFamily="18" charset="0"/>
                <a:cs typeface="Times New Roman" panose="02020603050405020304" pitchFamily="18" charset="0"/>
              </a:rPr>
              <a:t>SŁYNNE OSOBY </a:t>
            </a:r>
            <a:br>
              <a:rPr lang="pl-PL" sz="5400" b="1" dirty="0">
                <a:latin typeface="Times New Roman" panose="02020603050405020304" pitchFamily="18" charset="0"/>
                <a:cs typeface="Times New Roman" panose="02020603050405020304" pitchFamily="18" charset="0"/>
              </a:rPr>
            </a:br>
            <a:r>
              <a:rPr lang="pl-PL" sz="5400" b="1" dirty="0">
                <a:latin typeface="Times New Roman" panose="02020603050405020304" pitchFamily="18" charset="0"/>
                <a:cs typeface="Times New Roman" panose="02020603050405020304" pitchFamily="18" charset="0"/>
              </a:rPr>
              <a:t>Z NIEPEŁNOSPRAWNOŚCIĄ RUCHOWĄ </a:t>
            </a:r>
            <a:r>
              <a:rPr lang="pl-PL" sz="5400" b="1" dirty="0">
                <a:latin typeface="Times New Roman" panose="02020603050405020304" pitchFamily="18" charset="0"/>
                <a:cs typeface="Times New Roman" panose="02020603050405020304" pitchFamily="18" charset="0"/>
                <a:sym typeface="Wingdings" panose="05000000000000000000" pitchFamily="2" charset="2"/>
              </a:rPr>
              <a:t></a:t>
            </a:r>
            <a:endParaRPr lang="pl-PL" sz="5400" b="1" dirty="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B8696B09-8280-CA53-943B-25171C16F9B6}"/>
              </a:ext>
            </a:extLst>
          </p:cNvPr>
          <p:cNvSpPr>
            <a:spLocks noGrp="1"/>
          </p:cNvSpPr>
          <p:nvPr>
            <p:ph idx="1"/>
          </p:nvPr>
        </p:nvSpPr>
        <p:spPr>
          <a:xfrm>
            <a:off x="1431234" y="543339"/>
            <a:ext cx="9541565" cy="5324061"/>
          </a:xfrm>
        </p:spPr>
        <p:txBody>
          <a:bodyPr/>
          <a:lstStyle/>
          <a:p>
            <a:pPr marL="0" indent="0">
              <a:buNone/>
            </a:pPr>
            <a:r>
              <a:rPr lang="pl-PL" dirty="0"/>
              <a:t> </a:t>
            </a:r>
          </a:p>
        </p:txBody>
      </p:sp>
    </p:spTree>
    <p:extLst>
      <p:ext uri="{BB962C8B-B14F-4D97-AF65-F5344CB8AC3E}">
        <p14:creationId xmlns:p14="http://schemas.microsoft.com/office/powerpoint/2010/main" val="4056416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5D9D9A-9876-26DD-1C76-C26AF1F96D63}"/>
              </a:ext>
            </a:extLst>
          </p:cNvPr>
          <p:cNvSpPr>
            <a:spLocks noGrp="1"/>
          </p:cNvSpPr>
          <p:nvPr>
            <p:ph type="title"/>
          </p:nvPr>
        </p:nvSpPr>
        <p:spPr>
          <a:xfrm>
            <a:off x="815009" y="102704"/>
            <a:ext cx="9601200" cy="1485900"/>
          </a:xfrm>
        </p:spPr>
        <p:txBody>
          <a:bodyPr/>
          <a:lstStyle/>
          <a:p>
            <a:r>
              <a:rPr lang="pl-PL" b="1" i="1" dirty="0">
                <a:latin typeface="Times New Roman" panose="02020603050405020304" pitchFamily="18" charset="0"/>
                <a:cs typeface="Times New Roman" panose="02020603050405020304" pitchFamily="18" charset="0"/>
              </a:rPr>
              <a:t>JAN MELA</a:t>
            </a:r>
          </a:p>
        </p:txBody>
      </p:sp>
      <p:sp>
        <p:nvSpPr>
          <p:cNvPr id="3" name="Symbol zastępczy zawartości 2">
            <a:extLst>
              <a:ext uri="{FF2B5EF4-FFF2-40B4-BE49-F238E27FC236}">
                <a16:creationId xmlns:a16="http://schemas.microsoft.com/office/drawing/2014/main" id="{CF346D58-250D-2F0B-DA83-CC5A172BFBED}"/>
              </a:ext>
            </a:extLst>
          </p:cNvPr>
          <p:cNvSpPr>
            <a:spLocks noGrp="1"/>
          </p:cNvSpPr>
          <p:nvPr>
            <p:ph idx="1"/>
          </p:nvPr>
        </p:nvSpPr>
        <p:spPr>
          <a:xfrm>
            <a:off x="7110872" y="211638"/>
            <a:ext cx="4876800" cy="5165035"/>
          </a:xfrm>
        </p:spPr>
        <p:txBody>
          <a:bodyPr>
            <a:noAutofit/>
          </a:bodyPr>
          <a:lstStyle/>
          <a:p>
            <a:r>
              <a:rPr lang="pl-PL" dirty="0">
                <a:latin typeface="Times New Roman" panose="02020603050405020304" pitchFamily="18" charset="0"/>
                <a:cs typeface="Times New Roman" panose="02020603050405020304" pitchFamily="18" charset="0"/>
              </a:rPr>
              <a:t>To polski działacz społeczny i podróżnik. Urodził się 30 grudnia 1988 roku. W wieku 13 lat grał w tenisa stołowego z przyjaciółmi i chcąc schować się przed deszczem wszedł do niezabezpieczonej stacji transformatorowej, gdzie poraził go prąd. Odzyskawszy przytomność, został przewieziony do szpitala w Malborku; po trzech miesiącach leczenia podjęto decyzję o amputacji lewego podudzia i prawego przedramienia. </a:t>
            </a:r>
          </a:p>
          <a:p>
            <a:r>
              <a:rPr lang="pl-PL" dirty="0">
                <a:latin typeface="Times New Roman" panose="02020603050405020304" pitchFamily="18" charset="0"/>
                <a:cs typeface="Times New Roman" panose="02020603050405020304" pitchFamily="18" charset="0"/>
              </a:rPr>
              <a:t>W 2004 udało mu się zdobyć dwa bieguny Ziemi jako najmłodsza osoba oraz jedyna niepełnosprawna osoba. Cztery lata później wspiął się na Kilimandżaro, zaś w 2009 na Elbrus.</a:t>
            </a:r>
          </a:p>
          <a:p>
            <a:r>
              <a:rPr lang="pl-PL" dirty="0">
                <a:latin typeface="Times New Roman" panose="02020603050405020304" pitchFamily="18" charset="0"/>
                <a:cs typeface="Times New Roman" panose="02020603050405020304" pitchFamily="18" charset="0"/>
              </a:rPr>
              <a:t>Jest założycielem i prezesem fundacji ,,Poza Horyzonty”. W 2013 r. premierę miał film oparty na życiorysie </a:t>
            </a:r>
            <a:r>
              <a:rPr lang="pl-PL" dirty="0" err="1">
                <a:latin typeface="Times New Roman" panose="02020603050405020304" pitchFamily="18" charset="0"/>
                <a:cs typeface="Times New Roman" panose="02020603050405020304" pitchFamily="18" charset="0"/>
              </a:rPr>
              <a:t>Meli</a:t>
            </a:r>
            <a:r>
              <a:rPr lang="pl-PL" dirty="0">
                <a:latin typeface="Times New Roman" panose="02020603050405020304" pitchFamily="18" charset="0"/>
                <a:cs typeface="Times New Roman" panose="02020603050405020304" pitchFamily="18" charset="0"/>
              </a:rPr>
              <a:t> – Mój Biegun.</a:t>
            </a:r>
          </a:p>
        </p:txBody>
      </p:sp>
      <p:pic>
        <p:nvPicPr>
          <p:cNvPr id="5" name="Obraz 4">
            <a:extLst>
              <a:ext uri="{FF2B5EF4-FFF2-40B4-BE49-F238E27FC236}">
                <a16:creationId xmlns:a16="http://schemas.microsoft.com/office/drawing/2014/main" id="{9FC1D86F-9171-2C68-B844-C620347FE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867" y="2787254"/>
            <a:ext cx="2788501" cy="3722793"/>
          </a:xfrm>
          <a:prstGeom prst="rect">
            <a:avLst/>
          </a:prstGeom>
          <a:ln>
            <a:solidFill>
              <a:schemeClr val="tx1">
                <a:lumMod val="95000"/>
                <a:lumOff val="5000"/>
              </a:schemeClr>
            </a:solidFill>
          </a:ln>
        </p:spPr>
      </p:pic>
      <p:pic>
        <p:nvPicPr>
          <p:cNvPr id="7" name="Obraz 6">
            <a:extLst>
              <a:ext uri="{FF2B5EF4-FFF2-40B4-BE49-F238E27FC236}">
                <a16:creationId xmlns:a16="http://schemas.microsoft.com/office/drawing/2014/main" id="{F98310F3-89AE-EDD2-AF1C-D1D199FC0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096" y="939661"/>
            <a:ext cx="2950613" cy="4437012"/>
          </a:xfrm>
          <a:prstGeom prst="rect">
            <a:avLst/>
          </a:prstGeom>
          <a:ln>
            <a:solidFill>
              <a:schemeClr val="tx1">
                <a:lumMod val="95000"/>
                <a:lumOff val="5000"/>
              </a:schemeClr>
            </a:solidFill>
          </a:ln>
        </p:spPr>
      </p:pic>
      <p:pic>
        <p:nvPicPr>
          <p:cNvPr id="10" name="Obraz 9">
            <a:extLst>
              <a:ext uri="{FF2B5EF4-FFF2-40B4-BE49-F238E27FC236}">
                <a16:creationId xmlns:a16="http://schemas.microsoft.com/office/drawing/2014/main" id="{17B3A0B9-A6D5-26B6-9172-5F0B5AD71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810" y="761720"/>
            <a:ext cx="2950613" cy="1653767"/>
          </a:xfrm>
          <a:prstGeom prst="rect">
            <a:avLst/>
          </a:prstGeom>
          <a:ln>
            <a:solidFill>
              <a:schemeClr val="tx1">
                <a:lumMod val="95000"/>
                <a:lumOff val="5000"/>
              </a:schemeClr>
            </a:solidFill>
          </a:ln>
        </p:spPr>
      </p:pic>
    </p:spTree>
    <p:extLst>
      <p:ext uri="{BB962C8B-B14F-4D97-AF65-F5344CB8AC3E}">
        <p14:creationId xmlns:p14="http://schemas.microsoft.com/office/powerpoint/2010/main" val="977003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6A3E6F-4B8A-C71D-2868-E22A50E6F60A}"/>
              </a:ext>
            </a:extLst>
          </p:cNvPr>
          <p:cNvSpPr>
            <a:spLocks noGrp="1"/>
          </p:cNvSpPr>
          <p:nvPr>
            <p:ph type="title"/>
          </p:nvPr>
        </p:nvSpPr>
        <p:spPr>
          <a:xfrm>
            <a:off x="881269" y="247650"/>
            <a:ext cx="9601200" cy="1485900"/>
          </a:xfrm>
        </p:spPr>
        <p:txBody>
          <a:bodyPr/>
          <a:lstStyle/>
          <a:p>
            <a:r>
              <a:rPr lang="pl-PL" b="1" i="1" dirty="0">
                <a:latin typeface="Times New Roman" panose="02020603050405020304" pitchFamily="18" charset="0"/>
                <a:cs typeface="Times New Roman" panose="02020603050405020304" pitchFamily="18" charset="0"/>
              </a:rPr>
              <a:t>STEPHEN HAWKING</a:t>
            </a:r>
          </a:p>
        </p:txBody>
      </p:sp>
      <p:sp>
        <p:nvSpPr>
          <p:cNvPr id="3" name="Symbol zastępczy zawartości 2">
            <a:extLst>
              <a:ext uri="{FF2B5EF4-FFF2-40B4-BE49-F238E27FC236}">
                <a16:creationId xmlns:a16="http://schemas.microsoft.com/office/drawing/2014/main" id="{E903FE93-BF74-8F0D-1562-85A5B77CC639}"/>
              </a:ext>
            </a:extLst>
          </p:cNvPr>
          <p:cNvSpPr>
            <a:spLocks noGrp="1"/>
          </p:cNvSpPr>
          <p:nvPr>
            <p:ph idx="1"/>
          </p:nvPr>
        </p:nvSpPr>
        <p:spPr>
          <a:xfrm>
            <a:off x="5510602" y="1046922"/>
            <a:ext cx="6509120" cy="5563428"/>
          </a:xfrm>
        </p:spPr>
        <p:txBody>
          <a:bodyPr>
            <a:normAutofit lnSpcReduction="10000"/>
          </a:bodyPr>
          <a:lstStyle/>
          <a:p>
            <a:r>
              <a:rPr lang="pl-PL" dirty="0">
                <a:latin typeface="Times New Roman" panose="02020603050405020304" pitchFamily="18" charset="0"/>
                <a:cs typeface="Times New Roman" panose="02020603050405020304" pitchFamily="18" charset="0"/>
              </a:rPr>
              <a:t>To słynny fizyk, kosmolog i twórca m.in. Promieniowania Hawkinga. Urodził się 8 stycznia 1942 roku w Oxfordzie. Młody Hawking rozpoczął naukę w Londynie, później kontynuował naukę w St. Albans. Na początku chłopak nie odnosił sukcesów w nauce. Z czasem wykazał się zainteresowaniem przedmiotami ścisłymi i postanowił studiować matematykę na uniwersytecie. Zaczął jednak studiować chemię i fizykę w Oxfordzie.</a:t>
            </a:r>
          </a:p>
          <a:p>
            <a:r>
              <a:rPr lang="pl-PL" dirty="0">
                <a:latin typeface="Times New Roman" panose="02020603050405020304" pitchFamily="18" charset="0"/>
                <a:cs typeface="Times New Roman" panose="02020603050405020304" pitchFamily="18" charset="0"/>
              </a:rPr>
              <a:t>W wieku 21 lat zdiagnozowano u niego stwardnienie zanikowe boczne (ALS). Popadł w depresję. Z czasem stwierdzenie </a:t>
            </a:r>
            <a:r>
              <a:rPr lang="pl-PL" i="1" dirty="0">
                <a:latin typeface="Times New Roman" panose="02020603050405020304" pitchFamily="18" charset="0"/>
                <a:cs typeface="Times New Roman" panose="02020603050405020304" pitchFamily="18" charset="0"/>
              </a:rPr>
              <a:t>że zostało mu dwa lata życia </a:t>
            </a:r>
            <a:r>
              <a:rPr lang="pl-PL" dirty="0">
                <a:latin typeface="Times New Roman" panose="02020603050405020304" pitchFamily="18" charset="0"/>
                <a:cs typeface="Times New Roman" panose="02020603050405020304" pitchFamily="18" charset="0"/>
              </a:rPr>
              <a:t>stało się bezpodstawne. Z chorobą żył ponad 50 lat. Do końca życia był prawie całkowicie sparaliżowany</a:t>
            </a:r>
          </a:p>
          <a:p>
            <a:r>
              <a:rPr lang="pl-PL" dirty="0">
                <a:latin typeface="Times New Roman" panose="02020603050405020304" pitchFamily="18" charset="0"/>
                <a:cs typeface="Times New Roman" panose="02020603050405020304" pitchFamily="18" charset="0"/>
              </a:rPr>
              <a:t>Jego publiczne wystąpienia i książki popularnonaukowe, w których omawiał współczesną kosmologię i własne odkrycia, uczyniły z niego akademicką sławę. ,,Krótka historia czasu” znajdowała się na liście bestsellerów British </a:t>
            </a:r>
            <a:r>
              <a:rPr lang="pl-PL" dirty="0" err="1">
                <a:latin typeface="Times New Roman" panose="02020603050405020304" pitchFamily="18" charset="0"/>
                <a:cs typeface="Times New Roman" panose="02020603050405020304" pitchFamily="18" charset="0"/>
              </a:rPr>
              <a:t>Sunday</a:t>
            </a:r>
            <a:r>
              <a:rPr lang="pl-PL" dirty="0">
                <a:latin typeface="Times New Roman" panose="02020603050405020304" pitchFamily="18" charset="0"/>
                <a:cs typeface="Times New Roman" panose="02020603050405020304" pitchFamily="18" charset="0"/>
              </a:rPr>
              <a:t> Times przez rekordowy okres 237 tygodni (ponad czterech lat).</a:t>
            </a:r>
          </a:p>
        </p:txBody>
      </p:sp>
      <p:pic>
        <p:nvPicPr>
          <p:cNvPr id="5" name="Obraz 4">
            <a:extLst>
              <a:ext uri="{FF2B5EF4-FFF2-40B4-BE49-F238E27FC236}">
                <a16:creationId xmlns:a16="http://schemas.microsoft.com/office/drawing/2014/main" id="{909A3D20-8EBF-7692-F993-60AE71120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808" y="2001098"/>
            <a:ext cx="1853002" cy="2855803"/>
          </a:xfrm>
          <a:prstGeom prst="rect">
            <a:avLst/>
          </a:prstGeom>
          <a:ln>
            <a:solidFill>
              <a:schemeClr val="tx1">
                <a:lumMod val="95000"/>
                <a:lumOff val="5000"/>
              </a:schemeClr>
            </a:solidFill>
          </a:ln>
        </p:spPr>
      </p:pic>
      <p:pic>
        <p:nvPicPr>
          <p:cNvPr id="7" name="Obraz 6">
            <a:extLst>
              <a:ext uri="{FF2B5EF4-FFF2-40B4-BE49-F238E27FC236}">
                <a16:creationId xmlns:a16="http://schemas.microsoft.com/office/drawing/2014/main" id="{6DBC475A-6D68-5699-3E22-43722F059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920" y="3931857"/>
            <a:ext cx="1865246" cy="2678493"/>
          </a:xfrm>
          <a:prstGeom prst="rect">
            <a:avLst/>
          </a:prstGeom>
          <a:ln>
            <a:solidFill>
              <a:schemeClr val="tx1">
                <a:lumMod val="95000"/>
                <a:lumOff val="5000"/>
              </a:schemeClr>
            </a:solidFill>
          </a:ln>
        </p:spPr>
      </p:pic>
      <p:pic>
        <p:nvPicPr>
          <p:cNvPr id="9" name="Obraz 8">
            <a:extLst>
              <a:ext uri="{FF2B5EF4-FFF2-40B4-BE49-F238E27FC236}">
                <a16:creationId xmlns:a16="http://schemas.microsoft.com/office/drawing/2014/main" id="{1D3947F6-B691-6ECA-0A88-A9764C7ACC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790" y="950112"/>
            <a:ext cx="2259497" cy="2804435"/>
          </a:xfrm>
          <a:prstGeom prst="rect">
            <a:avLst/>
          </a:prstGeom>
          <a:ln>
            <a:solidFill>
              <a:schemeClr val="tx1">
                <a:lumMod val="95000"/>
                <a:lumOff val="5000"/>
              </a:schemeClr>
            </a:solidFill>
          </a:ln>
        </p:spPr>
      </p:pic>
    </p:spTree>
    <p:extLst>
      <p:ext uri="{BB962C8B-B14F-4D97-AF65-F5344CB8AC3E}">
        <p14:creationId xmlns:p14="http://schemas.microsoft.com/office/powerpoint/2010/main" val="2334248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83F84F-5B2F-AF3B-F897-9AD4C3D65A70}"/>
              </a:ext>
            </a:extLst>
          </p:cNvPr>
          <p:cNvSpPr>
            <a:spLocks noGrp="1"/>
          </p:cNvSpPr>
          <p:nvPr>
            <p:ph type="title"/>
          </p:nvPr>
        </p:nvSpPr>
        <p:spPr>
          <a:xfrm>
            <a:off x="974035" y="247650"/>
            <a:ext cx="9601200" cy="1485900"/>
          </a:xfrm>
        </p:spPr>
        <p:txBody>
          <a:bodyPr/>
          <a:lstStyle/>
          <a:p>
            <a:r>
              <a:rPr lang="pl-PL" b="1" i="1" dirty="0">
                <a:latin typeface="Times New Roman" panose="02020603050405020304" pitchFamily="18" charset="0"/>
                <a:cs typeface="Times New Roman" panose="02020603050405020304" pitchFamily="18" charset="0"/>
              </a:rPr>
              <a:t>NATALIA PARTYKA</a:t>
            </a:r>
          </a:p>
        </p:txBody>
      </p:sp>
      <p:sp>
        <p:nvSpPr>
          <p:cNvPr id="3" name="Symbol zastępczy zawartości 2">
            <a:extLst>
              <a:ext uri="{FF2B5EF4-FFF2-40B4-BE49-F238E27FC236}">
                <a16:creationId xmlns:a16="http://schemas.microsoft.com/office/drawing/2014/main" id="{F3F7FBE9-0708-10B5-FACE-D881E9DF0FD9}"/>
              </a:ext>
            </a:extLst>
          </p:cNvPr>
          <p:cNvSpPr>
            <a:spLocks noGrp="1"/>
          </p:cNvSpPr>
          <p:nvPr>
            <p:ph idx="1"/>
          </p:nvPr>
        </p:nvSpPr>
        <p:spPr>
          <a:xfrm>
            <a:off x="974035" y="990600"/>
            <a:ext cx="9601200" cy="3581400"/>
          </a:xfrm>
        </p:spPr>
        <p:txBody>
          <a:bodyPr/>
          <a:lstStyle/>
          <a:p>
            <a:r>
              <a:rPr lang="pl-PL" dirty="0">
                <a:latin typeface="Times New Roman" panose="02020603050405020304" pitchFamily="18" charset="0"/>
                <a:cs typeface="Times New Roman" panose="02020603050405020304" pitchFamily="18" charset="0"/>
              </a:rPr>
              <a:t>To polska tenisistka stołowa i czterokrotna mistrzyni paraolimpijska w tej dziedzinie. Urodziła się 27 lipca 1989. Od urodzenia nie ma prawego przedramienia. W wieku 11 lat została najmłodszą </a:t>
            </a:r>
            <a:r>
              <a:rPr lang="pl-PL" dirty="0" err="1">
                <a:latin typeface="Times New Roman" panose="02020603050405020304" pitchFamily="18" charset="0"/>
                <a:cs typeface="Times New Roman" panose="02020603050405020304" pitchFamily="18" charset="0"/>
              </a:rPr>
              <a:t>paraolimpijką</a:t>
            </a:r>
            <a:r>
              <a:rPr lang="pl-PL" dirty="0">
                <a:latin typeface="Times New Roman" panose="02020603050405020304" pitchFamily="18" charset="0"/>
                <a:cs typeface="Times New Roman" panose="02020603050405020304" pitchFamily="18" charset="0"/>
              </a:rPr>
              <a:t> na świecie. W 2004 roku zdobyła złoty medal w grze pojedynczej i srebro w drużynie na Igrzyskach Paraolimpijskich w Atenach. Rywalizuje zarówno z osobami pełnosprawnymi, jak i niepełnosprawnymi.</a:t>
            </a:r>
          </a:p>
        </p:txBody>
      </p:sp>
      <p:pic>
        <p:nvPicPr>
          <p:cNvPr id="5" name="Obraz 4">
            <a:extLst>
              <a:ext uri="{FF2B5EF4-FFF2-40B4-BE49-F238E27FC236}">
                <a16:creationId xmlns:a16="http://schemas.microsoft.com/office/drawing/2014/main" id="{73FB249F-A17C-4DE2-947B-B27162F77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451" y="2644637"/>
            <a:ext cx="5782089" cy="3854726"/>
          </a:xfrm>
          <a:prstGeom prst="rect">
            <a:avLst/>
          </a:prstGeom>
          <a:ln>
            <a:solidFill>
              <a:schemeClr val="tx1">
                <a:lumMod val="95000"/>
                <a:lumOff val="5000"/>
              </a:schemeClr>
            </a:solidFill>
          </a:ln>
        </p:spPr>
      </p:pic>
      <p:pic>
        <p:nvPicPr>
          <p:cNvPr id="7" name="Obraz 6">
            <a:extLst>
              <a:ext uri="{FF2B5EF4-FFF2-40B4-BE49-F238E27FC236}">
                <a16:creationId xmlns:a16="http://schemas.microsoft.com/office/drawing/2014/main" id="{C32C34EF-B2C7-3220-A186-2E347BBA8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667" y="2598475"/>
            <a:ext cx="3830968" cy="4011875"/>
          </a:xfrm>
          <a:prstGeom prst="rect">
            <a:avLst/>
          </a:prstGeom>
          <a:ln>
            <a:solidFill>
              <a:schemeClr val="tx1">
                <a:lumMod val="95000"/>
                <a:lumOff val="5000"/>
              </a:schemeClr>
            </a:solidFill>
          </a:ln>
        </p:spPr>
      </p:pic>
    </p:spTree>
    <p:extLst>
      <p:ext uri="{BB962C8B-B14F-4D97-AF65-F5344CB8AC3E}">
        <p14:creationId xmlns:p14="http://schemas.microsoft.com/office/powerpoint/2010/main" val="2016561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CBAF04-3070-374A-2E51-D8141EE1233C}"/>
              </a:ext>
            </a:extLst>
          </p:cNvPr>
          <p:cNvSpPr>
            <a:spLocks noGrp="1"/>
          </p:cNvSpPr>
          <p:nvPr>
            <p:ph type="title"/>
          </p:nvPr>
        </p:nvSpPr>
        <p:spPr>
          <a:xfrm>
            <a:off x="881270" y="247650"/>
            <a:ext cx="9601200" cy="1485900"/>
          </a:xfrm>
        </p:spPr>
        <p:txBody>
          <a:bodyPr/>
          <a:lstStyle/>
          <a:p>
            <a:r>
              <a:rPr lang="pl-PL" b="1" i="1" dirty="0">
                <a:latin typeface="Times New Roman" panose="02020603050405020304" pitchFamily="18" charset="0"/>
                <a:cs typeface="Times New Roman" panose="02020603050405020304" pitchFamily="18" charset="0"/>
              </a:rPr>
              <a:t>FRANKLIN DELANO ROOSEVELT</a:t>
            </a:r>
          </a:p>
        </p:txBody>
      </p:sp>
      <p:sp>
        <p:nvSpPr>
          <p:cNvPr id="3" name="Symbol zastępczy zawartości 2">
            <a:extLst>
              <a:ext uri="{FF2B5EF4-FFF2-40B4-BE49-F238E27FC236}">
                <a16:creationId xmlns:a16="http://schemas.microsoft.com/office/drawing/2014/main" id="{3882F474-35F9-4FA5-4250-73CDABBD96D0}"/>
              </a:ext>
            </a:extLst>
          </p:cNvPr>
          <p:cNvSpPr>
            <a:spLocks noGrp="1"/>
          </p:cNvSpPr>
          <p:nvPr>
            <p:ph idx="1"/>
          </p:nvPr>
        </p:nvSpPr>
        <p:spPr>
          <a:xfrm>
            <a:off x="5605669" y="901148"/>
            <a:ext cx="6493565" cy="5956852"/>
          </a:xfrm>
        </p:spPr>
        <p:txBody>
          <a:bodyPr>
            <a:normAutofit/>
          </a:bodyPr>
          <a:lstStyle/>
          <a:p>
            <a:r>
              <a:rPr lang="pl-PL" sz="1800" dirty="0">
                <a:latin typeface="Times New Roman" panose="02020603050405020304" pitchFamily="18" charset="0"/>
                <a:cs typeface="Times New Roman" panose="02020603050405020304" pitchFamily="18" charset="0"/>
              </a:rPr>
              <a:t>To 32. Prezydent USA. Urodził się 30 stycznia 1882. Urzędował przez cztery kadencje, z czego ostatnia trwała 82 dni. W sierpniu 1921 przebywający na wakacjach Roosevelt wpadł do wody w zatoce Fundy. Następnego dnia brał udział w gaszeniu pożaru, a następnie wykąpał się w pobliskim jeziorze. Kolejnego dnia obudził się z silną gorączką, bólami i paraliżem dolnej połowy ciała. Na początku nie potrafili postawić diagnozy, jednak z czasem ustalili, że Roosevelt cierpi na chorobę Heinego-Medina wywołaną przez wirusa polio (stąd inna nazwa choroby – polio). Jego nogi niestety trzeba było umieścić w żelaznych protezach. Dzięki rehabilitacji i intensywnym ćwiczeniom udało mu się odzyskać część sprawności, jednak do końca życia poruszał się na wózku inwalidzkim</a:t>
            </a:r>
          </a:p>
          <a:p>
            <a:r>
              <a:rPr lang="pl-PL" sz="1800" dirty="0">
                <a:latin typeface="Times New Roman" panose="02020603050405020304" pitchFamily="18" charset="0"/>
                <a:cs typeface="Times New Roman" panose="02020603050405020304" pitchFamily="18" charset="0"/>
              </a:rPr>
              <a:t>Zarówno prezydent, jak i jego otoczenie, stwarzało pozory, by nie przedstawiać go jako niepełnosprawnego. Fotografowie unikali robienia mu zdjęć na wózku inwalidzkim, a wystąpienia publiczne były wcześniej odpowiednio aranżowane. W 2003 opublikowano pracę dowodzącą, że Roosevelt chorował na zespół </a:t>
            </a:r>
            <a:r>
              <a:rPr lang="pl-PL" sz="1800" dirty="0" err="1">
                <a:latin typeface="Times New Roman" panose="02020603050405020304" pitchFamily="18" charset="0"/>
                <a:cs typeface="Times New Roman" panose="02020603050405020304" pitchFamily="18" charset="0"/>
              </a:rPr>
              <a:t>Guillaina-Barrégo</a:t>
            </a:r>
            <a:r>
              <a:rPr lang="pl-PL" sz="1800" dirty="0">
                <a:latin typeface="Times New Roman" panose="02020603050405020304" pitchFamily="18" charset="0"/>
                <a:cs typeface="Times New Roman" panose="02020603050405020304" pitchFamily="18" charset="0"/>
              </a:rPr>
              <a:t>. Jednak ze względu na to, że nigdy nie poddano analizie płynu mózgowo-rdzeniowego pacjenta, nie można tego stwierdzić z całkowitą pewnością.</a:t>
            </a:r>
          </a:p>
        </p:txBody>
      </p:sp>
      <p:pic>
        <p:nvPicPr>
          <p:cNvPr id="5" name="Obraz 4">
            <a:extLst>
              <a:ext uri="{FF2B5EF4-FFF2-40B4-BE49-F238E27FC236}">
                <a16:creationId xmlns:a16="http://schemas.microsoft.com/office/drawing/2014/main" id="{C84B366B-4B1D-59EE-D24D-59A338D7E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270" y="819150"/>
            <a:ext cx="2735952" cy="3839933"/>
          </a:xfrm>
          <a:prstGeom prst="rect">
            <a:avLst/>
          </a:prstGeom>
          <a:ln>
            <a:solidFill>
              <a:schemeClr val="tx1">
                <a:lumMod val="95000"/>
                <a:lumOff val="5000"/>
              </a:schemeClr>
            </a:solidFill>
          </a:ln>
        </p:spPr>
      </p:pic>
      <p:pic>
        <p:nvPicPr>
          <p:cNvPr id="7" name="Obraz 6">
            <a:extLst>
              <a:ext uri="{FF2B5EF4-FFF2-40B4-BE49-F238E27FC236}">
                <a16:creationId xmlns:a16="http://schemas.microsoft.com/office/drawing/2014/main" id="{24F79EA6-6987-92DD-76DB-A60C76C4F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83" y="2882142"/>
            <a:ext cx="2615398" cy="3192324"/>
          </a:xfrm>
          <a:prstGeom prst="rect">
            <a:avLst/>
          </a:prstGeom>
          <a:ln>
            <a:solidFill>
              <a:schemeClr val="tx1">
                <a:lumMod val="95000"/>
                <a:lumOff val="5000"/>
              </a:schemeClr>
            </a:solidFill>
          </a:ln>
        </p:spPr>
      </p:pic>
    </p:spTree>
    <p:extLst>
      <p:ext uri="{BB962C8B-B14F-4D97-AF65-F5344CB8AC3E}">
        <p14:creationId xmlns:p14="http://schemas.microsoft.com/office/powerpoint/2010/main" val="3384456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zycinanie">
  <a:themeElements>
    <a:clrScheme name="Przycinani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Przycinani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zycinani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TM10001105[[fn=Przycinanie]]</Template>
  <TotalTime>852</TotalTime>
  <Words>2090</Words>
  <Application>Microsoft Office PowerPoint</Application>
  <PresentationFormat>Panoramiczny</PresentationFormat>
  <Paragraphs>71</Paragraphs>
  <Slides>19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Franklin Gothic Book</vt:lpstr>
      <vt:lpstr>Helvetica</vt:lpstr>
      <vt:lpstr>Open Sans</vt:lpstr>
      <vt:lpstr>Times New Roman</vt:lpstr>
      <vt:lpstr>Przycinanie</vt:lpstr>
      <vt:lpstr>OSOBY NIEPEŁNOSPRAWNE</vt:lpstr>
      <vt:lpstr>CZYM JEST NIEPEŁNOSPRAWNOŚĆ?</vt:lpstr>
      <vt:lpstr>NIEPEŁNOSPRAWNOŚĆ RUCHOWA</vt:lpstr>
      <vt:lpstr>NIEPEŁNOSPRAWNOŚĆ INTELEKTUALNA</vt:lpstr>
      <vt:lpstr>SŁYNNE OSOBY  Z NIEPEŁNOSPRAWNOŚCIĄ RUCHOWĄ </vt:lpstr>
      <vt:lpstr>JAN MELA</vt:lpstr>
      <vt:lpstr>STEPHEN HAWKING</vt:lpstr>
      <vt:lpstr>NATALIA PARTYKA</vt:lpstr>
      <vt:lpstr>FRANKLIN DELANO ROOSEVELT</vt:lpstr>
      <vt:lpstr>FRIDA KAHLO</vt:lpstr>
      <vt:lpstr>JEAN-DOMINIQUE BAUBY</vt:lpstr>
      <vt:lpstr>SŁYNNE OSOBY Z NIEPEŁNOSPRAWNOŚCIĄ INTELEKTUALNĄ </vt:lpstr>
      <vt:lpstr>ALBERT EINSTEIN</vt:lpstr>
      <vt:lpstr>THOMAS EDISON</vt:lpstr>
      <vt:lpstr>DANIEL TAMMET</vt:lpstr>
      <vt:lpstr>CIEKAWOSTKI</vt:lpstr>
      <vt:lpstr>CIEKAWOSTKI CZ.2</vt:lpstr>
      <vt:lpstr>Dziękuję za oglądanie i życzę miłego dnia </vt:lpstr>
      <vt:lpstr>ŹRÓDŁA: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OSOBY NIEPEŁNOSPRAWNE</dc:title>
  <dc:creator>Maria Misztela</dc:creator>
  <cp:lastModifiedBy>Romuald Leoniuk</cp:lastModifiedBy>
  <cp:revision>3</cp:revision>
  <dcterms:created xsi:type="dcterms:W3CDTF">2022-12-29T09:56:51Z</dcterms:created>
  <dcterms:modified xsi:type="dcterms:W3CDTF">2022-12-30T10:10:39Z</dcterms:modified>
</cp:coreProperties>
</file>