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18"/>
  </p:notesMasterIdLst>
  <p:handoutMasterIdLst>
    <p:handoutMasterId r:id="rId19"/>
  </p:handoutMasterIdLst>
  <p:sldIdLst>
    <p:sldId id="257" r:id="rId2"/>
    <p:sldId id="258" r:id="rId3"/>
    <p:sldId id="260" r:id="rId4"/>
    <p:sldId id="261" r:id="rId5"/>
    <p:sldId id="262" r:id="rId6"/>
    <p:sldId id="266" r:id="rId7"/>
    <p:sldId id="263" r:id="rId8"/>
    <p:sldId id="265" r:id="rId9"/>
    <p:sldId id="259" r:id="rId10"/>
    <p:sldId id="267" r:id="rId11"/>
    <p:sldId id="268" r:id="rId12"/>
    <p:sldId id="269" r:id="rId13"/>
    <p:sldId id="270" r:id="rId14"/>
    <p:sldId id="272" r:id="rId15"/>
    <p:sldId id="273" r:id="rId16"/>
    <p:sldId id="274" r:id="rId17"/>
  </p:sldIdLst>
  <p:sldSz cx="12192000" cy="6858000"/>
  <p:notesSz cx="6858000" cy="9144000"/>
  <p:defaultTextStyle>
    <a:defPPr rtl="0"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9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CER\OneDrive%20-%20Univerzita%20Mateja%20Bela%20v%20Banskej%20Bystrici\Pracovn&#225;%20plocha\pr&#237;prava%20-%20graf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CER\OneDrive%20-%20Univerzita%20Mateja%20Bela%20v%20Banskej%20Bystrici\Pracovn&#225;%20plocha\pr&#237;prava%20-%20graf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CER\OneDrive%20-%20Univerzita%20Mateja%20Bela%20v%20Banskej%20Bystrici\Pracovn&#225;%20plocha\pr&#237;prava%20-%20grafy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CER\OneDrive%20-%20Univerzita%20Mateja%20Bela%20v%20Banskej%20Bystrici\Pracovn&#225;%20plocha\pr&#237;prava%20-%20grafy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CER\OneDrive%20-%20Univerzita%20Mateja%20Bela%20v%20Banskej%20Bystrici\Pracovn&#225;%20plocha\pr&#237;prava%20-%20grafy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/>
              <a:t>Graf č. 1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známky!$A$2:$A$6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známky!$B$2:$B$6</c:f>
              <c:numCache>
                <c:formatCode>General</c:formatCode>
                <c:ptCount val="5"/>
                <c:pt idx="0">
                  <c:v>12</c:v>
                </c:pt>
                <c:pt idx="1">
                  <c:v>7</c:v>
                </c:pt>
                <c:pt idx="2">
                  <c:v>4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3D-4E5F-87A0-F817409E4D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4309848"/>
        <c:axId val="604310208"/>
      </c:barChart>
      <c:catAx>
        <c:axId val="6043098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k-SK"/>
                  <a:t>známka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k-SK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604310208"/>
        <c:crosses val="autoZero"/>
        <c:auto val="1"/>
        <c:lblAlgn val="ctr"/>
        <c:lblOffset val="100"/>
        <c:noMultiLvlLbl val="0"/>
      </c:catAx>
      <c:valAx>
        <c:axId val="604310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k-SK"/>
                  <a:t>počet žiakov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k-SK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604309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sk-S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 dirty="0"/>
              <a:t>Graf č.2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preteky!$A$2:$A$6</c:f>
              <c:strCache>
                <c:ptCount val="5"/>
                <c:pt idx="0">
                  <c:v>Albert</c:v>
                </c:pt>
                <c:pt idx="1">
                  <c:v>Beáta </c:v>
                </c:pt>
                <c:pt idx="2">
                  <c:v>Cyprián</c:v>
                </c:pt>
                <c:pt idx="3">
                  <c:v>Darina</c:v>
                </c:pt>
                <c:pt idx="4">
                  <c:v>Emília</c:v>
                </c:pt>
              </c:strCache>
            </c:strRef>
          </c:cat>
          <c:val>
            <c:numRef>
              <c:f>preteky!$B$2:$B$6</c:f>
              <c:numCache>
                <c:formatCode>General</c:formatCode>
                <c:ptCount val="5"/>
                <c:pt idx="0">
                  <c:v>18</c:v>
                </c:pt>
                <c:pt idx="1">
                  <c:v>20</c:v>
                </c:pt>
                <c:pt idx="2">
                  <c:v>16</c:v>
                </c:pt>
                <c:pt idx="3">
                  <c:v>18</c:v>
                </c:pt>
                <c:pt idx="4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4D-4E63-A9C1-3708F625CC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5726960"/>
        <c:axId val="605730920"/>
      </c:barChart>
      <c:catAx>
        <c:axId val="6057269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k-SK"/>
                  <a:t>meno súťažiaceho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k-SK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605730920"/>
        <c:crosses val="autoZero"/>
        <c:auto val="1"/>
        <c:lblAlgn val="ctr"/>
        <c:lblOffset val="100"/>
        <c:noMultiLvlLbl val="0"/>
      </c:catAx>
      <c:valAx>
        <c:axId val="605730920"/>
        <c:scaling>
          <c:orientation val="minMax"/>
          <c:max val="2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k-SK"/>
                  <a:t> čas (s)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k-SK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605726960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sk-S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 dirty="0"/>
              <a:t>Graf č.</a:t>
            </a:r>
            <a:r>
              <a:rPr lang="sk-SK" baseline="0" dirty="0"/>
              <a:t> </a:t>
            </a:r>
            <a:r>
              <a:rPr lang="sk-SK" dirty="0"/>
              <a:t>3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D47-4E21-8EE1-2C2CB2F4FC07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D47-4E21-8EE1-2C2CB2F4FC07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D47-4E21-8EE1-2C2CB2F4FC07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D47-4E21-8EE1-2C2CB2F4FC07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ED47-4E21-8EE1-2C2CB2F4FC07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ED47-4E21-8EE1-2C2CB2F4FC0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D47-4E21-8EE1-2C2CB2F4FC07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D47-4E21-8EE1-2C2CB2F4FC07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ED47-4E21-8EE1-2C2CB2F4FC07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ED47-4E21-8EE1-2C2CB2F4FC07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ED47-4E21-8EE1-2C2CB2F4FC07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ED47-4E21-8EE1-2C2CB2F4FC07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zmrzlina!$A$2:$A$7</c:f>
              <c:strCache>
                <c:ptCount val="6"/>
                <c:pt idx="0">
                  <c:v>vanilková</c:v>
                </c:pt>
                <c:pt idx="1">
                  <c:v>čokoládová</c:v>
                </c:pt>
                <c:pt idx="2">
                  <c:v>šmolková</c:v>
                </c:pt>
                <c:pt idx="3">
                  <c:v>jahodová</c:v>
                </c:pt>
                <c:pt idx="4">
                  <c:v>citrónová</c:v>
                </c:pt>
                <c:pt idx="5">
                  <c:v>cookie</c:v>
                </c:pt>
              </c:strCache>
            </c:strRef>
          </c:cat>
          <c:val>
            <c:numRef>
              <c:f>zmrzlina!$B$2:$B$7</c:f>
              <c:numCache>
                <c:formatCode>General</c:formatCode>
                <c:ptCount val="6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2</c:v>
                </c:pt>
                <c:pt idx="4">
                  <c:v>7</c:v>
                </c:pt>
                <c:pt idx="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D47-4E21-8EE1-2C2CB2F4FC07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sk-SK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 dirty="0"/>
              <a:t>Graf č. 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túra!$A$2:$A$8</c:f>
              <c:strCache>
                <c:ptCount val="7"/>
                <c:pt idx="0">
                  <c:v>pondelok</c:v>
                </c:pt>
                <c:pt idx="1">
                  <c:v>utorok </c:v>
                </c:pt>
                <c:pt idx="2">
                  <c:v>streda</c:v>
                </c:pt>
                <c:pt idx="3">
                  <c:v>štvrtok</c:v>
                </c:pt>
                <c:pt idx="4">
                  <c:v>piatok</c:v>
                </c:pt>
                <c:pt idx="5">
                  <c:v>sobota</c:v>
                </c:pt>
                <c:pt idx="6">
                  <c:v>nedeľa</c:v>
                </c:pt>
              </c:strCache>
            </c:strRef>
          </c:cat>
          <c:val>
            <c:numRef>
              <c:f>túra!$B$2:$B$8</c:f>
              <c:numCache>
                <c:formatCode>General</c:formatCode>
                <c:ptCount val="7"/>
                <c:pt idx="0">
                  <c:v>20</c:v>
                </c:pt>
                <c:pt idx="1">
                  <c:v>17</c:v>
                </c:pt>
                <c:pt idx="2">
                  <c:v>25</c:v>
                </c:pt>
                <c:pt idx="3">
                  <c:v>14</c:v>
                </c:pt>
                <c:pt idx="4">
                  <c:v>30</c:v>
                </c:pt>
                <c:pt idx="5">
                  <c:v>0</c:v>
                </c:pt>
                <c:pt idx="6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CC-4A3F-B4CD-094A10DD8A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28403648"/>
        <c:axId val="728402568"/>
      </c:barChart>
      <c:catAx>
        <c:axId val="728403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728402568"/>
        <c:crosses val="autoZero"/>
        <c:auto val="1"/>
        <c:lblAlgn val="ctr"/>
        <c:lblOffset val="100"/>
        <c:noMultiLvlLbl val="0"/>
      </c:catAx>
      <c:valAx>
        <c:axId val="728402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k-SK"/>
                  <a:t>prejedná dráha (km)</a:t>
                </a:r>
              </a:p>
            </c:rich>
          </c:tx>
          <c:layout>
            <c:manualLayout>
              <c:xMode val="edge"/>
              <c:yMode val="edge"/>
              <c:x val="1.5018773466833541E-2"/>
              <c:y val="0.355033385826771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k-SK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728403648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sk-SK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/>
              <a:t>Graf č.5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85000"/>
                      <a:satMod val="130000"/>
                    </a:schemeClr>
                  </a:gs>
                  <a:gs pos="34000">
                    <a:schemeClr val="accent1">
                      <a:shade val="87000"/>
                      <a:satMod val="125000"/>
                    </a:schemeClr>
                  </a:gs>
                  <a:gs pos="70000">
                    <a:schemeClr val="accent1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1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1-94D6-4475-AC68-17C1289BC40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85000"/>
                      <a:satMod val="130000"/>
                    </a:schemeClr>
                  </a:gs>
                  <a:gs pos="34000">
                    <a:schemeClr val="accent2">
                      <a:shade val="87000"/>
                      <a:satMod val="125000"/>
                    </a:schemeClr>
                  </a:gs>
                  <a:gs pos="70000">
                    <a:schemeClr val="accent2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2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3-94D6-4475-AC68-17C1289BC40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85000"/>
                      <a:satMod val="130000"/>
                    </a:schemeClr>
                  </a:gs>
                  <a:gs pos="34000">
                    <a:schemeClr val="accent3">
                      <a:shade val="87000"/>
                      <a:satMod val="125000"/>
                    </a:schemeClr>
                  </a:gs>
                  <a:gs pos="70000">
                    <a:schemeClr val="accent3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3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5-94D6-4475-AC68-17C1289BC401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85000"/>
                      <a:satMod val="130000"/>
                    </a:schemeClr>
                  </a:gs>
                  <a:gs pos="34000">
                    <a:schemeClr val="accent4">
                      <a:shade val="87000"/>
                      <a:satMod val="125000"/>
                    </a:schemeClr>
                  </a:gs>
                  <a:gs pos="70000">
                    <a:schemeClr val="accent4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4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7-94D6-4475-AC68-17C1289BC401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85000"/>
                      <a:satMod val="130000"/>
                    </a:schemeClr>
                  </a:gs>
                  <a:gs pos="34000">
                    <a:schemeClr val="accent5">
                      <a:shade val="87000"/>
                      <a:satMod val="125000"/>
                    </a:schemeClr>
                  </a:gs>
                  <a:gs pos="70000">
                    <a:schemeClr val="accent5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5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9-94D6-4475-AC68-17C1289BC401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hade val="85000"/>
                      <a:satMod val="130000"/>
                    </a:schemeClr>
                  </a:gs>
                  <a:gs pos="34000">
                    <a:schemeClr val="accent6">
                      <a:shade val="87000"/>
                      <a:satMod val="125000"/>
                    </a:schemeClr>
                  </a:gs>
                  <a:gs pos="70000">
                    <a:schemeClr val="accent6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6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B-94D6-4475-AC68-17C1289BC401}"/>
              </c:ext>
            </c:extLst>
          </c:dPt>
          <c:dLbls>
            <c:dLbl>
              <c:idx val="0"/>
              <c:layout>
                <c:manualLayout>
                  <c:x val="-6.3565896646190015E-2"/>
                  <c:y val="1.3792771749796949E-2"/>
                </c:manualLayout>
              </c:layout>
              <c:tx>
                <c:rich>
                  <a:bodyPr/>
                  <a:lstStyle/>
                  <a:p>
                    <a:fld id="{FED6C286-59FA-4B14-96B7-3499B6514C1D}" type="CATEGORYNAME">
                      <a:rPr lang="en-US"/>
                      <a:pPr/>
                      <a:t>[NÁZOV KATEGÓRIE]</a:t>
                    </a:fld>
                    <a:r>
                      <a:rPr lang="en-US" baseline="0" dirty="0"/>
                      <a:t>; </a:t>
                    </a:r>
                    <a:fld id="{0A2B3641-892F-4123-AF88-817FB8482BCD}" type="CELLREF">
                      <a:rPr lang="en-US" baseline="0"/>
                      <a:pPr/>
                      <a:t>[CELLREF]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{0A2B3641-892F-4123-AF88-817FB8482BCD}</c15:txfldGUID>
                      <c15:f>koláč!$C$2</c15:f>
                      <c15:dlblFieldTableCache>
                        <c:ptCount val="1"/>
                        <c:pt idx="0">
                          <c:v>280 g 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1-94D6-4475-AC68-17C1289BC40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FE98B5F-51B0-461B-B107-0757542746E0}" type="CATEGORYNAME">
                      <a:rPr lang="en-US"/>
                      <a:pPr/>
                      <a:t>[NÁZOV KATEGÓRIE]</a:t>
                    </a:fld>
                    <a:r>
                      <a:rPr lang="en-US" baseline="0"/>
                      <a:t>; </a:t>
                    </a:r>
                    <a:fld id="{459067F6-E17A-447D-BEDF-B6EE99A3BE0B}" type="CELLREF">
                      <a:rPr lang="en-US" baseline="0"/>
                      <a:pPr/>
                      <a:t>[CELLREF]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{459067F6-E17A-447D-BEDF-B6EE99A3BE0B}</c15:txfldGUID>
                      <c15:f>koláč!$C$3</c15:f>
                      <c15:dlblFieldTableCache>
                        <c:ptCount val="1"/>
                        <c:pt idx="0">
                          <c:v>7 g 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3-94D6-4475-AC68-17C1289BC401}"/>
                </c:ext>
              </c:extLst>
            </c:dLbl>
            <c:dLbl>
              <c:idx val="2"/>
              <c:layout>
                <c:manualLayout>
                  <c:x val="-6.5331615997473072E-2"/>
                  <c:y val="-3.9407919285135585E-3"/>
                </c:manualLayout>
              </c:layout>
              <c:tx>
                <c:rich>
                  <a:bodyPr/>
                  <a:lstStyle/>
                  <a:p>
                    <a:fld id="{786915DB-C365-4A4A-A81F-5AC774084245}" type="CATEGORYNAME">
                      <a:rPr lang="en-US"/>
                      <a:pPr/>
                      <a:t>[NÁZOV KATEGÓRIE]</a:t>
                    </a:fld>
                    <a:r>
                      <a:rPr lang="en-US" baseline="0"/>
                      <a:t>; </a:t>
                    </a:r>
                    <a:fld id="{A76676E0-27FF-4BC7-8700-1C04B430C0D5}" type="CELLREF">
                      <a:rPr lang="en-US" baseline="0"/>
                      <a:pPr/>
                      <a:t>[CELLREF]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{A76676E0-27FF-4BC7-8700-1C04B430C0D5}</c15:txfldGUID>
                      <c15:f>koláč!$C$4</c15:f>
                      <c15:dlblFieldTableCache>
                        <c:ptCount val="1"/>
                        <c:pt idx="0">
                          <c:v>120 g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5-94D6-4475-AC68-17C1289BC40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E4BD78B-EE19-4DF7-810E-E2AC0E5A77B3}" type="CATEGORYNAME">
                      <a:rPr lang="en-US"/>
                      <a:pPr/>
                      <a:t>[NÁZOV KATEGÓRIE]</a:t>
                    </a:fld>
                    <a:r>
                      <a:rPr lang="en-US" baseline="0"/>
                      <a:t>; </a:t>
                    </a:r>
                    <a:fld id="{C37D24E1-91DA-462D-9D74-A6A87AECBC21}" type="CELLREF">
                      <a:rPr lang="en-US" baseline="0"/>
                      <a:pPr/>
                      <a:t>[CELLREF]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{C37D24E1-91DA-462D-9D74-A6A87AECBC21}</c15:txfldGUID>
                      <c15:f>koláč!$C$5</c15:f>
                      <c15:dlblFieldTableCache>
                        <c:ptCount val="1"/>
                        <c:pt idx="0">
                          <c:v>20 g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7-94D6-4475-AC68-17C1289BC401}"/>
                </c:ext>
              </c:extLst>
            </c:dLbl>
            <c:dLbl>
              <c:idx val="4"/>
              <c:layout>
                <c:manualLayout>
                  <c:x val="3.481998560730179E-2"/>
                  <c:y val="2.5351393744846133E-4"/>
                </c:manualLayout>
              </c:layout>
              <c:tx>
                <c:rich>
                  <a:bodyPr/>
                  <a:lstStyle/>
                  <a:p>
                    <a:fld id="{FB1098E6-7D23-4AA7-9D7B-19A9A61EE939}" type="CATEGORYNAME">
                      <a:rPr lang="en-US"/>
                      <a:pPr/>
                      <a:t>[NÁZOV KATEGÓRIE]</a:t>
                    </a:fld>
                    <a:r>
                      <a:rPr lang="en-US" baseline="0"/>
                      <a:t>; </a:t>
                    </a:r>
                    <a:fld id="{5C3D8246-0F4D-43EB-8BFC-8516AD8191DF}" type="CELLREF">
                      <a:rPr lang="en-US" baseline="0"/>
                      <a:pPr/>
                      <a:t>[CELLREF]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{5C3D8246-0F4D-43EB-8BFC-8516AD8191DF}</c15:txfldGUID>
                      <c15:f>koláč!$C$6</c15:f>
                      <c15:dlblFieldTableCache>
                        <c:ptCount val="1"/>
                        <c:pt idx="0">
                          <c:v>280 g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9-94D6-4475-AC68-17C1289BC40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523F7BE7-BB19-4962-A47A-4070E41F1EA4}" type="CATEGORYNAME">
                      <a:rPr lang="en-US"/>
                      <a:pPr/>
                      <a:t>[NÁZOV KATEGÓRIE]</a:t>
                    </a:fld>
                    <a:r>
                      <a:rPr lang="en-US" baseline="0"/>
                      <a:t>; </a:t>
                    </a:r>
                    <a:fld id="{E5160E10-E59A-4D92-A833-25F81CE28EC7}" type="CELLREF">
                      <a:rPr lang="en-US" baseline="0"/>
                      <a:pPr/>
                      <a:t>[CELLREF]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{E5160E10-E59A-4D92-A833-25F81CE28EC7}</c15:txfldGUID>
                      <c15:f>koláč!$C$7</c15:f>
                      <c15:dlblFieldTableCache>
                        <c:ptCount val="1"/>
                        <c:pt idx="0">
                          <c:v>60 g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B-94D6-4475-AC68-17C1289BC4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koláč!$A$2:$A$7</c:f>
              <c:strCache>
                <c:ptCount val="6"/>
                <c:pt idx="0">
                  <c:v>polohrubá múka </c:v>
                </c:pt>
                <c:pt idx="1">
                  <c:v>tajné ingrediencie </c:v>
                </c:pt>
                <c:pt idx="2">
                  <c:v>vajcia </c:v>
                </c:pt>
                <c:pt idx="3">
                  <c:v>sušený zázvor </c:v>
                </c:pt>
                <c:pt idx="4">
                  <c:v>práškový cukor </c:v>
                </c:pt>
                <c:pt idx="5">
                  <c:v>žĺtky</c:v>
                </c:pt>
              </c:strCache>
            </c:strRef>
          </c:cat>
          <c:val>
            <c:numRef>
              <c:f>koláč!$B$2:$B$7</c:f>
              <c:numCache>
                <c:formatCode>General</c:formatCode>
                <c:ptCount val="6"/>
                <c:pt idx="0">
                  <c:v>280</c:v>
                </c:pt>
                <c:pt idx="1">
                  <c:v>7</c:v>
                </c:pt>
                <c:pt idx="2">
                  <c:v>120</c:v>
                </c:pt>
                <c:pt idx="3">
                  <c:v>20</c:v>
                </c:pt>
                <c:pt idx="4">
                  <c:v>280</c:v>
                </c:pt>
                <c:pt idx="5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4D6-4475-AC68-17C1289BC40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sk-S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á hlavič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31C15AE-A5F9-43FF-A3A7-871274497B2D}" type="datetime1">
              <a:rPr lang="sk-SK" smtClean="0"/>
              <a:t>7. 4. 2024</a:t>
            </a:fld>
            <a:endParaRPr lang="en-US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Zástupné číslo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B3FCB98-F05B-48E2-A80E-B936B43D39CD}" type="datetime1">
              <a:rPr lang="sk-SK" smtClean="0"/>
              <a:t>7. 4. 2024</a:t>
            </a:fld>
            <a:endParaRPr lang="en-US"/>
          </a:p>
        </p:txBody>
      </p:sp>
      <p:sp>
        <p:nvSpPr>
          <p:cNvPr id="4" name="Zástupný symbol obrázka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Zástupné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k"/>
              <a:t>Kliknutím upravíte štýly predlohy textu</a:t>
            </a:r>
            <a:endParaRPr lang="en-US"/>
          </a:p>
          <a:p>
            <a:pPr lvl="1" rtl="0"/>
            <a:r>
              <a:rPr lang="sk"/>
              <a:t>Druhá úroveň</a:t>
            </a:r>
          </a:p>
          <a:p>
            <a:pPr lvl="2" rtl="0"/>
            <a:r>
              <a:rPr lang="sk"/>
              <a:t>Tretia úroveň</a:t>
            </a:r>
          </a:p>
          <a:p>
            <a:pPr lvl="3" rtl="0"/>
            <a:r>
              <a:rPr lang="sk"/>
              <a:t>Štvrtá úroveň</a:t>
            </a:r>
          </a:p>
          <a:p>
            <a:pPr lvl="4" rtl="0"/>
            <a:r>
              <a:rPr lang="sk"/>
              <a:t>Piata úroveň</a:t>
            </a:r>
            <a:endParaRPr lang="en-US"/>
          </a:p>
        </p:txBody>
      </p:sp>
      <p:sp>
        <p:nvSpPr>
          <p:cNvPr id="6" name="Zástupnáb pät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sk-SK"/>
              <a:t>Kliknutím upravte štýl predlohy podnadpisu</a:t>
            </a:r>
            <a:endParaRPr lang="en-US" dirty="0"/>
          </a:p>
        </p:txBody>
      </p:sp>
      <p:cxnSp>
        <p:nvCxnSpPr>
          <p:cNvPr id="9" name="Priama spojnica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dátumu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9FDBCC-721D-4AFC-AD93-22C001FBDB31}" type="datetime1">
              <a:rPr lang="sk-SK" smtClean="0"/>
              <a:t>7. 4. 2024</a:t>
            </a:fld>
            <a:endParaRPr lang="en-US" dirty="0"/>
          </a:p>
        </p:txBody>
      </p:sp>
      <p:sp>
        <p:nvSpPr>
          <p:cNvPr id="5" name="Zástupný symbol päty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Zástupné číslo snímky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Zástupný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Zástupný symbol dátumu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989534E-8AA6-4691-9013-F80AEC419F84}" type="datetime1">
              <a:rPr lang="sk-SK" smtClean="0"/>
              <a:t>7. 4. 2024</a:t>
            </a:fld>
            <a:endParaRPr lang="en-US" dirty="0"/>
          </a:p>
        </p:txBody>
      </p:sp>
      <p:sp>
        <p:nvSpPr>
          <p:cNvPr id="8" name="Zástupný symbol päty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Zástupné číslo snímky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 rtlCol="0"/>
          <a:lstStyle/>
          <a:p>
            <a:pPr rt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Zástupný objekt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Zástupný symbol dátumu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85F2928-5593-4052-91CE-865B5E5B4993}" type="datetime1">
              <a:rPr lang="sk-SK" smtClean="0"/>
              <a:t>7. 4. 2024</a:t>
            </a:fld>
            <a:endParaRPr lang="en-US" dirty="0"/>
          </a:p>
        </p:txBody>
      </p:sp>
      <p:sp>
        <p:nvSpPr>
          <p:cNvPr id="8" name="Zástupný symbol päty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Zástupný symbol čísla snímky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Zástupný symbol dátumu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7112C8-2C9F-42CC-9A69-B908260B90B7}" type="datetime1">
              <a:rPr lang="sk-SK" smtClean="0"/>
              <a:t>7. 4. 2024</a:t>
            </a:fld>
            <a:endParaRPr lang="en-US" dirty="0"/>
          </a:p>
        </p:txBody>
      </p:sp>
      <p:sp>
        <p:nvSpPr>
          <p:cNvPr id="8" name="Zástupný symbol päty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Zástupné číslo snímky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cxnSp>
        <p:nvCxnSpPr>
          <p:cNvPr id="9" name="Priama spojnica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ástupný symbol dátumu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F75B15E-7C56-47D9-A09F-740F17739042}" type="datetime1">
              <a:rPr lang="sk-SK" smtClean="0"/>
              <a:t>7. 4. 2024</a:t>
            </a:fld>
            <a:endParaRPr lang="en-US" dirty="0"/>
          </a:p>
        </p:txBody>
      </p:sp>
      <p:sp>
        <p:nvSpPr>
          <p:cNvPr id="8" name="Zástupný symbol päty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Zástupný symbol čísla snímky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Zástupný obsah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Zástupný obsah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en-US" dirty="0"/>
          </a:p>
        </p:txBody>
      </p:sp>
      <p:sp>
        <p:nvSpPr>
          <p:cNvPr id="2" name="Zástupný symbol dátumu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43900-82A8-42DE-BB2C-B5EBE085421B}" type="datetime1">
              <a:rPr lang="sk-SK" smtClean="0"/>
              <a:t>7. 4. 2024</a:t>
            </a:fld>
            <a:endParaRPr lang="en-US" dirty="0"/>
          </a:p>
        </p:txBody>
      </p:sp>
      <p:sp>
        <p:nvSpPr>
          <p:cNvPr id="9" name="Zástupný symbol päty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Zástupné číslo snímky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Zástupný text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obsahu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en-US" dirty="0"/>
          </a:p>
        </p:txBody>
      </p:sp>
      <p:sp>
        <p:nvSpPr>
          <p:cNvPr id="2" name="Zástupný symbol dátumu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8168C81-27E2-4814-A380-2333612C365A}" type="datetime1">
              <a:rPr lang="sk-SK" smtClean="0"/>
              <a:t>7. 4. 2024</a:t>
            </a:fld>
            <a:endParaRPr lang="en-US" dirty="0"/>
          </a:p>
        </p:txBody>
      </p:sp>
      <p:sp>
        <p:nvSpPr>
          <p:cNvPr id="11" name="Zástupný symbol päty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2" name="Zástupné číslo snímky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ba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6" name="Zástupný symbol dátumu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79A31F-F6EB-426E-909F-85B40B6B7DED}" type="datetime1">
              <a:rPr lang="sk-SK" smtClean="0"/>
              <a:t>7. 4. 2024</a:t>
            </a:fld>
            <a:endParaRPr lang="en-US" dirty="0"/>
          </a:p>
        </p:txBody>
      </p:sp>
      <p:sp>
        <p:nvSpPr>
          <p:cNvPr id="7" name="Zástupný symbol päty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8" name="Zástupný symbol čísla snímky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Zástupný symbol dátumu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61429FB-D2CC-4963-83E3-EFF0B6BA0831}" type="datetime1">
              <a:rPr lang="sk-SK" smtClean="0"/>
              <a:t>7. 4. 2024</a:t>
            </a:fld>
            <a:endParaRPr lang="en-US" dirty="0"/>
          </a:p>
        </p:txBody>
      </p:sp>
      <p:sp>
        <p:nvSpPr>
          <p:cNvPr id="3" name="Zástupný symbol päty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Zástupné číslo snímky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 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85E90AA9-99B7-4F7D-85FF-217DE5074CAE}" type="datetime1">
              <a:rPr lang="sk-SK" smtClean="0"/>
              <a:t>7. 4. 2024</a:t>
            </a:fld>
            <a:endParaRPr lang="en-US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obrázok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5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8F128DB5-F248-4033-88E2-71E8FAEE2C43}" type="datetime1">
              <a:rPr lang="sk-SK" smtClean="0"/>
              <a:t>7. 4. 2024</a:t>
            </a:fld>
            <a:endParaRPr lang="en-US" dirty="0"/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k"/>
              <a:t>Kliknite sem a upravte štýl predlohy nadpisov</a:t>
            </a:r>
            <a:endParaRPr lang="en-US" dirty="0"/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sk"/>
              <a:t>Kliknutím upravíte štýly predlohy textu</a:t>
            </a:r>
          </a:p>
          <a:p>
            <a:pPr lvl="1" rtl="0"/>
            <a:r>
              <a:rPr lang="sk"/>
              <a:t>Druhá úroveň</a:t>
            </a:r>
          </a:p>
          <a:p>
            <a:pPr lvl="2" rtl="0"/>
            <a:r>
              <a:rPr lang="sk"/>
              <a:t>Tretia úroveň</a:t>
            </a:r>
          </a:p>
          <a:p>
            <a:pPr lvl="3" rtl="0"/>
            <a:r>
              <a:rPr lang="sk"/>
              <a:t>Štvrtá úroveň</a:t>
            </a:r>
          </a:p>
          <a:p>
            <a:pPr lvl="4" rtl="0"/>
            <a:r>
              <a:rPr lang="sk"/>
              <a:t>Piata úroveň</a:t>
            </a:r>
            <a:endParaRPr lang="en-US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A74610FE-C334-4094-8615-CCC2AE7602E6}" type="datetime1">
              <a:rPr lang="sk-SK" smtClean="0"/>
              <a:t>7. 4. 2024</a:t>
            </a:fld>
            <a:endParaRPr lang="en-US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Rovná spojnica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Obdĺžnik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 rtlCol="0">
            <a:normAutofit/>
          </a:bodyPr>
          <a:lstStyle/>
          <a:p>
            <a:pPr rtl="0"/>
            <a:r>
              <a:rPr lang="sk-SK" sz="8000" dirty="0"/>
              <a:t>P</a:t>
            </a:r>
            <a:r>
              <a:rPr lang="sk" sz="8000" dirty="0"/>
              <a:t>remena jednotiek dĺžky </a:t>
            </a:r>
          </a:p>
        </p:txBody>
      </p:sp>
      <p:pic>
        <p:nvPicPr>
          <p:cNvPr id="5" name="Obrázok 4" descr="Obrázok s budovou, posedením, lavicou, bokom&#10;&#10;Automaticky generovaný popis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Priama spojnica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C946655-BA2E-94E1-CA1D-24222ADAC6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1639229"/>
            <a:ext cx="4643120" cy="5140712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sk-SK" sz="2200" dirty="0">
                <a:solidFill>
                  <a:schemeClr val="bg1"/>
                </a:solidFill>
              </a:rPr>
              <a:t>Koľko žiakov dostalo známku: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sz="2200" dirty="0">
                <a:solidFill>
                  <a:schemeClr val="bg1"/>
                </a:solidFill>
              </a:rPr>
              <a:t>1 –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sz="2200" dirty="0">
                <a:solidFill>
                  <a:schemeClr val="bg1"/>
                </a:solidFill>
              </a:rPr>
              <a:t>2 –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sz="2200" dirty="0">
                <a:solidFill>
                  <a:schemeClr val="bg1"/>
                </a:solidFill>
              </a:rPr>
              <a:t>3 –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sz="2200" dirty="0">
                <a:solidFill>
                  <a:schemeClr val="bg1"/>
                </a:solidFill>
              </a:rPr>
              <a:t>4 –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sz="2200" dirty="0">
                <a:solidFill>
                  <a:schemeClr val="bg1"/>
                </a:solidFill>
              </a:rPr>
              <a:t>5 –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2200" dirty="0">
                <a:solidFill>
                  <a:schemeClr val="bg1"/>
                </a:solidFill>
              </a:rPr>
              <a:t>Koľko žiakov dostalo známku horšiu ako 3? </a:t>
            </a:r>
          </a:p>
          <a:p>
            <a:pPr marL="28575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sk-SK" sz="2200" dirty="0">
                <a:solidFill>
                  <a:schemeClr val="bg1"/>
                </a:solidFill>
              </a:rPr>
              <a:t>Koľko žiakov je spolu v triede? </a:t>
            </a:r>
          </a:p>
        </p:txBody>
      </p:sp>
      <p:graphicFrame>
        <p:nvGraphicFramePr>
          <p:cNvPr id="8" name="Zástupný objekt pre obsah 7">
            <a:extLst>
              <a:ext uri="{FF2B5EF4-FFF2-40B4-BE49-F238E27FC236}">
                <a16:creationId xmlns:a16="http://schemas.microsoft.com/office/drawing/2014/main" id="{3A7EA21C-F096-C174-425F-A8EDA40E33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2794807"/>
              </p:ext>
            </p:extLst>
          </p:nvPr>
        </p:nvGraphicFramePr>
        <p:xfrm>
          <a:off x="5458984" y="812799"/>
          <a:ext cx="5928344" cy="5294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Nadpis 1">
            <a:extLst>
              <a:ext uri="{FF2B5EF4-FFF2-40B4-BE49-F238E27FC236}">
                <a16:creationId xmlns:a16="http://schemas.microsoft.com/office/drawing/2014/main" id="{12E211C7-563C-2B4C-CBEA-F2624E48B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776" y="78059"/>
            <a:ext cx="3517567" cy="772778"/>
          </a:xfrm>
        </p:spPr>
        <p:txBody>
          <a:bodyPr/>
          <a:lstStyle/>
          <a:p>
            <a:pPr algn="ctr"/>
            <a:r>
              <a:rPr lang="sk-SK" dirty="0"/>
              <a:t>Známka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AA986783-B75A-0F6D-718D-11DAEF33EEEF}"/>
              </a:ext>
            </a:extLst>
          </p:cNvPr>
          <p:cNvSpPr txBox="1"/>
          <p:nvPr/>
        </p:nvSpPr>
        <p:spPr>
          <a:xfrm>
            <a:off x="307976" y="744001"/>
            <a:ext cx="40271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i="1" dirty="0">
                <a:solidFill>
                  <a:schemeClr val="bg1"/>
                </a:solidFill>
              </a:rPr>
              <a:t>Tento graf vyjadruje počet známok celej triedy na koncoročnom vysvedčení... </a:t>
            </a:r>
          </a:p>
        </p:txBody>
      </p:sp>
    </p:spTree>
    <p:extLst>
      <p:ext uri="{BB962C8B-B14F-4D97-AF65-F5344CB8AC3E}">
        <p14:creationId xmlns:p14="http://schemas.microsoft.com/office/powerpoint/2010/main" val="1947699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C946655-BA2E-94E1-CA1D-24222ADAC6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1694985"/>
            <a:ext cx="4415883" cy="4944574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200" dirty="0">
                <a:solidFill>
                  <a:schemeClr val="bg1"/>
                </a:solidFill>
              </a:rPr>
              <a:t>Kto vyhral prvé miesto?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2200" dirty="0">
                <a:solidFill>
                  <a:schemeClr val="bg1"/>
                </a:solidFill>
              </a:rPr>
              <a:t>Kto bol na druhom, treťom              a  štvrtom mieste?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200" dirty="0">
                <a:solidFill>
                  <a:schemeClr val="bg1"/>
                </a:solidFill>
              </a:rPr>
              <a:t>Koľko dievčat súťažilo?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200" dirty="0">
                <a:solidFill>
                  <a:schemeClr val="bg1"/>
                </a:solidFill>
              </a:rPr>
              <a:t>Koľko chlapcov súťažilo?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2200" dirty="0">
                <a:solidFill>
                  <a:schemeClr val="bg1"/>
                </a:solidFill>
              </a:rPr>
              <a:t>Koľko pretekárov dokončilo preteky do 21 s?</a:t>
            </a:r>
          </a:p>
        </p:txBody>
      </p:sp>
      <p:graphicFrame>
        <p:nvGraphicFramePr>
          <p:cNvPr id="5" name="Zástupný objekt pre obsah 4">
            <a:extLst>
              <a:ext uri="{FF2B5EF4-FFF2-40B4-BE49-F238E27FC236}">
                <a16:creationId xmlns:a16="http://schemas.microsoft.com/office/drawing/2014/main" id="{3A51A6D7-8E0E-0C46-11CC-3D9BE40B83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1450675"/>
              </p:ext>
            </p:extLst>
          </p:nvPr>
        </p:nvGraphicFramePr>
        <p:xfrm>
          <a:off x="5018049" y="379142"/>
          <a:ext cx="6611174" cy="6099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Nadpis 1">
            <a:extLst>
              <a:ext uri="{FF2B5EF4-FFF2-40B4-BE49-F238E27FC236}">
                <a16:creationId xmlns:a16="http://schemas.microsoft.com/office/drawing/2014/main" id="{FC1DB5C9-F2C1-BED7-BB52-9119FE79A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777" y="218441"/>
            <a:ext cx="3517567" cy="594358"/>
          </a:xfrm>
        </p:spPr>
        <p:txBody>
          <a:bodyPr/>
          <a:lstStyle/>
          <a:p>
            <a:pPr algn="ctr"/>
            <a:r>
              <a:rPr lang="sk-SK" dirty="0"/>
              <a:t>Preteky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9F95225E-861B-653D-4628-0E3971C1FAAE}"/>
              </a:ext>
            </a:extLst>
          </p:cNvPr>
          <p:cNvSpPr txBox="1"/>
          <p:nvPr/>
        </p:nvSpPr>
        <p:spPr>
          <a:xfrm>
            <a:off x="411021" y="698470"/>
            <a:ext cx="38210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i="1" dirty="0">
                <a:solidFill>
                  <a:schemeClr val="bg1"/>
                </a:solidFill>
              </a:rPr>
              <a:t>Tento graf vyjadruje, za aký čas dobehli jednotliví súťažiaci do cieľa...</a:t>
            </a:r>
          </a:p>
        </p:txBody>
      </p:sp>
    </p:spTree>
    <p:extLst>
      <p:ext uri="{BB962C8B-B14F-4D97-AF65-F5344CB8AC3E}">
        <p14:creationId xmlns:p14="http://schemas.microsoft.com/office/powerpoint/2010/main" val="635675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3CF384-D5A4-F848-FDD9-614F2B60C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776" y="184988"/>
            <a:ext cx="3517567" cy="627812"/>
          </a:xfrm>
        </p:spPr>
        <p:txBody>
          <a:bodyPr/>
          <a:lstStyle/>
          <a:p>
            <a:pPr algn="ctr"/>
            <a:r>
              <a:rPr lang="sk-SK" dirty="0"/>
              <a:t>Zmrzlina </a:t>
            </a:r>
          </a:p>
        </p:txBody>
      </p:sp>
      <p:graphicFrame>
        <p:nvGraphicFramePr>
          <p:cNvPr id="6" name="Zástupný objekt pre obsah 5">
            <a:extLst>
              <a:ext uri="{FF2B5EF4-FFF2-40B4-BE49-F238E27FC236}">
                <a16:creationId xmlns:a16="http://schemas.microsoft.com/office/drawing/2014/main" id="{1CD420C0-C0D6-AC15-0153-FC53E03E54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1793622"/>
              </p:ext>
            </p:extLst>
          </p:nvPr>
        </p:nvGraphicFramePr>
        <p:xfrm>
          <a:off x="5062654" y="812800"/>
          <a:ext cx="6891453" cy="5294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8815D1D-E8EB-D4C1-DA84-927D69E4B383}"/>
              </a:ext>
            </a:extLst>
          </p:cNvPr>
          <p:cNvSpPr txBox="1">
            <a:spLocks/>
          </p:cNvSpPr>
          <p:nvPr/>
        </p:nvSpPr>
        <p:spPr>
          <a:xfrm>
            <a:off x="0" y="2297151"/>
            <a:ext cx="4643120" cy="434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2200" dirty="0">
                <a:solidFill>
                  <a:schemeClr val="bg1"/>
                </a:solidFill>
              </a:rPr>
              <a:t>Zoraď zmrzliny od najviac po najmenej obľúbenú.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sk-SK" sz="22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2200" dirty="0">
                <a:solidFill>
                  <a:schemeClr val="bg1"/>
                </a:solidFill>
              </a:rPr>
              <a:t>Ktoré dve zmrzliny spolu tvoria viac ako polovicu denného predaja?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sk-SK" sz="22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sk-SK" sz="2200" dirty="0">
              <a:solidFill>
                <a:schemeClr val="bg1"/>
              </a:solidFill>
            </a:endParaRP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0071B742-C16A-934E-6B9F-21620035A46A}"/>
              </a:ext>
            </a:extLst>
          </p:cNvPr>
          <p:cNvSpPr txBox="1"/>
          <p:nvPr/>
        </p:nvSpPr>
        <p:spPr>
          <a:xfrm>
            <a:off x="411020" y="812800"/>
            <a:ext cx="38210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i="1" dirty="0">
                <a:solidFill>
                  <a:schemeClr val="bg1"/>
                </a:solidFill>
              </a:rPr>
              <a:t>Tento graf vyjadruje množstvo predanej príchute zmrzliny za deň... </a:t>
            </a:r>
          </a:p>
        </p:txBody>
      </p:sp>
    </p:spTree>
    <p:extLst>
      <p:ext uri="{BB962C8B-B14F-4D97-AF65-F5344CB8AC3E}">
        <p14:creationId xmlns:p14="http://schemas.microsoft.com/office/powerpoint/2010/main" val="1515103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Zástupný objekt pre obsah 5">
            <a:extLst>
              <a:ext uri="{FF2B5EF4-FFF2-40B4-BE49-F238E27FC236}">
                <a16:creationId xmlns:a16="http://schemas.microsoft.com/office/drawing/2014/main" id="{3B51E0D1-3F26-B785-53FF-614BF7531D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1637974"/>
              </p:ext>
            </p:extLst>
          </p:nvPr>
        </p:nvGraphicFramePr>
        <p:xfrm>
          <a:off x="4794876" y="89210"/>
          <a:ext cx="7170383" cy="6768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Nadpis 1">
            <a:extLst>
              <a:ext uri="{FF2B5EF4-FFF2-40B4-BE49-F238E27FC236}">
                <a16:creationId xmlns:a16="http://schemas.microsoft.com/office/drawing/2014/main" id="{EE6632E4-E1C7-1636-7C21-5AF955F5218F}"/>
              </a:ext>
            </a:extLst>
          </p:cNvPr>
          <p:cNvSpPr txBox="1">
            <a:spLocks/>
          </p:cNvSpPr>
          <p:nvPr/>
        </p:nvSpPr>
        <p:spPr>
          <a:xfrm>
            <a:off x="562776" y="184988"/>
            <a:ext cx="3517567" cy="6278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dirty="0"/>
              <a:t>Túra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39B86FDD-A0AC-3F90-CFCD-84652818D562}"/>
              </a:ext>
            </a:extLst>
          </p:cNvPr>
          <p:cNvSpPr txBox="1"/>
          <p:nvPr/>
        </p:nvSpPr>
        <p:spPr>
          <a:xfrm>
            <a:off x="411020" y="812800"/>
            <a:ext cx="38210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i="1" dirty="0">
                <a:solidFill>
                  <a:schemeClr val="bg1"/>
                </a:solidFill>
              </a:rPr>
              <a:t>Tento graf vyjadruje počet kilometrov, ktoré prešiel turista za týždeň...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09A99A3-3BE3-0F69-B9D8-AFA6A2E128A2}"/>
              </a:ext>
            </a:extLst>
          </p:cNvPr>
          <p:cNvSpPr txBox="1">
            <a:spLocks/>
          </p:cNvSpPr>
          <p:nvPr/>
        </p:nvSpPr>
        <p:spPr>
          <a:xfrm>
            <a:off x="0" y="1984917"/>
            <a:ext cx="4643120" cy="46546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2200" dirty="0">
                <a:solidFill>
                  <a:schemeClr val="bg1"/>
                </a:solidFill>
              </a:rPr>
              <a:t>Koľko kilometrov prešiel turista       v jednotlivé dni?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2200" dirty="0">
                <a:solidFill>
                  <a:schemeClr val="bg1"/>
                </a:solidFill>
              </a:rPr>
              <a:t>Zoraď dni podľa počtu prejdenej trasy zostupne.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2200" dirty="0">
                <a:solidFill>
                  <a:schemeClr val="bg1"/>
                </a:solidFill>
              </a:rPr>
              <a:t>Koľko metrov turista celkom prejde?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2200" dirty="0">
                <a:solidFill>
                  <a:schemeClr val="bg1"/>
                </a:solidFill>
              </a:rPr>
              <a:t>Koľko kilometrov precestuje turista celkom, </a:t>
            </a:r>
            <a:r>
              <a:rPr lang="pl-PL" sz="2200" dirty="0">
                <a:solidFill>
                  <a:schemeClr val="bg1"/>
                </a:solidFill>
              </a:rPr>
              <a:t>sobotu precestuje vlakom takú dráhu, akú prešiel spolu         v pondelok a utorok. </a:t>
            </a:r>
            <a:endParaRPr lang="sk-SK" sz="22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sk-SK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607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Zástupný objekt pre obsah 5">
            <a:extLst>
              <a:ext uri="{FF2B5EF4-FFF2-40B4-BE49-F238E27FC236}">
                <a16:creationId xmlns:a16="http://schemas.microsoft.com/office/drawing/2014/main" id="{7000151B-9AAB-1780-E947-111E0D6D42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7878117"/>
              </p:ext>
            </p:extLst>
          </p:nvPr>
        </p:nvGraphicFramePr>
        <p:xfrm>
          <a:off x="4873084" y="206297"/>
          <a:ext cx="7192536" cy="6445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Nadpis 1">
            <a:extLst>
              <a:ext uri="{FF2B5EF4-FFF2-40B4-BE49-F238E27FC236}">
                <a16:creationId xmlns:a16="http://schemas.microsoft.com/office/drawing/2014/main" id="{75576B27-5324-2943-326A-48D128F83E38}"/>
              </a:ext>
            </a:extLst>
          </p:cNvPr>
          <p:cNvSpPr txBox="1">
            <a:spLocks/>
          </p:cNvSpPr>
          <p:nvPr/>
        </p:nvSpPr>
        <p:spPr>
          <a:xfrm>
            <a:off x="562776" y="184988"/>
            <a:ext cx="3517567" cy="6278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dirty="0"/>
              <a:t>Zázvorníky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E7325EAE-210C-1AC9-7C46-CEB4E6970996}"/>
              </a:ext>
            </a:extLst>
          </p:cNvPr>
          <p:cNvSpPr txBox="1"/>
          <p:nvPr/>
        </p:nvSpPr>
        <p:spPr>
          <a:xfrm>
            <a:off x="246644" y="812800"/>
            <a:ext cx="41498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i="1" dirty="0">
                <a:solidFill>
                  <a:schemeClr val="bg1"/>
                </a:solidFill>
              </a:rPr>
              <a:t>Tento graf vyjadruje množstvo potrebných ingrediencií na zázvorníky... 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AD677EC-2BBB-CA26-1C7B-18A856456442}"/>
              </a:ext>
            </a:extLst>
          </p:cNvPr>
          <p:cNvSpPr txBox="1">
            <a:spLocks/>
          </p:cNvSpPr>
          <p:nvPr/>
        </p:nvSpPr>
        <p:spPr>
          <a:xfrm>
            <a:off x="0" y="1984917"/>
            <a:ext cx="4643120" cy="46546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2200" dirty="0">
                <a:solidFill>
                  <a:schemeClr val="bg1"/>
                </a:solidFill>
              </a:rPr>
              <a:t>Množstvo múky je rovnaké ako množstvo cukru. P/N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2200" dirty="0">
                <a:solidFill>
                  <a:schemeClr val="bg1"/>
                </a:solidFill>
              </a:rPr>
              <a:t>Cesto na zázvorníky má hmotnosť 777 g. P/N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2200" dirty="0">
                <a:solidFill>
                  <a:schemeClr val="bg1"/>
                </a:solidFill>
              </a:rPr>
              <a:t>Ak by sme robili dvojitú dávku cesta, potrebovali by sme 650 g múky. P/N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2200" dirty="0">
                <a:solidFill>
                  <a:schemeClr val="bg1"/>
                </a:solidFill>
              </a:rPr>
              <a:t>Cukru potrebujeme 14 krát viac ako zázvoru. P/N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2200" dirty="0">
                <a:solidFill>
                  <a:schemeClr val="bg1"/>
                </a:solidFill>
              </a:rPr>
              <a:t>Tajných ingrediencií potrebujeme o 53 g menej ako žĺtkov.  P/N </a:t>
            </a:r>
          </a:p>
        </p:txBody>
      </p:sp>
    </p:spTree>
    <p:extLst>
      <p:ext uri="{BB962C8B-B14F-4D97-AF65-F5344CB8AC3E}">
        <p14:creationId xmlns:p14="http://schemas.microsoft.com/office/powerpoint/2010/main" val="2300439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8D9609-2AFE-1DA5-72D0-5DDB02DA3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D7C342B-C3DE-5CED-1755-ED225D147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7B5D011-F944-38E2-83C8-49C04201441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A785903E-4829-EB98-5781-D377E2F69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5E90AA9-99B7-4F7D-85FF-217DE5074CAE}" type="datetime1">
              <a:rPr lang="sk-SK" smtClean="0"/>
              <a:t>7. 4. 2024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581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16942FF2-D8FC-0BA8-999F-E0DA8D1DA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61429FB-D2CC-4963-83E3-EFF0B6BA0831}" type="datetime1">
              <a:rPr lang="sk-SK" smtClean="0"/>
              <a:t>7. 4. 2024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637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 anchor="b">
            <a:normAutofit/>
          </a:bodyPr>
          <a:lstStyle/>
          <a:p>
            <a:pPr lvl="0" rtl="0"/>
            <a:r>
              <a:rPr lang="sk" i="1"/>
              <a:t>Aké jednotky dĺžky poznáme? </a:t>
            </a:r>
          </a:p>
        </p:txBody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7A16FB-D309-8447-1397-91A4B7D1D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780" y="368571"/>
            <a:ext cx="9362440" cy="1450757"/>
          </a:xfrm>
        </p:spPr>
        <p:txBody>
          <a:bodyPr>
            <a:normAutofit/>
          </a:bodyPr>
          <a:lstStyle/>
          <a:p>
            <a:pPr algn="ctr"/>
            <a:r>
              <a:rPr lang="sk-SK" dirty="0"/>
              <a:t>Predstavme si...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973BC75-71BB-EEA0-9A2F-A956139FB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k-SK" sz="2400" dirty="0"/>
              <a:t> Skús nájsť dve miesta, medzi ktorými je vzdialenosť rovná 1 kilometer (km)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2400" dirty="0"/>
              <a:t> Skús nájsť niečo, čo má dĺžku 1 meter (m)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2400" dirty="0"/>
              <a:t>Skús prstami rúk ukázať vzdialenosť 1 decimeter (dm)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2400" dirty="0"/>
              <a:t>Skús dvomi prstami ukázať vzdialenosť 1 centimeter (cm)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2400" dirty="0"/>
              <a:t>Skús dvomi prstami ukázať vzdialenosť 1 milimeter (mm) </a:t>
            </a:r>
          </a:p>
          <a:p>
            <a:pPr>
              <a:buFont typeface="Wingdings" panose="05000000000000000000" pitchFamily="2" charset="2"/>
              <a:buChar char="Ø"/>
            </a:pPr>
            <a:endParaRPr lang="sk-SK" sz="2400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6A89AC7B-C6EC-7148-8C0E-53AD57A2B612}"/>
              </a:ext>
            </a:extLst>
          </p:cNvPr>
          <p:cNvSpPr txBox="1">
            <a:spLocks/>
          </p:cNvSpPr>
          <p:nvPr/>
        </p:nvSpPr>
        <p:spPr>
          <a:xfrm>
            <a:off x="912405" y="4707208"/>
            <a:ext cx="10367189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4000" dirty="0"/>
              <a:t>Aký je medzi týmito jednotkami vzťah? </a:t>
            </a:r>
          </a:p>
        </p:txBody>
      </p:sp>
    </p:spTree>
    <p:extLst>
      <p:ext uri="{BB962C8B-B14F-4D97-AF65-F5344CB8AC3E}">
        <p14:creationId xmlns:p14="http://schemas.microsoft.com/office/powerpoint/2010/main" val="3283402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C27BAF-8EDE-4E13-D966-116CD59AC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9697"/>
            <a:ext cx="9083040" cy="1450757"/>
          </a:xfrm>
        </p:spPr>
        <p:txBody>
          <a:bodyPr/>
          <a:lstStyle/>
          <a:p>
            <a:r>
              <a:rPr lang="sk-SK" dirty="0"/>
              <a:t>Premeň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DC9A65D-0C15-0250-13E7-FF914D731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794000"/>
            <a:ext cx="10058400" cy="3075092"/>
          </a:xfrm>
        </p:spPr>
        <p:txBody>
          <a:bodyPr numCol="2">
            <a:normAutofit fontScale="850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23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54 000 cm =  .......... m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23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103 dm = .......... mm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23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2 000 000 000 cm = .......... km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23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6, 7 km = .......... </a:t>
            </a:r>
            <a:r>
              <a:rPr lang="sk-SK" sz="23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</a:t>
            </a:r>
            <a:r>
              <a:rPr lang="sk-SK" sz="23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23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980 000 dm = .......... km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23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13 dm 21 cm = .......... mm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23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6 km 1290 m = .......... m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23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78 m 2 dm = .......... mm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23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9000 mm 100 cm = .......... dm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23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 m 20 dm 300 cm = .......... m </a:t>
            </a:r>
          </a:p>
        </p:txBody>
      </p:sp>
      <p:pic>
        <p:nvPicPr>
          <p:cNvPr id="5" name="Obrázok 4" descr="Obrázok, na ktorom je text, písmo, diagram, biely&#10;&#10;Automaticky generovaný popis">
            <a:extLst>
              <a:ext uri="{FF2B5EF4-FFF2-40B4-BE49-F238E27FC236}">
                <a16:creationId xmlns:a16="http://schemas.microsoft.com/office/drawing/2014/main" id="{14657DFE-581C-A14B-084A-3B47E8C1A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8200" y="46037"/>
            <a:ext cx="6151880" cy="218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608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98D148-DF04-38BD-0DC6-E48033390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Nájdi a oprav chybu 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0FC6213-52D2-B503-754B-981508AF2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225040"/>
            <a:ext cx="10058400" cy="3644052"/>
          </a:xfrm>
        </p:spPr>
        <p:txBody>
          <a:bodyPr/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sk-SK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 km = 2000 m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sk-SK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600 dm = 60 cm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sk-SK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13 cm = 130 mm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sk-SK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50 000 dm = 50 km </a:t>
            </a:r>
          </a:p>
          <a:p>
            <a:endParaRPr lang="sk-SK" dirty="0"/>
          </a:p>
        </p:txBody>
      </p:sp>
      <p:pic>
        <p:nvPicPr>
          <p:cNvPr id="5" name="Obrázok 4" descr="Obrázok, na ktorom je text, písmo, diagram, biely&#10;&#10;Automaticky generovaný popis">
            <a:extLst>
              <a:ext uri="{FF2B5EF4-FFF2-40B4-BE49-F238E27FC236}">
                <a16:creationId xmlns:a16="http://schemas.microsoft.com/office/drawing/2014/main" id="{C395F9B6-70DD-226A-931E-CB9042DCD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6760" y="3926840"/>
            <a:ext cx="6151880" cy="218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418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98D148-DF04-38BD-0DC6-E48033390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Nájdi a oprav chybu 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0FC6213-52D2-B503-754B-981508AF2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225040"/>
            <a:ext cx="10058400" cy="3644052"/>
          </a:xfrm>
        </p:spPr>
        <p:txBody>
          <a:bodyPr/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sk-SK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6 500 c</a:t>
            </a:r>
            <a:r>
              <a:rPr lang="sk-SK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 =  </a:t>
            </a:r>
            <a:r>
              <a:rPr lang="sk-SK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65 </a:t>
            </a:r>
            <a:r>
              <a:rPr lang="sk-SK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sk-SK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98 700</a:t>
            </a:r>
            <a:r>
              <a:rPr lang="sk-SK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mm = 987 </a:t>
            </a:r>
            <a:r>
              <a:rPr lang="sk-SK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</a:t>
            </a:r>
            <a:r>
              <a:rPr lang="sk-SK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sk-SK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123 400 000 cm =  12 340 km 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sk-SK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910 </a:t>
            </a:r>
            <a:r>
              <a:rPr lang="sk-SK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dm = 91 000 </a:t>
            </a:r>
            <a:r>
              <a:rPr lang="sk-SK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</a:t>
            </a:r>
            <a:r>
              <a:rPr lang="sk-SK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 </a:t>
            </a:r>
          </a:p>
          <a:p>
            <a:endParaRPr lang="sk-SK" dirty="0"/>
          </a:p>
        </p:txBody>
      </p:sp>
      <p:pic>
        <p:nvPicPr>
          <p:cNvPr id="5" name="Obrázok 4" descr="Obrázok, na ktorom je text, písmo, diagram, biely&#10;&#10;Automaticky generovaný popis">
            <a:extLst>
              <a:ext uri="{FF2B5EF4-FFF2-40B4-BE49-F238E27FC236}">
                <a16:creationId xmlns:a16="http://schemas.microsoft.com/office/drawing/2014/main" id="{C395F9B6-70DD-226A-931E-CB9042DCD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6760" y="3926840"/>
            <a:ext cx="6151880" cy="218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117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2E79A4-935D-9447-634D-F2983FD3A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800" kern="100">
                <a:latin typeface="Aptos" panose="020B0004020202020204" pitchFamily="34" charset="0"/>
                <a:cs typeface="Times New Roman" panose="02020603050405020304" pitchFamily="18" charset="0"/>
              </a:rPr>
              <a:t>Premeň: 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A2335E9-7C99-3F8E-31AF-ED3ABEFE3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472175"/>
            <a:ext cx="10810240" cy="3816865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sk-SK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 km + 1 m + 1 dm + 1 cm + 1 mm = 						(mm)</a:t>
            </a:r>
          </a:p>
          <a:p>
            <a:pPr>
              <a:lnSpc>
                <a:spcPct val="200000"/>
              </a:lnSpc>
              <a:spcAft>
                <a:spcPts val="800"/>
              </a:spcAft>
            </a:pPr>
            <a:endParaRPr lang="sk-SK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sk-SK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 m + 10 dm + 100 cm + 1000 mm =						(m)</a:t>
            </a:r>
          </a:p>
          <a:p>
            <a:endParaRPr lang="sk-SK" dirty="0"/>
          </a:p>
        </p:txBody>
      </p:sp>
      <p:pic>
        <p:nvPicPr>
          <p:cNvPr id="5" name="Obrázok 4" descr="Obrázok, na ktorom je text, písmo, diagram, biely&#10;&#10;Automaticky generovaný popis">
            <a:extLst>
              <a:ext uri="{FF2B5EF4-FFF2-40B4-BE49-F238E27FC236}">
                <a16:creationId xmlns:a16="http://schemas.microsoft.com/office/drawing/2014/main" id="{61E40290-4D38-2BC9-B93A-6D9515AE3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8200" y="46037"/>
            <a:ext cx="6151880" cy="218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763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2E79A4-935D-9447-634D-F2983FD3A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800" kern="100">
                <a:latin typeface="Aptos" panose="020B0004020202020204" pitchFamily="34" charset="0"/>
                <a:cs typeface="Times New Roman" panose="02020603050405020304" pitchFamily="18" charset="0"/>
              </a:rPr>
              <a:t>Premeň: 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A2335E9-7C99-3F8E-31AF-ED3ABEFE3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472175"/>
            <a:ext cx="10810240" cy="3816865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sk-SK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5 km – 4 m – 3 dm – 2 cm – 1 mm = 						(mm)</a:t>
            </a:r>
          </a:p>
          <a:p>
            <a:pPr>
              <a:lnSpc>
                <a:spcPct val="200000"/>
              </a:lnSpc>
              <a:spcAft>
                <a:spcPts val="800"/>
              </a:spcAft>
            </a:pPr>
            <a:endParaRPr lang="sk-SK" sz="24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sk-SK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 m + 13 cm – 2 dm + 14 km – 5 000 000 mm = 					(cm)</a:t>
            </a:r>
          </a:p>
          <a:p>
            <a:pPr>
              <a:lnSpc>
                <a:spcPct val="200000"/>
              </a:lnSpc>
              <a:spcAft>
                <a:spcPts val="800"/>
              </a:spcAft>
            </a:pPr>
            <a:endParaRPr lang="sk-SK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200000"/>
              </a:lnSpc>
              <a:spcAft>
                <a:spcPts val="800"/>
              </a:spcAft>
              <a:buNone/>
            </a:pPr>
            <a:endParaRPr lang="sk-SK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sk-SK" dirty="0"/>
          </a:p>
        </p:txBody>
      </p:sp>
      <p:pic>
        <p:nvPicPr>
          <p:cNvPr id="5" name="Obrázok 4" descr="Obrázok, na ktorom je text, písmo, diagram, biely&#10;&#10;Automaticky generovaný popis">
            <a:extLst>
              <a:ext uri="{FF2B5EF4-FFF2-40B4-BE49-F238E27FC236}">
                <a16:creationId xmlns:a16="http://schemas.microsoft.com/office/drawing/2014/main" id="{61E40290-4D38-2BC9-B93A-6D9515AE3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8200" y="46037"/>
            <a:ext cx="6151880" cy="218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048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5" y="639097"/>
            <a:ext cx="4423206" cy="3686015"/>
          </a:xfrm>
        </p:spPr>
        <p:txBody>
          <a:bodyPr rtlCol="0">
            <a:normAutofit/>
          </a:bodyPr>
          <a:lstStyle/>
          <a:p>
            <a:pPr rtl="0"/>
            <a:r>
              <a:rPr lang="sk-SK" dirty="0"/>
              <a:t>Čítanie z grafu</a:t>
            </a:r>
            <a:endParaRPr lang="sk" sz="8000" dirty="0"/>
          </a:p>
        </p:txBody>
      </p:sp>
      <p:pic>
        <p:nvPicPr>
          <p:cNvPr id="5" name="Obrázok 4" descr="Obrázok s budovou, posedením, lavicou, bokom&#10;&#10;Automaticky generovaný popis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379441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9025_TF56160789" id="{01CD23B7-1012-4595-9872-07C8530F8E55}" vid="{34D8D672-22A3-47FE-AB6F-5FE0CA8342B3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{6DD0CB63-B5FC-49D2-89D1-339572CD575C}tf56160789_win32</Template>
  <TotalTime>93</TotalTime>
  <Words>611</Words>
  <Application>Microsoft Office PowerPoint</Application>
  <PresentationFormat>Širokouhlá</PresentationFormat>
  <Paragraphs>99</Paragraphs>
  <Slides>16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23" baseType="lpstr">
      <vt:lpstr>Aptos</vt:lpstr>
      <vt:lpstr>Arial</vt:lpstr>
      <vt:lpstr>Bookman Old Style</vt:lpstr>
      <vt:lpstr>Calibri</vt:lpstr>
      <vt:lpstr>Franklin Gothic Book</vt:lpstr>
      <vt:lpstr>Wingdings</vt:lpstr>
      <vt:lpstr>1_RetrospectVTI</vt:lpstr>
      <vt:lpstr>Premena jednotiek dĺžky </vt:lpstr>
      <vt:lpstr>Aké jednotky dĺžky poznáme? </vt:lpstr>
      <vt:lpstr>Predstavme si... </vt:lpstr>
      <vt:lpstr>Premeň </vt:lpstr>
      <vt:lpstr>Nájdi a oprav chybu </vt:lpstr>
      <vt:lpstr>Nájdi a oprav chybu </vt:lpstr>
      <vt:lpstr>Premeň: </vt:lpstr>
      <vt:lpstr>Premeň: </vt:lpstr>
      <vt:lpstr>Čítanie z grafu</vt:lpstr>
      <vt:lpstr>Známka</vt:lpstr>
      <vt:lpstr>Preteky</vt:lpstr>
      <vt:lpstr>Zmrzlina 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Premena jednotiek dĺžky </dc:title>
  <dc:creator>Kupcova Lubica, nFyMa_m</dc:creator>
  <cp:lastModifiedBy>Kupcova Lubica, nFyMa_m</cp:lastModifiedBy>
  <cp:revision>3</cp:revision>
  <dcterms:created xsi:type="dcterms:W3CDTF">2024-04-07T15:15:54Z</dcterms:created>
  <dcterms:modified xsi:type="dcterms:W3CDTF">2024-04-07T16:49:23Z</dcterms:modified>
</cp:coreProperties>
</file>