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1" r:id="rId5"/>
    <p:sldId id="262" r:id="rId6"/>
    <p:sldId id="264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F39B6-48DC-4263-88C0-CA9D8618A810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0A098-1730-425A-8897-08A0592F59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2919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D9F23-8607-4E10-A102-210741D81C78}" type="datetimeFigureOut">
              <a:rPr lang="sk-SK" smtClean="0"/>
              <a:t>30. 6. 2023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919FE-01FE-4DA5-8381-BAC14AFABA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750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919FE-01FE-4DA5-8381-BAC14AFABA2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370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3A8862-4432-4F1B-9D93-16DE4235BD41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45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0DCE-BB31-4D98-ABE8-849B97DAE097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1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9EFA-DEEA-4328-BC8E-8546BA9C61BA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B0F9-6FB7-4F35-8FDA-BDFE42328E16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2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4229-DC6D-4091-9816-280D1D410310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4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B394B-A6AA-4B38-8E45-C58F39576A1D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1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82A-8202-4AD3-BADB-A04F02E55EB4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9A91-1D81-40EE-9C4E-8895B162CA1E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7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084E-DEB2-4438-A919-4BFB49B57AB3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20EF-0128-4AE4-BCE7-B2F5E97BAE98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9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22B1-059A-4ADA-A3C3-5749306FABB8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6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4EB798-C9B1-4AFB-9CC1-B29622AB696B}" type="datetime1">
              <a:rPr lang="en-US" smtClean="0"/>
              <a:t>6/30/2023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4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EFB43F6-5B49-5644-37B5-656765AC2B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TABULATION</a:t>
            </a:r>
            <a:br>
              <a:rPr lang="sk-SK" dirty="0"/>
            </a:br>
            <a:r>
              <a:rPr lang="sk-SK" sz="2400" dirty="0"/>
              <a:t>(zostavenie tabuliek)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A9A75A7-A98D-C77A-C8F7-76ACA9406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5182" y="5864773"/>
            <a:ext cx="6801612" cy="547472"/>
          </a:xfrm>
        </p:spPr>
        <p:txBody>
          <a:bodyPr/>
          <a:lstStyle/>
          <a:p>
            <a:pPr algn="r"/>
            <a:r>
              <a:rPr lang="sk-SK" dirty="0" err="1"/>
              <a:t>BiOA</a:t>
            </a:r>
            <a:r>
              <a:rPr lang="sk-SK" dirty="0"/>
              <a:t>  3.ročník</a:t>
            </a:r>
            <a:endParaRPr lang="en-GB" dirty="0"/>
          </a:p>
        </p:txBody>
      </p:sp>
      <p:sp>
        <p:nvSpPr>
          <p:cNvPr id="5" name="BlokTextu 4"/>
          <p:cNvSpPr txBox="1"/>
          <p:nvPr/>
        </p:nvSpPr>
        <p:spPr>
          <a:xfrm>
            <a:off x="8991095" y="697710"/>
            <a:ext cx="2695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Príloha č. 7</a:t>
            </a:r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1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66D4E1-5A7F-F637-955E-2781A10E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Introduction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7E53791-A7DA-D4B8-7122-CF24D1897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tables</a:t>
            </a:r>
            <a:r>
              <a:rPr lang="sk-SK" sz="3200" dirty="0">
                <a:solidFill>
                  <a:schemeClr val="tx1"/>
                </a:solidFill>
              </a:rPr>
              <a:t> are </a:t>
            </a:r>
            <a:r>
              <a:rPr lang="sk-SK" sz="3200" dirty="0" err="1">
                <a:solidFill>
                  <a:schemeClr val="tx1"/>
                </a:solidFill>
              </a:rPr>
              <a:t>frequently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used</a:t>
            </a:r>
            <a:r>
              <a:rPr lang="sk-SK" sz="3200" dirty="0">
                <a:solidFill>
                  <a:schemeClr val="tx1"/>
                </a:solidFill>
              </a:rPr>
              <a:t> to </a:t>
            </a:r>
            <a:r>
              <a:rPr lang="sk-SK" sz="32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visually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communicate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data</a:t>
            </a:r>
            <a:endParaRPr lang="sk-SK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goal</a:t>
            </a:r>
            <a:r>
              <a:rPr lang="sk-SK" sz="3200" dirty="0">
                <a:solidFill>
                  <a:schemeClr val="tx1"/>
                </a:solidFill>
              </a:rPr>
              <a:t> in </a:t>
            </a:r>
            <a:r>
              <a:rPr lang="sk-SK" sz="3200" dirty="0" err="1">
                <a:solidFill>
                  <a:schemeClr val="tx1"/>
                </a:solidFill>
              </a:rPr>
              <a:t>creating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tables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is</a:t>
            </a:r>
            <a:r>
              <a:rPr lang="sk-SK" sz="3200" dirty="0">
                <a:solidFill>
                  <a:schemeClr val="tx1"/>
                </a:solidFill>
              </a:rPr>
              <a:t> to </a:t>
            </a:r>
            <a:r>
              <a:rPr lang="sk-SK" sz="3200" dirty="0" err="1">
                <a:solidFill>
                  <a:schemeClr val="tx1"/>
                </a:solidFill>
              </a:rPr>
              <a:t>present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data</a:t>
            </a:r>
            <a:r>
              <a:rPr lang="sk-SK" sz="3200" dirty="0">
                <a:solidFill>
                  <a:schemeClr val="tx1"/>
                </a:solidFill>
              </a:rPr>
              <a:t> in a </a:t>
            </a:r>
            <a:r>
              <a:rPr lang="sk-SK" sz="32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clear</a:t>
            </a:r>
            <a:r>
              <a:rPr lang="sk-SK" sz="3200" dirty="0">
                <a:solidFill>
                  <a:schemeClr val="tx1"/>
                </a:solidFill>
              </a:rPr>
              <a:t> and </a:t>
            </a:r>
            <a:r>
              <a:rPr lang="sk-SK" sz="32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accurate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format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which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easily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interpreted</a:t>
            </a:r>
            <a:endParaRPr lang="sk-SK" sz="3200" b="1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lnSpc>
                <a:spcPct val="150000"/>
              </a:lnSpc>
            </a:pPr>
            <a:r>
              <a:rPr lang="sk-SK" sz="3200" dirty="0">
                <a:solidFill>
                  <a:schemeClr val="tx1"/>
                </a:solidFill>
              </a:rPr>
              <a:t>a table </a:t>
            </a:r>
            <a:r>
              <a:rPr lang="sk-SK" sz="3200" dirty="0" err="1">
                <a:solidFill>
                  <a:schemeClr val="tx1"/>
                </a:solidFill>
              </a:rPr>
              <a:t>is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an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orderly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presentation</a:t>
            </a:r>
            <a:r>
              <a:rPr lang="sk-SK" sz="3200" dirty="0">
                <a:solidFill>
                  <a:schemeClr val="tx1"/>
                </a:solidFill>
              </a:rPr>
              <a:t> of </a:t>
            </a:r>
            <a:r>
              <a:rPr lang="sk-SK" sz="3200" dirty="0" err="1">
                <a:solidFill>
                  <a:schemeClr val="tx1"/>
                </a:solidFill>
              </a:rPr>
              <a:t>data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using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rows</a:t>
            </a:r>
            <a:r>
              <a:rPr lang="sk-SK" sz="3200" dirty="0">
                <a:solidFill>
                  <a:schemeClr val="tx1"/>
                </a:solidFill>
              </a:rPr>
              <a:t> and </a:t>
            </a:r>
            <a:r>
              <a:rPr lang="sk-SK" sz="3200" b="1" dirty="0" err="1">
                <a:solidFill>
                  <a:schemeClr val="tx1"/>
                </a:solidFill>
                <a:highlight>
                  <a:srgbClr val="00FFFF"/>
                </a:highlight>
              </a:rPr>
              <a:t>columns</a:t>
            </a:r>
            <a:endParaRPr lang="en-GB" sz="3200" b="1" dirty="0">
              <a:solidFill>
                <a:schemeClr val="tx1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0472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4D35CF-44C1-3460-E2F0-27C728E1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62607"/>
            <a:ext cx="9875520" cy="1072055"/>
          </a:xfrm>
        </p:spPr>
        <p:txBody>
          <a:bodyPr/>
          <a:lstStyle/>
          <a:p>
            <a:r>
              <a:rPr lang="sk-SK" b="1" dirty="0" err="1"/>
              <a:t>Characteristics</a:t>
            </a:r>
            <a:r>
              <a:rPr lang="sk-SK" b="1" dirty="0"/>
              <a:t> of </a:t>
            </a:r>
            <a:r>
              <a:rPr lang="sk-SK" b="1" dirty="0" err="1"/>
              <a:t>Good</a:t>
            </a:r>
            <a:r>
              <a:rPr lang="sk-SK" b="1" dirty="0"/>
              <a:t> Table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C1CB579-018F-7F3A-46A9-22BCDA62E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386" y="1324303"/>
            <a:ext cx="10988566" cy="517109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it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must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have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a title</a:t>
            </a:r>
          </a:p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sub-heading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sk-SK" sz="3200" dirty="0">
                <a:solidFill>
                  <a:schemeClr val="tx1"/>
                </a:solidFill>
              </a:rPr>
              <a:t>of </a:t>
            </a: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columns</a:t>
            </a:r>
            <a:r>
              <a:rPr lang="sk-SK" sz="3200" dirty="0">
                <a:solidFill>
                  <a:schemeClr val="tx1"/>
                </a:solidFill>
              </a:rPr>
              <a:t> and </a:t>
            </a:r>
            <a:r>
              <a:rPr lang="sk-SK" sz="3200" dirty="0" err="1">
                <a:solidFill>
                  <a:schemeClr val="tx1"/>
                </a:solidFill>
              </a:rPr>
              <a:t>rows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must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be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stated</a:t>
            </a:r>
            <a:endParaRPr lang="sk-SK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units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of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measurement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used</a:t>
            </a:r>
            <a:r>
              <a:rPr lang="sk-SK" sz="3200" dirty="0">
                <a:solidFill>
                  <a:schemeClr val="tx1"/>
                </a:solidFill>
              </a:rPr>
              <a:t> in </a:t>
            </a: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table </a:t>
            </a:r>
            <a:r>
              <a:rPr lang="sk-SK" sz="3200" dirty="0" err="1">
                <a:solidFill>
                  <a:schemeClr val="tx1"/>
                </a:solidFill>
              </a:rPr>
              <a:t>must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be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stated</a:t>
            </a:r>
            <a:endParaRPr lang="sk-SK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it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must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be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easy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to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understand</a:t>
            </a:r>
            <a:endParaRPr lang="sk-SK" sz="3200" dirty="0">
              <a:solidFill>
                <a:schemeClr val="tx1"/>
              </a:solidFill>
              <a:highlight>
                <a:srgbClr val="00FFFF"/>
              </a:highlight>
            </a:endParaRPr>
          </a:p>
          <a:p>
            <a:pPr>
              <a:lnSpc>
                <a:spcPct val="150000"/>
              </a:lnSpc>
            </a:pPr>
            <a:r>
              <a:rPr lang="sk-SK" sz="3200" dirty="0" err="1">
                <a:solidFill>
                  <a:schemeClr val="tx1"/>
                </a:solidFill>
              </a:rPr>
              <a:t>it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must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be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organized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sk-SK" sz="3200" dirty="0" err="1">
                <a:solidFill>
                  <a:schemeClr val="tx1"/>
                </a:solidFill>
                <a:highlight>
                  <a:srgbClr val="00FFFF"/>
                </a:highlight>
              </a:rPr>
              <a:t>neatly</a:t>
            </a:r>
            <a:r>
              <a:rPr lang="sk-SK" sz="3200" dirty="0">
                <a:solidFill>
                  <a:schemeClr val="tx1"/>
                </a:solidFill>
                <a:highlight>
                  <a:srgbClr val="00FFFF"/>
                </a:highlight>
              </a:rPr>
              <a:t> </a:t>
            </a:r>
            <a:r>
              <a:rPr lang="sk-SK" sz="3200" dirty="0">
                <a:solidFill>
                  <a:schemeClr val="tx1"/>
                </a:solidFill>
              </a:rPr>
              <a:t>so </a:t>
            </a:r>
            <a:r>
              <a:rPr lang="sk-SK" sz="3200" dirty="0" err="1">
                <a:solidFill>
                  <a:schemeClr val="tx1"/>
                </a:solidFill>
              </a:rPr>
              <a:t>that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meaning</a:t>
            </a:r>
            <a:r>
              <a:rPr lang="sk-SK" sz="3200" dirty="0">
                <a:solidFill>
                  <a:schemeClr val="tx1"/>
                </a:solidFill>
              </a:rPr>
              <a:t> of </a:t>
            </a: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table </a:t>
            </a:r>
            <a:r>
              <a:rPr lang="sk-SK" sz="3200" dirty="0" err="1">
                <a:solidFill>
                  <a:schemeClr val="tx1"/>
                </a:solidFill>
              </a:rPr>
              <a:t>is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obvious</a:t>
            </a:r>
            <a:r>
              <a:rPr lang="sk-SK" sz="3200" dirty="0">
                <a:solidFill>
                  <a:schemeClr val="tx1"/>
                </a:solidFill>
              </a:rPr>
              <a:t> at </a:t>
            </a:r>
            <a:r>
              <a:rPr lang="sk-SK" sz="3200" dirty="0" err="1">
                <a:solidFill>
                  <a:schemeClr val="tx1"/>
                </a:solidFill>
              </a:rPr>
              <a:t>first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glance</a:t>
            </a:r>
            <a:endParaRPr lang="sk-SK" sz="32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38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A76DDE-52F4-28A8-3B22-B3FD7A51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Importance</a:t>
            </a:r>
            <a:r>
              <a:rPr lang="sk-SK" dirty="0"/>
              <a:t> of </a:t>
            </a:r>
            <a:r>
              <a:rPr lang="sk-SK" dirty="0" err="1"/>
              <a:t>Good</a:t>
            </a:r>
            <a:r>
              <a:rPr lang="sk-SK" dirty="0"/>
              <a:t> Table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76B356EF-C8BE-BB55-E8B2-CCAEFD29E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err="1">
                <a:solidFill>
                  <a:schemeClr val="tx1"/>
                </a:solidFill>
              </a:rPr>
              <a:t>makes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comparison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easier</a:t>
            </a:r>
            <a:endParaRPr lang="sk-SK" sz="3200" dirty="0">
              <a:solidFill>
                <a:schemeClr val="tx1"/>
              </a:solidFill>
            </a:endParaRPr>
          </a:p>
          <a:p>
            <a:r>
              <a:rPr lang="sk-SK" sz="3200" dirty="0" err="1">
                <a:solidFill>
                  <a:schemeClr val="tx1"/>
                </a:solidFill>
              </a:rPr>
              <a:t>highlights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important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information</a:t>
            </a:r>
            <a:endParaRPr lang="sk-SK" sz="3200" dirty="0">
              <a:solidFill>
                <a:schemeClr val="tx1"/>
              </a:solidFill>
            </a:endParaRPr>
          </a:p>
          <a:p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quickest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way</a:t>
            </a:r>
            <a:r>
              <a:rPr lang="sk-SK" sz="3200" dirty="0">
                <a:solidFill>
                  <a:schemeClr val="tx1"/>
                </a:solidFill>
              </a:rPr>
              <a:t> to </a:t>
            </a:r>
            <a:r>
              <a:rPr lang="sk-SK" sz="3200" dirty="0" err="1">
                <a:solidFill>
                  <a:schemeClr val="tx1"/>
                </a:solidFill>
              </a:rPr>
              <a:t>communicate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large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amount</a:t>
            </a:r>
            <a:r>
              <a:rPr lang="sk-SK" sz="3200" dirty="0">
                <a:solidFill>
                  <a:schemeClr val="tx1"/>
                </a:solidFill>
              </a:rPr>
              <a:t> of </a:t>
            </a:r>
            <a:r>
              <a:rPr lang="sk-SK" sz="3200" dirty="0" err="1">
                <a:solidFill>
                  <a:schemeClr val="tx1"/>
                </a:solidFill>
              </a:rPr>
              <a:t>complex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information</a:t>
            </a:r>
            <a:endParaRPr lang="sk-SK" sz="3200" dirty="0">
              <a:solidFill>
                <a:schemeClr val="tx1"/>
              </a:solidFill>
            </a:endParaRPr>
          </a:p>
          <a:p>
            <a:r>
              <a:rPr lang="sk-SK" sz="3200" dirty="0" err="1">
                <a:solidFill>
                  <a:schemeClr val="tx1"/>
                </a:solidFill>
              </a:rPr>
              <a:t>designing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tables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the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right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way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makes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them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attractive</a:t>
            </a:r>
            <a:r>
              <a:rPr lang="sk-SK" sz="3200" dirty="0">
                <a:solidFill>
                  <a:schemeClr val="tx1"/>
                </a:solidFill>
              </a:rPr>
              <a:t> and </a:t>
            </a:r>
            <a:r>
              <a:rPr lang="sk-SK" sz="3200" dirty="0" err="1">
                <a:solidFill>
                  <a:schemeClr val="tx1"/>
                </a:solidFill>
              </a:rPr>
              <a:t>enhance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3200" dirty="0" err="1">
                <a:solidFill>
                  <a:schemeClr val="tx1"/>
                </a:solidFill>
              </a:rPr>
              <a:t>readability</a:t>
            </a:r>
            <a:endParaRPr lang="sk-SK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28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D64733-0524-3FC2-3F47-83E6B814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2248"/>
            <a:ext cx="9875520" cy="851338"/>
          </a:xfrm>
        </p:spPr>
        <p:txBody>
          <a:bodyPr>
            <a:normAutofit/>
          </a:bodyPr>
          <a:lstStyle/>
          <a:p>
            <a:r>
              <a:rPr lang="sk-SK" sz="4000" dirty="0" err="1"/>
              <a:t>Vocabulary</a:t>
            </a:r>
            <a:endParaRPr lang="en-GB" sz="4000" dirty="0"/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xmlns="" id="{AB0506D2-D9BA-80F8-2CF1-431AC6A646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313291"/>
              </p:ext>
            </p:extLst>
          </p:nvPr>
        </p:nvGraphicFramePr>
        <p:xfrm>
          <a:off x="1176338" y="1103585"/>
          <a:ext cx="9842182" cy="541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091">
                  <a:extLst>
                    <a:ext uri="{9D8B030D-6E8A-4147-A177-3AD203B41FA5}">
                      <a16:colId xmlns:a16="http://schemas.microsoft.com/office/drawing/2014/main" xmlns="" val="3542450102"/>
                    </a:ext>
                  </a:extLst>
                </a:gridCol>
                <a:gridCol w="4921091">
                  <a:extLst>
                    <a:ext uri="{9D8B030D-6E8A-4147-A177-3AD203B41FA5}">
                      <a16:colId xmlns:a16="http://schemas.microsoft.com/office/drawing/2014/main" xmlns="" val="2810289247"/>
                    </a:ext>
                  </a:extLst>
                </a:gridCol>
              </a:tblGrid>
              <a:tr h="541283">
                <a:tc>
                  <a:txBody>
                    <a:bodyPr/>
                    <a:lstStyle/>
                    <a:p>
                      <a:r>
                        <a:rPr lang="sk-SK" sz="2600" dirty="0"/>
                        <a:t>English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Slovak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642920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row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riadok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3924971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column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stĺpec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4140096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/>
                        <a:t>title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názov/nadpis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877154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sub</a:t>
                      </a:r>
                      <a:r>
                        <a:rPr lang="sk-SK" sz="2600" dirty="0"/>
                        <a:t>-title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podnadpis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678009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units</a:t>
                      </a:r>
                      <a:r>
                        <a:rPr lang="sk-SK" sz="2600" dirty="0"/>
                        <a:t> of </a:t>
                      </a:r>
                      <a:r>
                        <a:rPr lang="sk-SK" sz="2600" dirty="0" err="1"/>
                        <a:t>measurement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merné jednotky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7324727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column</a:t>
                      </a:r>
                      <a:r>
                        <a:rPr lang="sk-SK" sz="2600" dirty="0"/>
                        <a:t> </a:t>
                      </a:r>
                      <a:r>
                        <a:rPr lang="sk-SK" sz="2600" dirty="0" err="1"/>
                        <a:t>grouping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zoskupenie stĺpcov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4051570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header</a:t>
                      </a:r>
                      <a:r>
                        <a:rPr lang="sk-SK" sz="2600" dirty="0"/>
                        <a:t> </a:t>
                      </a:r>
                      <a:r>
                        <a:rPr lang="sk-SK" sz="2600" dirty="0" err="1"/>
                        <a:t>row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riadok hlavičky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7428366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foot</a:t>
                      </a:r>
                      <a:r>
                        <a:rPr lang="sk-SK" sz="2600" dirty="0"/>
                        <a:t> note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poznámka pod čiarou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2742613"/>
                  </a:ext>
                </a:extLst>
              </a:tr>
              <a:tr h="541283">
                <a:tc>
                  <a:txBody>
                    <a:bodyPr/>
                    <a:lstStyle/>
                    <a:p>
                      <a:r>
                        <a:rPr lang="sk-SK" sz="2600" dirty="0" err="1"/>
                        <a:t>column</a:t>
                      </a:r>
                      <a:r>
                        <a:rPr lang="sk-SK" sz="2600" dirty="0"/>
                        <a:t> </a:t>
                      </a:r>
                      <a:r>
                        <a:rPr lang="sk-SK" sz="2600" dirty="0" err="1"/>
                        <a:t>head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hlavička stĺpca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523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11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438241-894B-6FBD-5DF8-B5268AA6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04952"/>
            <a:ext cx="9875520" cy="1056289"/>
          </a:xfrm>
        </p:spPr>
        <p:txBody>
          <a:bodyPr/>
          <a:lstStyle/>
          <a:p>
            <a:r>
              <a:rPr lang="sk-SK" dirty="0" err="1"/>
              <a:t>Vocabulary</a:t>
            </a:r>
            <a:endParaRPr lang="en-GB" dirty="0"/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xmlns="" id="{96234E34-6F69-F599-339D-365B8DF2B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45707"/>
              </p:ext>
            </p:extLst>
          </p:nvPr>
        </p:nvGraphicFramePr>
        <p:xfrm>
          <a:off x="1143000" y="1261241"/>
          <a:ext cx="987266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1">
                  <a:extLst>
                    <a:ext uri="{9D8B030D-6E8A-4147-A177-3AD203B41FA5}">
                      <a16:colId xmlns:a16="http://schemas.microsoft.com/office/drawing/2014/main" xmlns="" val="2544975835"/>
                    </a:ext>
                  </a:extLst>
                </a:gridCol>
                <a:gridCol w="4936331">
                  <a:extLst>
                    <a:ext uri="{9D8B030D-6E8A-4147-A177-3AD203B41FA5}">
                      <a16:colId xmlns:a16="http://schemas.microsoft.com/office/drawing/2014/main" xmlns="" val="3381365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600" dirty="0"/>
                        <a:t>English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Slovak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672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600" dirty="0" err="1"/>
                        <a:t>cell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bunka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848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600" dirty="0" err="1"/>
                        <a:t>row</a:t>
                      </a:r>
                      <a:r>
                        <a:rPr lang="sk-SK" sz="2600" dirty="0"/>
                        <a:t> </a:t>
                      </a:r>
                      <a:r>
                        <a:rPr lang="sk-SK" sz="2600" dirty="0" err="1"/>
                        <a:t>heading</a:t>
                      </a:r>
                      <a:r>
                        <a:rPr lang="sk-SK" sz="2600" dirty="0"/>
                        <a:t>/</a:t>
                      </a:r>
                      <a:r>
                        <a:rPr lang="sk-SK" sz="2600" dirty="0" err="1"/>
                        <a:t>sub-titles</a:t>
                      </a:r>
                      <a:r>
                        <a:rPr lang="sk-SK" sz="2600" dirty="0"/>
                        <a:t> of </a:t>
                      </a:r>
                      <a:r>
                        <a:rPr lang="sk-SK" sz="2600" dirty="0" err="1"/>
                        <a:t>the</a:t>
                      </a:r>
                      <a:r>
                        <a:rPr lang="sk-SK" sz="2600" dirty="0"/>
                        <a:t> </a:t>
                      </a:r>
                      <a:r>
                        <a:rPr lang="sk-SK" sz="2600" dirty="0" err="1"/>
                        <a:t>tows</a:t>
                      </a:r>
                      <a:r>
                        <a:rPr lang="sk-SK" sz="2600" dirty="0"/>
                        <a:t> of </a:t>
                      </a:r>
                      <a:r>
                        <a:rPr lang="sk-SK" sz="2600" dirty="0" err="1"/>
                        <a:t>the</a:t>
                      </a:r>
                      <a:r>
                        <a:rPr lang="sk-SK" sz="2600" dirty="0"/>
                        <a:t> table/</a:t>
                      </a:r>
                      <a:r>
                        <a:rPr lang="sk-SK" sz="2600" dirty="0" err="1"/>
                        <a:t>sub</a:t>
                      </a:r>
                      <a:r>
                        <a:rPr lang="sk-SK" sz="2600" dirty="0"/>
                        <a:t> </a:t>
                      </a:r>
                      <a:r>
                        <a:rPr lang="sk-SK" sz="2600" dirty="0" err="1"/>
                        <a:t>entries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600" dirty="0"/>
                        <a:t>nadpis riadku</a:t>
                      </a:r>
                      <a:endParaRPr lang="en-GB" sz="2600" dirty="0"/>
                    </a:p>
                    <a:p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843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600" dirty="0"/>
                        <a:t>table </a:t>
                      </a:r>
                      <a:r>
                        <a:rPr lang="sk-SK" sz="2600" dirty="0" err="1"/>
                        <a:t>numbering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číslovanie tabuľky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157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600" dirty="0" err="1"/>
                        <a:t>source</a:t>
                      </a:r>
                      <a:r>
                        <a:rPr lang="sk-SK" sz="2600" dirty="0"/>
                        <a:t> 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zdroj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53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600" dirty="0" err="1"/>
                        <a:t>indicator</a:t>
                      </a:r>
                      <a:r>
                        <a:rPr lang="sk-SK" sz="2600" dirty="0"/>
                        <a:t>/</a:t>
                      </a:r>
                      <a:r>
                        <a:rPr lang="sk-SK" sz="2600" dirty="0" err="1"/>
                        <a:t>caption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ukazovateľ/legenda 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2703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600" dirty="0" err="1"/>
                        <a:t>general</a:t>
                      </a:r>
                      <a:r>
                        <a:rPr lang="sk-SK" sz="2600" dirty="0"/>
                        <a:t> note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všeobecná poznámka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8945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2600" dirty="0"/>
                        <a:t>note</a:t>
                      </a: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600" dirty="0"/>
                        <a:t>poznámka (vysvetlivky)</a:t>
                      </a:r>
                      <a:endParaRPr lang="en-GB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7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79261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158</TotalTime>
  <Words>199</Words>
  <Application>Microsoft Office PowerPoint</Application>
  <PresentationFormat>Širokouhlá</PresentationFormat>
  <Paragraphs>57</Paragraphs>
  <Slides>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Calibri</vt:lpstr>
      <vt:lpstr>Corbel</vt:lpstr>
      <vt:lpstr>Times New Roman</vt:lpstr>
      <vt:lpstr>Základ</vt:lpstr>
      <vt:lpstr>TABULATION (zostavenie tabuliek)</vt:lpstr>
      <vt:lpstr>Introduction</vt:lpstr>
      <vt:lpstr>Characteristics of Good Table</vt:lpstr>
      <vt:lpstr>Importance of Good Table</vt:lpstr>
      <vt:lpstr>Vocabulary</vt:lpstr>
      <vt:lpstr>Vocabulary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TABULATION (zostavenie tabuliek)</dc:title>
  <dc:creator>Lucia Fröhlichová</dc:creator>
  <cp:lastModifiedBy>student</cp:lastModifiedBy>
  <cp:revision>5</cp:revision>
  <cp:lastPrinted>2023-06-30T09:35:04Z</cp:lastPrinted>
  <dcterms:created xsi:type="dcterms:W3CDTF">2023-04-04T16:41:53Z</dcterms:created>
  <dcterms:modified xsi:type="dcterms:W3CDTF">2023-06-30T09:35:10Z</dcterms:modified>
</cp:coreProperties>
</file>