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0" r:id="rId3"/>
    <p:sldId id="257" r:id="rId4"/>
    <p:sldId id="261" r:id="rId5"/>
    <p:sldId id="262" r:id="rId6"/>
    <p:sldId id="263" r:id="rId7"/>
    <p:sldId id="264" r:id="rId8"/>
    <p:sldId id="258" r:id="rId9"/>
    <p:sldId id="259" r:id="rId10"/>
    <p:sldId id="260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1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ark_D._Griffiths" TargetMode="External"/><Relationship Id="rId2" Type="http://schemas.openxmlformats.org/officeDocument/2006/relationships/hyperlink" Target="https://www.psycom.net/ikg8.html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digitalreport.wearesocial.com/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medicover.pl/o-zdrowiu/lek-zaburzenia-lekowe-objawy-przyczyny-leczenie,158,n,192" TargetMode="Externa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icover.pl/o-zdrowiu/zespol-ciesni-nadgarstka-przyczyny-objawy-i-leczenie,173,n,192" TargetMode="External"/><Relationship Id="rId2" Type="http://schemas.openxmlformats.org/officeDocument/2006/relationships/hyperlink" Target="https://www.medicover.pl/o-zdrowiu/bol-plecow-przyczyny-i-leczenie,78,n,192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hyperlink" Target="https://www.medicover.pl/o-zdrowiu/spadek-libido-u-mezczyzn-co-zrobic-by-miec-ochote-na-seks,5098,n,178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medicover.pl/o-zdrowiu/agresja-i-autoagresja-u-dzieci-jak-sobie-poradzic-z-problemem,6163,n,192" TargetMode="Externa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2CD2DF-CADA-41C8-ADF2-EE467B6B9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146853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rgbClr val="002060"/>
                </a:solidFill>
                <a:latin typeface="Arial Black" panose="020B0A04020102020204" pitchFamily="34" charset="0"/>
              </a:rPr>
              <a:t>UZALEŻNIENIE OD INTERNETU        JAKO PRZYKŁAD UZALEŻNIENIA </a:t>
            </a:r>
            <a:r>
              <a:rPr lang="pl-PL">
                <a:solidFill>
                  <a:srgbClr val="002060"/>
                </a:solidFill>
                <a:latin typeface="Arial Black" panose="020B0A04020102020204" pitchFamily="34" charset="0"/>
              </a:rPr>
              <a:t>CZYNNOŚCIOWEGo</a:t>
            </a:r>
            <a:endParaRPr lang="pl-PL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534718F-EB67-431D-93CB-66336B7DF5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0086" y="4631636"/>
            <a:ext cx="3230217" cy="820582"/>
          </a:xfrm>
        </p:spPr>
        <p:txBody>
          <a:bodyPr>
            <a:normAutofit/>
          </a:bodyPr>
          <a:lstStyle/>
          <a:p>
            <a:r>
              <a:rPr lang="pl-PL" sz="1600" dirty="0">
                <a:solidFill>
                  <a:srgbClr val="002060"/>
                </a:solidFill>
                <a:latin typeface="Arial Black" panose="020B0A04020102020204" pitchFamily="34" charset="0"/>
              </a:rPr>
              <a:t>Prezentacja:</a:t>
            </a:r>
          </a:p>
          <a:p>
            <a:r>
              <a:rPr lang="pl-PL" sz="1600" dirty="0">
                <a:solidFill>
                  <a:srgbClr val="002060"/>
                </a:solidFill>
                <a:latin typeface="Arial Black" panose="020B0A04020102020204" pitchFamily="34" charset="0"/>
              </a:rPr>
              <a:t>Marcin Mamiński</a:t>
            </a:r>
          </a:p>
        </p:txBody>
      </p:sp>
    </p:spTree>
    <p:extLst>
      <p:ext uri="{BB962C8B-B14F-4D97-AF65-F5344CB8AC3E}">
        <p14:creationId xmlns:p14="http://schemas.microsoft.com/office/powerpoint/2010/main" val="214430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98B200-D2E1-4741-8AAE-309F7BBBA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542" y="1"/>
            <a:ext cx="8534400" cy="1451112"/>
          </a:xfrm>
        </p:spPr>
        <p:txBody>
          <a:bodyPr/>
          <a:lstStyle/>
          <a:p>
            <a:r>
              <a:rPr lang="pl-PL" b="0" i="0" dirty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Uzależnienie od </a:t>
            </a:r>
            <a:r>
              <a:rPr lang="pl-PL" b="0" i="0" dirty="0" err="1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internetu</a:t>
            </a:r>
            <a:r>
              <a:rPr lang="pl-PL" b="0" i="0" dirty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 </a:t>
            </a:r>
            <a:br>
              <a:rPr lang="pl-PL" b="0" i="0" dirty="0">
                <a:solidFill>
                  <a:srgbClr val="444444"/>
                </a:solidFill>
                <a:effectLst/>
                <a:latin typeface="Open Sans"/>
              </a:rPr>
            </a:br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8E15BF13-1E92-4506-9C52-75C72BA34527}"/>
              </a:ext>
            </a:extLst>
          </p:cNvPr>
          <p:cNvSpPr txBox="1"/>
          <p:nvPr/>
        </p:nvSpPr>
        <p:spPr>
          <a:xfrm>
            <a:off x="0" y="2413338"/>
            <a:ext cx="121920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Uzależnienie od </a:t>
            </a:r>
            <a:r>
              <a:rPr lang="pl-PL" sz="24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internetu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to stosunkowo nowe zjawisko, przybiera jednak na sile       wraz z upowszechnianiem się dostępu do globalnej sieci oraz stałym wzrostem liczby    jej użytkowników. Jako zaburzenie psychiczne ma wiele cech wspólnych z innymi rodzajami uzależnień, jednak wciąż brakuje spójnej definicji uzależniania od </a:t>
            </a:r>
            <a:r>
              <a:rPr lang="pl-PL" sz="24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internetu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oraz klarownych kryteriów diagnostyki tego problemu.</a:t>
            </a:r>
            <a:endParaRPr lang="pl-PL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5113326-86FB-493B-819C-BAB567E7EF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4919" y="4472609"/>
            <a:ext cx="5508517" cy="2132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91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A364AC-DC06-4A15-8AEC-C30AE0CC8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274826" cy="1431234"/>
          </a:xfrm>
        </p:spPr>
        <p:txBody>
          <a:bodyPr>
            <a:normAutofit/>
          </a:bodyPr>
          <a:lstStyle/>
          <a:p>
            <a:r>
              <a:rPr lang="pl-PL" b="0" i="0" dirty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Co to jest uzależnienie od </a:t>
            </a:r>
            <a:r>
              <a:rPr lang="pl-PL" b="0" i="0" dirty="0" err="1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internetu</a:t>
            </a:r>
            <a:r>
              <a:rPr lang="pl-PL" b="0" i="0" dirty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?</a:t>
            </a:r>
            <a:br>
              <a:rPr lang="pl-PL" b="0" i="0" dirty="0">
                <a:solidFill>
                  <a:srgbClr val="444444"/>
                </a:solidFill>
                <a:effectLst/>
                <a:latin typeface="Open Sans"/>
              </a:rPr>
            </a:br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890B8FC7-FD8D-45FA-BD00-47DC4D4E2038}"/>
              </a:ext>
            </a:extLst>
          </p:cNvPr>
          <p:cNvSpPr txBox="1"/>
          <p:nvPr/>
        </p:nvSpPr>
        <p:spPr>
          <a:xfrm>
            <a:off x="0" y="751344"/>
            <a:ext cx="12192000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Uzależnienie od </a:t>
            </a:r>
            <a:r>
              <a:rPr lang="pl-PL" sz="24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internetu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to zespół zależności mających swoje źródła w </a:t>
            </a:r>
            <a:r>
              <a:rPr lang="pl-PL" sz="24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nadużywaniu dostępu do </a:t>
            </a:r>
            <a:r>
              <a:rPr lang="pl-PL" sz="24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internetu</a:t>
            </a:r>
            <a:r>
              <a:rPr lang="pl-PL" sz="24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które skutkują negatywnym wpływem na funkcjonowanie jednostki w sferze: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psychicznej,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społecznej,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rodzinnej,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relacji międzyludzkich,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ekonomicznej.</a:t>
            </a:r>
          </a:p>
          <a:p>
            <a:pPr algn="l"/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Wielogodzinne, niekontrolowane korzystanie z </a:t>
            </a:r>
            <a:r>
              <a:rPr lang="pl-PL" sz="24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internetu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wywołuje u pacjenta </a:t>
            </a:r>
            <a:r>
              <a:rPr lang="pl-PL" sz="24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dystres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 więc szereg nieprzyjemnych uczuć: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ból,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lęk,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cierpienie,</a:t>
            </a:r>
          </a:p>
          <a:p>
            <a:pPr algn="l"/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które mogą z kolei prowadzić do znacznego pogorszenia jakości życia. Szkody, które powoduje uzależnienie często dotyczą przy tym nie tylko osoby uzależnionej, ale też jego bliskich i otoczenia.</a:t>
            </a:r>
          </a:p>
        </p:txBody>
      </p:sp>
    </p:spTree>
    <p:extLst>
      <p:ext uri="{BB962C8B-B14F-4D97-AF65-F5344CB8AC3E}">
        <p14:creationId xmlns:p14="http://schemas.microsoft.com/office/powerpoint/2010/main" val="3663513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C825CC-A90D-4659-9F2B-BCB20FAFA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1"/>
            <a:ext cx="9513336" cy="1759226"/>
          </a:xfrm>
        </p:spPr>
        <p:txBody>
          <a:bodyPr>
            <a:normAutofit/>
          </a:bodyPr>
          <a:lstStyle/>
          <a:p>
            <a:r>
              <a:rPr lang="pl-PL" b="0" i="0" dirty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Kto zdefiniował uzależnienie od </a:t>
            </a:r>
            <a:r>
              <a:rPr lang="pl-PL" b="0" i="0" dirty="0" err="1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internetu</a:t>
            </a:r>
            <a:r>
              <a:rPr lang="pl-PL" b="0" i="0" dirty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?</a:t>
            </a:r>
            <a:br>
              <a:rPr lang="pl-PL" b="0" i="0" dirty="0">
                <a:solidFill>
                  <a:srgbClr val="444444"/>
                </a:solidFill>
                <a:effectLst/>
                <a:latin typeface="Open Sans"/>
              </a:rPr>
            </a:br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AD82CC2-7D05-49BA-BB15-F595092316CC}"/>
              </a:ext>
            </a:extLst>
          </p:cNvPr>
          <p:cNvSpPr txBox="1"/>
          <p:nvPr/>
        </p:nvSpPr>
        <p:spPr>
          <a:xfrm>
            <a:off x="0" y="1908313"/>
            <a:ext cx="121920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Jako pierwszy problem uzależnienia od </a:t>
            </a:r>
            <a:r>
              <a:rPr lang="pl-PL" sz="24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internetu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dostrzegł w 1995 r. nowojorski psychiatra dr </a:t>
            </a:r>
            <a:r>
              <a:rPr lang="pl-PL" sz="2400" b="1" i="1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Ivan Goldberg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Choć początkowo nie definiował tego zjawiska jako uzależnienie, zwrócił on uwagę na zaniechanie lub znaczne zredukowanie istotnych aktywności społecznych lub zawodowych pacjenta z powodu nadmiernego korzystania z </a:t>
            </a:r>
            <a:r>
              <a:rPr lang="pl-PL" sz="24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internetu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Wskazywał także na marzenia i sny dotyczące korzystania z sieci oraz mimowolne ruchy palców.</a:t>
            </a:r>
          </a:p>
          <a:p>
            <a:pPr algn="l"/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Inny z badaczy zjawiska, dr </a:t>
            </a:r>
            <a:r>
              <a:rPr lang="pl-PL" sz="2400" b="1" i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Jonathan J. </a:t>
            </a:r>
            <a:r>
              <a:rPr lang="pl-PL" sz="2400" b="1" i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Kandell</a:t>
            </a:r>
            <a:r>
              <a:rPr lang="pl-PL" sz="2400" b="1" i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opisał uzależnienie od </a:t>
            </a:r>
            <a:r>
              <a:rPr lang="pl-PL" sz="24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internetu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jako „psychologiczną zależność”, w której rodzaj sieciowej aktywności, która jest jej przyczyną ma drugorzędne znaczenie.                                                                      Z kolei brytyjski psycholog </a:t>
            </a:r>
            <a:r>
              <a:rPr lang="pl-PL" sz="2400" b="1" i="1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Mark D. Griffiths</a:t>
            </a:r>
            <a:r>
              <a:rPr lang="pl-PL" sz="2400" b="1" i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uznaje je za rodzaj uzależnienia                od technologii i klasyfikuje jako jedno z zaburzeń związanych z uzależnieniami behawioralnymi.</a:t>
            </a:r>
          </a:p>
        </p:txBody>
      </p:sp>
    </p:spTree>
    <p:extLst>
      <p:ext uri="{BB962C8B-B14F-4D97-AF65-F5344CB8AC3E}">
        <p14:creationId xmlns:p14="http://schemas.microsoft.com/office/powerpoint/2010/main" val="2411600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00983E-0585-42DA-A005-6C4A5978C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0"/>
            <a:ext cx="9871145" cy="1520687"/>
          </a:xfrm>
        </p:spPr>
        <p:txBody>
          <a:bodyPr>
            <a:normAutofit fontScale="90000"/>
          </a:bodyPr>
          <a:lstStyle/>
          <a:p>
            <a:r>
              <a:rPr lang="pl-PL" sz="4000" b="0" i="0" dirty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Ile osób korzysta z </a:t>
            </a:r>
            <a:r>
              <a:rPr lang="pl-PL" sz="4000" b="0" i="0" dirty="0" err="1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internetu</a:t>
            </a:r>
            <a:r>
              <a:rPr lang="pl-PL" sz="4000" b="0" i="0" dirty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?</a:t>
            </a:r>
            <a:br>
              <a:rPr lang="pl-PL" b="0" i="0" dirty="0">
                <a:solidFill>
                  <a:srgbClr val="444444"/>
                </a:solidFill>
                <a:effectLst/>
                <a:latin typeface="Open Sans"/>
              </a:rPr>
            </a:br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50489C8D-C136-40C0-91A5-8408AF7DF049}"/>
              </a:ext>
            </a:extLst>
          </p:cNvPr>
          <p:cNvSpPr txBox="1"/>
          <p:nvPr/>
        </p:nvSpPr>
        <p:spPr>
          <a:xfrm>
            <a:off x="0" y="1321903"/>
            <a:ext cx="12192000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l-PL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 raportu </a:t>
            </a:r>
            <a:r>
              <a:rPr lang="pl-PL" sz="2000" b="1" i="1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2018 Global Digital</a:t>
            </a:r>
            <a:r>
              <a:rPr lang="pl-PL" sz="2000" b="1" i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l-PL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przygotowanego przez </a:t>
            </a:r>
            <a:r>
              <a:rPr lang="pl-PL" sz="2000" b="1" i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pl-PL" sz="2000" b="1" i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pl-PL" sz="2000" b="1" i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b="1" i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lang="pl-PL" sz="2000" b="1" i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 </a:t>
            </a:r>
            <a:r>
              <a:rPr lang="pl-PL" sz="2000" b="1" i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Hootsuite</a:t>
            </a:r>
            <a:r>
              <a:rPr lang="pl-PL" sz="2000" b="1" i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wynika, że dziś z </a:t>
            </a:r>
            <a:r>
              <a:rPr lang="pl-PL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internetu</a:t>
            </a:r>
            <a:r>
              <a:rPr lang="pl-PL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korzysta ponad 4 mld ludzi na całym świecie, co stanowi wzrost o 7 proc. w porównaniu z poprzednim rokiem. Ta ogromna masa internautów to osoby potencjalnie narażone na uzależnienie się od korzystania z sieci.</a:t>
            </a:r>
          </a:p>
          <a:p>
            <a:pPr algn="l"/>
            <a:r>
              <a:rPr lang="pl-PL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Kłopoty metodologiczne utrudniają jednoznaczne opisanie skali zjawiska uzależnienia od </a:t>
            </a:r>
            <a:r>
              <a:rPr lang="pl-PL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internetu</a:t>
            </a:r>
            <a:r>
              <a:rPr lang="pl-PL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    Choć na świecie prowadzi się wiele różnych badań zmierzających do jego zmierzenia, to ich wyniki są często nieporównywalne. Analizy przeprowadzane w Europie w latach 2009-10 na grupie blisko 12 tys. nastolatków z 11 krajów pokazały, że zaburzenia związane z korzystaniem z sieci dotyczą ok. 4,4 proc. z nich. Dla porównania – podobne analizy przeprowadzone w Chinach w 2016 r. pozawalają sądzić,         że uzależnieniem może być tam dotknięty więcej niż co dziesiąty internauta. </a:t>
            </a:r>
          </a:p>
          <a:p>
            <a:pPr algn="l"/>
            <a:r>
              <a:rPr lang="pl-PL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Warto zauważyć, że Chiny są pierwszym krajem, który w 2008 r. formalnie zakwalifikował uzależnienie internetowe jako zaburzenie psychiczne tworząc kliniczne kryteria diagnostyczne i przyjmując regulacje prawne normujące korzystanie z </a:t>
            </a:r>
            <a:r>
              <a:rPr lang="pl-PL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internetu</a:t>
            </a:r>
            <a:r>
              <a:rPr lang="pl-PL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przez nastolatków. Zjawisko uzależnienia od dostępu do sieci  ze względu na skalę i zgubne skutki jest tam nazywane „elektronicznym opium” lub „elektroniczną heroiną”.</a:t>
            </a:r>
          </a:p>
        </p:txBody>
      </p:sp>
    </p:spTree>
    <p:extLst>
      <p:ext uri="{BB962C8B-B14F-4D97-AF65-F5344CB8AC3E}">
        <p14:creationId xmlns:p14="http://schemas.microsoft.com/office/powerpoint/2010/main" val="1575465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D5C875-D132-4284-B710-9BA847D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2047461"/>
          </a:xfrm>
        </p:spPr>
        <p:txBody>
          <a:bodyPr/>
          <a:lstStyle/>
          <a:p>
            <a:r>
              <a:rPr lang="pl-PL" b="0" i="0" dirty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Internet jak narkotyki</a:t>
            </a:r>
            <a:br>
              <a:rPr lang="pl-PL" b="0" i="0" dirty="0">
                <a:solidFill>
                  <a:srgbClr val="444444"/>
                </a:solidFill>
                <a:effectLst/>
                <a:latin typeface="Open Sans"/>
              </a:rPr>
            </a:br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C9C2C49A-931B-4E14-94D3-145DED4FB1CA}"/>
              </a:ext>
            </a:extLst>
          </p:cNvPr>
          <p:cNvSpPr txBox="1"/>
          <p:nvPr/>
        </p:nvSpPr>
        <p:spPr>
          <a:xfrm>
            <a:off x="0" y="1540565"/>
            <a:ext cx="121920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Szacuje się, że globalnie uzależnieniem od </a:t>
            </a:r>
            <a:r>
              <a:rPr lang="pl-PL" sz="24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internetu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dotkniętych może być 6 proc. internautów. Dane zebrane w 2003 r. przez </a:t>
            </a:r>
            <a:r>
              <a:rPr lang="pl-PL" sz="2400" b="1" i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Center for On-line </a:t>
            </a:r>
            <a:r>
              <a:rPr lang="pl-PL" sz="2400" b="1" i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Addiction</a:t>
            </a:r>
            <a:r>
              <a:rPr lang="pl-PL" sz="2400" b="1" i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 podstawie obserwacji 17 tys. osób wykazały, że właśnie taki odsetek użytkowników sieci wymaga leczenia, a blisko co trzeci internauta traktuje sieć jako sposób na ucieczkę przed problemami, co może łatwo stać się czynnikiem uzależnienia.</a:t>
            </a:r>
          </a:p>
          <a:p>
            <a:pPr algn="l"/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Opublikowane stosunkowo niedawno, bo w 2014 r., studium uczonych z Uniwersytetu w Hong Kongu, którzy pod lupę wzięli przedstawicieli 31 nacji z 7 regionów świata, odsetek „siecioholików” w populacji szacuje na 6 proc., co daje ok. 420 mln ludzi w skali całego globu. Dla zobrazowania możliwej skali problemu warto przyjrzeć się statystykom dotyczących narkotyków. Według ONZ z nielegalnymi środkami odurzającymi ma kontakt od 3,5 do 7 proc. populacji świata. Mamy więc do czynienia z podobną skalą problemu.  </a:t>
            </a:r>
            <a:r>
              <a:rPr lang="pl-PL" b="0" i="0" dirty="0">
                <a:solidFill>
                  <a:srgbClr val="444444"/>
                </a:solidFill>
                <a:effectLst/>
                <a:latin typeface="Open Sans"/>
              </a:rPr>
              <a:t>   </a:t>
            </a:r>
          </a:p>
        </p:txBody>
      </p:sp>
    </p:spTree>
    <p:extLst>
      <p:ext uri="{BB962C8B-B14F-4D97-AF65-F5344CB8AC3E}">
        <p14:creationId xmlns:p14="http://schemas.microsoft.com/office/powerpoint/2010/main" val="2602377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6AA6B9-5880-4A53-94BB-9FFD38265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0"/>
            <a:ext cx="10934632" cy="1769165"/>
          </a:xfrm>
        </p:spPr>
        <p:txBody>
          <a:bodyPr>
            <a:normAutofit/>
          </a:bodyPr>
          <a:lstStyle/>
          <a:p>
            <a:r>
              <a:rPr lang="pl-PL" b="0" i="0" dirty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Uzależnienie od </a:t>
            </a:r>
            <a:r>
              <a:rPr lang="pl-PL" b="0" i="0" dirty="0" err="1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internetu</a:t>
            </a:r>
            <a:r>
              <a:rPr lang="pl-PL" b="0" i="0" dirty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 w Polsce</a:t>
            </a:r>
            <a:br>
              <a:rPr lang="pl-PL" b="0" i="0" dirty="0">
                <a:solidFill>
                  <a:srgbClr val="002060"/>
                </a:solidFill>
                <a:effectLst/>
                <a:latin typeface="Open Sans"/>
              </a:rPr>
            </a:br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BFC2B2A2-F73C-4DD3-A257-F629481EF348}"/>
              </a:ext>
            </a:extLst>
          </p:cNvPr>
          <p:cNvSpPr txBox="1"/>
          <p:nvPr/>
        </p:nvSpPr>
        <p:spPr>
          <a:xfrm>
            <a:off x="0" y="1443841"/>
            <a:ext cx="121920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Badania przeprowadzone w 2012 r. przez CBOS dla </a:t>
            </a:r>
            <a:r>
              <a:rPr lang="pl-PL" sz="2400" b="1" i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Funduszu Rozwiązywania Problemów Hazardowych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badania wykazały, że uzależnienie od sieci dotyczyło wówczas 100 tys. Polaków, a 750 tys. było na takie uzależnienie poważnie narażone. Z kolei badania podejmowane w ośrodkach naukowych realizowane są według luźnych metodologii, często na niereprezentatywnych grupach.</a:t>
            </a:r>
          </a:p>
          <a:p>
            <a:pPr algn="l"/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Przyjmuje się, że zaburzenia związane z użyciem </a:t>
            </a:r>
            <a:r>
              <a:rPr lang="pl-PL" sz="24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internetu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przejawia ok. 6 proc. użytkowników </a:t>
            </a:r>
            <a:r>
              <a:rPr lang="pl-PL" sz="24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internetu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w kraju, a trzykrotnie większy odsetek należy do grupy wysokiego ryzyka. Liczba internautów w Polsce w styczniu 2018 roku wyniosła ogółem 28 mln, a zatem problem uzależnienia od sieci może dotyczyć nawet 1 mln 680 tys. osób. </a:t>
            </a:r>
          </a:p>
        </p:txBody>
      </p:sp>
    </p:spTree>
    <p:extLst>
      <p:ext uri="{BB962C8B-B14F-4D97-AF65-F5344CB8AC3E}">
        <p14:creationId xmlns:p14="http://schemas.microsoft.com/office/powerpoint/2010/main" val="39422830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52A8B3-86EC-4192-A279-8BDB378BF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1"/>
            <a:ext cx="9781692" cy="1232452"/>
          </a:xfrm>
        </p:spPr>
        <p:txBody>
          <a:bodyPr>
            <a:normAutofit fontScale="90000"/>
          </a:bodyPr>
          <a:lstStyle/>
          <a:p>
            <a:r>
              <a:rPr lang="pl-PL" b="0" i="0" dirty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Rodzaje uzależnienia od </a:t>
            </a:r>
            <a:r>
              <a:rPr lang="pl-PL" b="0" i="0" dirty="0" err="1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internetu</a:t>
            </a:r>
            <a:br>
              <a:rPr lang="pl-PL" b="0" i="0" dirty="0">
                <a:solidFill>
                  <a:srgbClr val="444444"/>
                </a:solidFill>
                <a:effectLst/>
                <a:latin typeface="Open Sans"/>
              </a:rPr>
            </a:br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63A9A62F-413C-4CC7-B3E2-2F292286B88C}"/>
              </a:ext>
            </a:extLst>
          </p:cNvPr>
          <p:cNvSpPr txBox="1"/>
          <p:nvPr/>
        </p:nvSpPr>
        <p:spPr>
          <a:xfrm>
            <a:off x="0" y="1232453"/>
            <a:ext cx="12192000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Według typologii zaproponowanej przez </a:t>
            </a:r>
            <a:r>
              <a:rPr lang="pl-PL" sz="2400" b="1" i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Kimberly Young 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uzależnienie związane z używaniem komputera można podzielić na pięć rodzajów: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24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erotomania internetowa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400" b="0" i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cybersexual</a:t>
            </a:r>
            <a:r>
              <a:rPr lang="pl-PL" sz="2400" b="0" i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0" i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addiction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– czyli kompulsywne korzystanie z serwisów pornograficznych lub oglądanie pornograficznych zdjęć, niekontrolowane korzystanie z chatów erotycznych, </a:t>
            </a:r>
            <a:r>
              <a:rPr lang="pl-PL" sz="24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cybersex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 z kategorią tą związane są też dewiacje seksualne np. pedofilia, zoofilia, skrajny ekshibicjonizm i inne, które ujawniają się przy korzystaniu z </a:t>
            </a:r>
            <a:r>
              <a:rPr lang="pl-PL" sz="24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internetu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24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socjomania</a:t>
            </a:r>
            <a:r>
              <a:rPr lang="pl-PL" sz="24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internetowa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(</a:t>
            </a:r>
            <a:r>
              <a:rPr lang="pl-PL" sz="2400" b="0" i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cyber-relationship</a:t>
            </a:r>
            <a:r>
              <a:rPr lang="pl-PL" sz="2400" b="0" i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0" i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addiction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– oznacza uzależnienie           od chatów i internetowych kontaktów społecznych, wiążące się z upośledzeniem nawiązywania kontaktów w rzeczywistym życiu; nowe znajomości są nawiązywane wyłącznie w sieci i zastępują relacje z rodziną i przyjaciółmi; osoby dotknięte tą przypadłością mają trudności w rozpoczynaniu i podtrzymywaniu kontaktów poza </a:t>
            </a:r>
            <a:r>
              <a:rPr lang="pl-PL" sz="24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internetem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zanika u nich także sfera komunikacji niewerbalnej;</a:t>
            </a:r>
          </a:p>
        </p:txBody>
      </p:sp>
    </p:spTree>
    <p:extLst>
      <p:ext uri="{BB962C8B-B14F-4D97-AF65-F5344CB8AC3E}">
        <p14:creationId xmlns:p14="http://schemas.microsoft.com/office/powerpoint/2010/main" val="23029396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14869E-5FCA-4E44-890A-229F68723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1"/>
            <a:ext cx="10725910" cy="2126974"/>
          </a:xfrm>
        </p:spPr>
        <p:txBody>
          <a:bodyPr/>
          <a:lstStyle/>
          <a:p>
            <a:r>
              <a:rPr lang="pl-PL" b="0" i="0" dirty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Rodzaje uzależnienia od </a:t>
            </a:r>
            <a:r>
              <a:rPr lang="pl-PL" b="0" i="0" dirty="0" err="1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internetu</a:t>
            </a:r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6F8C3F7-1FEE-4281-A8CC-CD264CD6EC91}"/>
              </a:ext>
            </a:extLst>
          </p:cNvPr>
          <p:cNvSpPr txBox="1"/>
          <p:nvPr/>
        </p:nvSpPr>
        <p:spPr>
          <a:xfrm>
            <a:off x="0" y="2246243"/>
            <a:ext cx="121920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pl-PL" sz="24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uzależnienie od sieci internetowej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400" b="0" i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net </a:t>
            </a:r>
            <a:r>
              <a:rPr lang="pl-PL" sz="2400" b="0" i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compulsions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– w kategorii tej mieszczą się uzależnienia od internetowego hazardu, od gier sieciowych, od obsesyjnego grania      na rynkach finansowych, czy zakupów w </a:t>
            </a:r>
            <a:r>
              <a:rPr lang="pl-PL" sz="24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internecie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 także od obserwowania mediów społecznościowych;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24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przeciążenie informacyjne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(</a:t>
            </a:r>
            <a:r>
              <a:rPr lang="pl-PL" sz="2400" b="0" i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pl-PL" sz="2400" b="0" i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0" i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overload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czyli potrzeba sięgania                  do dostępnych w </a:t>
            </a:r>
            <a:r>
              <a:rPr lang="pl-PL" sz="24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internecie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danych, która prowadzi do natłoku informacji, z którym pacjent nie może sobie poradzić;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24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uzależnienie od komputera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400" b="0" i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computer</a:t>
            </a:r>
            <a:r>
              <a:rPr lang="pl-PL" sz="2400" b="0" i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0" i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addicion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– obejmuje wszelkie uzależnienia niekoniecznie związane z dostęp do sieci, ale wynikające z potrzeby niekontrolowanego korzystania z komputera, w tym gier komputerowych.</a:t>
            </a:r>
          </a:p>
        </p:txBody>
      </p:sp>
    </p:spTree>
    <p:extLst>
      <p:ext uri="{BB962C8B-B14F-4D97-AF65-F5344CB8AC3E}">
        <p14:creationId xmlns:p14="http://schemas.microsoft.com/office/powerpoint/2010/main" val="2143474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36ED01-442D-48A8-8451-36CBD40BB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0"/>
            <a:ext cx="9384127" cy="1182757"/>
          </a:xfrm>
        </p:spPr>
        <p:txBody>
          <a:bodyPr>
            <a:normAutofit fontScale="90000"/>
          </a:bodyPr>
          <a:lstStyle/>
          <a:p>
            <a:r>
              <a:rPr lang="pl-PL" b="0" i="0" dirty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Objawy uzależnienia od </a:t>
            </a:r>
            <a:r>
              <a:rPr lang="pl-PL" b="0" i="0" dirty="0" err="1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internetu</a:t>
            </a:r>
            <a:br>
              <a:rPr lang="pl-PL" b="0" i="0" dirty="0">
                <a:solidFill>
                  <a:srgbClr val="444444"/>
                </a:solidFill>
                <a:effectLst/>
                <a:latin typeface="Open Sans"/>
              </a:rPr>
            </a:br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38A91F06-B6CA-475E-86FC-56C51CCDD653}"/>
              </a:ext>
            </a:extLst>
          </p:cNvPr>
          <p:cNvSpPr txBox="1"/>
          <p:nvPr/>
        </p:nvSpPr>
        <p:spPr>
          <a:xfrm>
            <a:off x="0" y="1577371"/>
            <a:ext cx="121920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„</a:t>
            </a:r>
            <a:r>
              <a:rPr lang="pl-PL" sz="24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sieciocholizmie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” świadczą objawy typowe dla wszelkich uzależnień psychicznych: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wzrost aktywności i zaangażowania związany z poszukiwaniem środka uzależniającego,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następujący z czasem spadek wrażliwości (tolerancji) na bodźce przyjemności,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osłabienie woli,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natrętne myśli,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 skrajnych przypadkach także samookłamywanie się oraz fizyczne wyniszczenie.</a:t>
            </a:r>
          </a:p>
          <a:p>
            <a:pPr algn="l"/>
            <a:r>
              <a:rPr lang="pl-PL" sz="2400" b="1" i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Kimberly Young 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zauważyła, że osoby uzależnione spędzają przy komputerze – poza obowiązkami zawodowymi – średnio 35 godzin tygodniowo.</a:t>
            </a:r>
          </a:p>
        </p:txBody>
      </p:sp>
    </p:spTree>
    <p:extLst>
      <p:ext uri="{BB962C8B-B14F-4D97-AF65-F5344CB8AC3E}">
        <p14:creationId xmlns:p14="http://schemas.microsoft.com/office/powerpoint/2010/main" val="42753679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BB460A-E1E0-441F-8617-1BB34EC9E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1"/>
            <a:ext cx="10825301" cy="1461052"/>
          </a:xfrm>
        </p:spPr>
        <p:txBody>
          <a:bodyPr/>
          <a:lstStyle/>
          <a:p>
            <a:r>
              <a:rPr lang="pl-PL" b="0" i="0" dirty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Objawy uzależnienia od </a:t>
            </a:r>
            <a:r>
              <a:rPr lang="pl-PL" b="0" i="0" dirty="0" err="1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internetu</a:t>
            </a:r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0D47F5F0-9E72-465F-9F2B-03E9F029FD15}"/>
              </a:ext>
            </a:extLst>
          </p:cNvPr>
          <p:cNvSpPr txBox="1"/>
          <p:nvPr/>
        </p:nvSpPr>
        <p:spPr>
          <a:xfrm>
            <a:off x="0" y="2186608"/>
            <a:ext cx="1219200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Charakterystyczny dla osób uzależnionych jest „</a:t>
            </a:r>
            <a:r>
              <a:rPr lang="pl-PL" sz="24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głód </a:t>
            </a:r>
            <a:r>
              <a:rPr lang="pl-PL" sz="24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internetu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” – dostęp do sieci staje się środkiem pozwalającym uniknąć nieprzyjemnych emocji. Pojawia się dyskomfort psychiczny związany z brakiem możliwości dostępu do sieci – niepokój, zmienny nastrój, irytacja, czy wybuchy agresji. Życie i aktywności osoby uzależnionej koncentrują się wokół komputera, wszystko podporządkowane jest sesjom internetowym, co skutkuje trudnościami w wykonywaniu codziennych obowiązków.</a:t>
            </a:r>
          </a:p>
          <a:p>
            <a:pPr algn="l"/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 atrakcyjności tracą inne formy spędzania czasu, zaspokojenie potrzeby kontaktu z siecią staje się priorytetem. Czas spędzony w sieci i potrzebny dla uzyskania poczucia satysfakcji wydłuża się  w miarę postępów uzależniania, a dotknięty zaburzeniem pacjent nie ogranicza swoich kontaktów z </a:t>
            </a:r>
            <a:r>
              <a:rPr lang="pl-PL" sz="24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internetem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mimo zauważalnych negatywnych konsekwencji (pogorszenie kontaktów bliskimi, trudności w nauce, kłopoty ze zdrowiem).</a:t>
            </a:r>
          </a:p>
        </p:txBody>
      </p:sp>
    </p:spTree>
    <p:extLst>
      <p:ext uri="{BB962C8B-B14F-4D97-AF65-F5344CB8AC3E}">
        <p14:creationId xmlns:p14="http://schemas.microsoft.com/office/powerpoint/2010/main" val="2201986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Leczenie uzależnienia od komputera i Internetu ⋆ Samopoczucie">
            <a:extLst>
              <a:ext uri="{FF2B5EF4-FFF2-40B4-BE49-F238E27FC236}">
                <a16:creationId xmlns:a16="http://schemas.microsoft.com/office/drawing/2014/main" id="{4B1AFE8F-7CA8-4F8C-AC78-5B64C622A8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46358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0D34F8-FA52-4416-BBAB-45282C223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9235040" cy="1411357"/>
          </a:xfrm>
        </p:spPr>
        <p:txBody>
          <a:bodyPr>
            <a:normAutofit fontScale="90000"/>
          </a:bodyPr>
          <a:lstStyle/>
          <a:p>
            <a:r>
              <a:rPr lang="pl-PL" b="0" i="0" dirty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Skutki uzależnienia od </a:t>
            </a:r>
            <a:r>
              <a:rPr lang="pl-PL" b="0" i="0" dirty="0" err="1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internetu</a:t>
            </a:r>
            <a:br>
              <a:rPr lang="pl-PL" b="0" i="0" dirty="0">
                <a:solidFill>
                  <a:srgbClr val="444444"/>
                </a:solidFill>
                <a:effectLst/>
                <a:latin typeface="Open Sans"/>
              </a:rPr>
            </a:br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2B2876A-21C3-42DE-BC11-62D01186FBD0}"/>
              </a:ext>
            </a:extLst>
          </p:cNvPr>
          <p:cNvSpPr txBox="1"/>
          <p:nvPr/>
        </p:nvSpPr>
        <p:spPr>
          <a:xfrm>
            <a:off x="0" y="1166843"/>
            <a:ext cx="1219200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Uzależnienie od </a:t>
            </a:r>
            <a:r>
              <a:rPr lang="pl-PL" sz="24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internetu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może przejawiać się zarówno w symptomach fizycznych,      jak i emocjonalnych. Uzależnienie u osób podatnych zwykle przebiega bardzo szybko – u co czwartego internauty rozwija się w ciągu pierwszych 6 miesięcy od rozpoczęcia korzystania z sieci; tylko u 17 proc. proces ten trwa dłużej niż rok.</a:t>
            </a:r>
          </a:p>
          <a:p>
            <a:pPr algn="l"/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Jednym z pierwszych przejawów wchodzenia w fazę uzależnienia jest przedkładanie korzystania z sieci nad inne ważne wcześniej w życiu sprawy, obowiązki i rozrywki. Częstym symptomem jest niedosypianie, spowodowane spędzeniem długich godzin w </a:t>
            </a:r>
            <a:r>
              <a:rPr lang="pl-PL" sz="24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internecie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kosztem snu. W dalszych fazach pojawią się np. ukrywanie przed innymi osobami długości czasu spędzanego online. W skrajnych przypadkach </a:t>
            </a:r>
            <a:r>
              <a:rPr lang="pl-PL" sz="24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ZUI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może się kończyć rozpadem więzi rodzinnych, kłopotami finansowymi lub pogorszeniem stanu zdrowia.</a:t>
            </a:r>
          </a:p>
        </p:txBody>
      </p:sp>
    </p:spTree>
    <p:extLst>
      <p:ext uri="{BB962C8B-B14F-4D97-AF65-F5344CB8AC3E}">
        <p14:creationId xmlns:p14="http://schemas.microsoft.com/office/powerpoint/2010/main" val="31116915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C8FD3E-CEAB-4CCE-A514-7DEBC14E6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610139"/>
          </a:xfrm>
        </p:spPr>
        <p:txBody>
          <a:bodyPr>
            <a:normAutofit fontScale="90000"/>
          </a:bodyPr>
          <a:lstStyle/>
          <a:p>
            <a:r>
              <a:rPr lang="pl-PL" b="0" i="0" dirty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Emocjonalne skutki uzależnienia                   od </a:t>
            </a:r>
            <a:r>
              <a:rPr lang="pl-PL" b="0" i="0" dirty="0" err="1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internetu</a:t>
            </a:r>
            <a:br>
              <a:rPr lang="pl-PL" b="0" i="0" dirty="0">
                <a:solidFill>
                  <a:srgbClr val="444444"/>
                </a:solidFill>
                <a:effectLst/>
                <a:latin typeface="Open Sans"/>
              </a:rPr>
            </a:br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C9B49541-C413-44B0-8182-41AF3962C524}"/>
              </a:ext>
            </a:extLst>
          </p:cNvPr>
          <p:cNvSpPr txBox="1"/>
          <p:nvPr/>
        </p:nvSpPr>
        <p:spPr>
          <a:xfrm>
            <a:off x="-1" y="1280494"/>
            <a:ext cx="12191999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depresja (badania przeprowadzone w Chinach wskazują, że osoby z umiarkowanym lub poważnym ryzykiem uzależnienia od </a:t>
            </a:r>
            <a:r>
              <a:rPr lang="pl-PL" sz="24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internetu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są 2,5 razy częściej narażone na objawy depresji),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trudności w wywiązywaniu się ze stałych obowiązków lub ich nierzetelne wykonywanie,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poczucie winy,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niepokój,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uczucie euforii podczas korzystania z komputera,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kłopoty z ustalaniem właściwych priorytetów w życiu,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problemy z dotrzymywaniem zobowiązań,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poczucie wyobcowania,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zaburzenia poczucia czasu,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nadwrażliwość na krytykę,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unikanie pracy i innych obowiązków,</a:t>
            </a:r>
          </a:p>
        </p:txBody>
      </p:sp>
    </p:spTree>
    <p:extLst>
      <p:ext uri="{BB962C8B-B14F-4D97-AF65-F5344CB8AC3E}">
        <p14:creationId xmlns:p14="http://schemas.microsoft.com/office/powerpoint/2010/main" val="30754794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199EB3-7DAE-4DBB-80FC-C4389A391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798983"/>
          </a:xfrm>
        </p:spPr>
        <p:txBody>
          <a:bodyPr>
            <a:normAutofit/>
          </a:bodyPr>
          <a:lstStyle/>
          <a:p>
            <a:r>
              <a:rPr lang="pl-PL" b="0" i="0" dirty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Emocjonalne skutki uzależnienia                   od </a:t>
            </a:r>
            <a:r>
              <a:rPr lang="pl-PL" b="0" i="0" dirty="0" err="1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internetu</a:t>
            </a:r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822F8C8F-9570-4C7E-B5B0-80979B97B055}"/>
              </a:ext>
            </a:extLst>
          </p:cNvPr>
          <p:cNvSpPr txBox="1"/>
          <p:nvPr/>
        </p:nvSpPr>
        <p:spPr>
          <a:xfrm>
            <a:off x="0" y="2246243"/>
            <a:ext cx="121920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podniecenie,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wahania nastroju,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2400" b="0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uczucie lęku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poczucie osamotnienia,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znudzenie rutynowymi zadaniami,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odkładanie zadań i obowiązków na później,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zaburzenia tożsamości,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rozpad relacji interpersonalnych i umocnienie postaw egocentrycznych,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utrata zainteresowania wszelkimi formami aktywności społecznej,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zawężenie zainteresowań i możliwości intelektualnych oraz zmiana języka (slang). 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F4865007-4769-441D-9E9D-D30AF2AF9E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9435" y="1459951"/>
            <a:ext cx="6112565" cy="231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6835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BAB265-BF56-4EFF-AD20-B8AC72B64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1570383"/>
          </a:xfrm>
        </p:spPr>
        <p:txBody>
          <a:bodyPr>
            <a:normAutofit/>
          </a:bodyPr>
          <a:lstStyle/>
          <a:p>
            <a:r>
              <a:rPr lang="pl-PL" dirty="0" err="1">
                <a:solidFill>
                  <a:srgbClr val="002060"/>
                </a:solidFill>
                <a:latin typeface="Arial Black" panose="020B0A04020102020204" pitchFamily="34" charset="0"/>
              </a:rPr>
              <a:t>FIZYCZ</a:t>
            </a:r>
            <a:r>
              <a:rPr lang="pl-PL" b="0" i="0" dirty="0" err="1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ne</a:t>
            </a:r>
            <a:r>
              <a:rPr lang="pl-PL" b="0" i="0" dirty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 skutki uzależnienia                   od </a:t>
            </a:r>
            <a:r>
              <a:rPr lang="pl-PL" b="0" i="0" dirty="0" err="1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internetu</a:t>
            </a:r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DAB06967-4C52-4AB0-B55C-E8EF053152AD}"/>
              </a:ext>
            </a:extLst>
          </p:cNvPr>
          <p:cNvSpPr txBox="1"/>
          <p:nvPr/>
        </p:nvSpPr>
        <p:spPr>
          <a:xfrm>
            <a:off x="-2" y="2136339"/>
            <a:ext cx="1219199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pl-PL" sz="2400" b="0" i="0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ból pleców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2400" b="0" i="0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zespół </a:t>
            </a:r>
            <a:r>
              <a:rPr lang="pl-PL" sz="2400" b="0" i="0" strike="noStrike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cieśni</a:t>
            </a:r>
            <a:r>
              <a:rPr lang="pl-PL" sz="2400" b="0" i="0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nadgarstka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bóle głowy,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bezsenność,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ból szyi,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suche oczy i inne problemy ze wzrokiem,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zwiększenie lub utrata wagi spowodowane złym odżywianiem,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2400" b="0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zmniejszenie potrzeb seksualnych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2050" name="Picture 2" descr="Specyfika uzależnienia od Internetu - pzkk.pl">
            <a:extLst>
              <a:ext uri="{FF2B5EF4-FFF2-40B4-BE49-F238E27FC236}">
                <a16:creationId xmlns:a16="http://schemas.microsoft.com/office/drawing/2014/main" id="{85E7BB0A-F2EF-4725-B59D-4CE33057E4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513" y="1343854"/>
            <a:ext cx="2968484" cy="347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51788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1D2E69-B1CB-4E01-AB6F-A54639D80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9672362" cy="1311965"/>
          </a:xfrm>
        </p:spPr>
        <p:txBody>
          <a:bodyPr>
            <a:normAutofit fontScale="90000"/>
          </a:bodyPr>
          <a:lstStyle/>
          <a:p>
            <a:r>
              <a:rPr lang="pl-PL" b="0" i="0" dirty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Uzależnienie od </a:t>
            </a:r>
            <a:r>
              <a:rPr lang="pl-PL" b="0" i="0" dirty="0" err="1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internetu</a:t>
            </a:r>
            <a:r>
              <a:rPr lang="pl-PL" b="0" i="0" dirty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 u dzieci</a:t>
            </a:r>
            <a:br>
              <a:rPr lang="pl-PL" b="0" i="0" dirty="0">
                <a:solidFill>
                  <a:srgbClr val="444444"/>
                </a:solidFill>
                <a:effectLst/>
                <a:latin typeface="Open Sans"/>
              </a:rPr>
            </a:br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14505AB1-1292-4AB4-AA09-3884C610834C}"/>
              </a:ext>
            </a:extLst>
          </p:cNvPr>
          <p:cNvSpPr txBox="1"/>
          <p:nvPr/>
        </p:nvSpPr>
        <p:spPr>
          <a:xfrm>
            <a:off x="0" y="1630017"/>
            <a:ext cx="1219199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Szczególnie podatnymi na uzależnienia od </a:t>
            </a:r>
            <a:r>
              <a:rPr lang="pl-PL" sz="24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internetu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grupami są dzieci oraz młodzież. O ile inne używki są w młodym wieku poza zasięgiem, lub dostęp do nich jest mocno utrudniony, to komputer i </a:t>
            </a:r>
            <a:r>
              <a:rPr lang="pl-PL" sz="24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internet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są w zasadzie powszechnie dostępne.</a:t>
            </a:r>
            <a:endParaRPr lang="pl-PL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5C12363F-5FD9-4BD5-9D54-F790F807E527}"/>
              </a:ext>
            </a:extLst>
          </p:cNvPr>
          <p:cNvSpPr txBox="1"/>
          <p:nvPr/>
        </p:nvSpPr>
        <p:spPr>
          <a:xfrm>
            <a:off x="1515" y="2733979"/>
            <a:ext cx="1177701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Dodatkowe ryzyka wiążą się z tym, że najmłodsi nie są emocjonalnie gotowi na niektóre treści i nie potrafią odróżniać dobra od zła, co może przyczynić się do pogłębienia mechanizmów uzależnienia. Nastolatkowie są z kolei bardziej podatni na ZUI ze względu na występujące w tym wieku kryzysy tożsamości, czy wahania nastroju.</a:t>
            </a:r>
          </a:p>
          <a:p>
            <a:pPr algn="l"/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 dzieci nadużywanie </a:t>
            </a:r>
            <a:r>
              <a:rPr lang="pl-PL" sz="24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internetu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najczęściej przejawia się: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apatią,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2400" b="0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agresją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bezsennością,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społecznym wyizolowaniem.</a:t>
            </a:r>
          </a:p>
        </p:txBody>
      </p:sp>
      <p:pic>
        <p:nvPicPr>
          <p:cNvPr id="1026" name="Picture 2" descr="Rodzić powinien ograniczać aktywność dziecka w internecie, by pomóc mu w uniknięciu uzależnienia">
            <a:extLst>
              <a:ext uri="{FF2B5EF4-FFF2-40B4-BE49-F238E27FC236}">
                <a16:creationId xmlns:a16="http://schemas.microsoft.com/office/drawing/2014/main" id="{8BC76A89-CE4C-42EA-B977-3DAB546834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531" y="4343400"/>
            <a:ext cx="2925954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65734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620D6F-50C2-4859-8DE4-5211313FC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0"/>
            <a:ext cx="10058400" cy="1272209"/>
          </a:xfrm>
        </p:spPr>
        <p:txBody>
          <a:bodyPr/>
          <a:lstStyle/>
          <a:p>
            <a:r>
              <a:rPr lang="pl-PL" dirty="0">
                <a:solidFill>
                  <a:srgbClr val="002060"/>
                </a:solidFill>
                <a:latin typeface="Arial Black" panose="020B0A04020102020204" pitchFamily="34" charset="0"/>
              </a:rPr>
              <a:t>BIBLIOGRAFIA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DE43981-CBE0-4221-80F3-1EBB07C9F8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2047461"/>
            <a:ext cx="11073779" cy="3946939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pl-P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Jakubik, Zespół uzależnienia od Internetu, Studia </a:t>
            </a:r>
            <a:r>
              <a:rPr lang="pl-PL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Psychologica</a:t>
            </a:r>
            <a:r>
              <a:rPr lang="pl-P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nr 3, 133-142, 2012</a:t>
            </a:r>
          </a:p>
          <a:p>
            <a:pPr marL="457200" indent="-457200">
              <a:buAutoNum type="arabicPeriod"/>
            </a:pPr>
            <a:r>
              <a:rPr lang="pl-P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 Barłóg, Uzależnienia od Internetu i jego osobowościowe determinanty, </a:t>
            </a:r>
            <a:r>
              <a:rPr lang="pl-PL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Hygeja</a:t>
            </a:r>
            <a:r>
              <a:rPr lang="pl-P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Public </a:t>
            </a:r>
            <a:r>
              <a:rPr lang="pl-PL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  <a:r>
              <a:rPr lang="pl-P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nr 50, 197-202, 2015</a:t>
            </a:r>
          </a:p>
          <a:p>
            <a:pPr marL="457200" indent="-457200">
              <a:buAutoNum type="arabicPeriod"/>
            </a:pPr>
            <a:r>
              <a:rPr lang="pl-P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Ochocińska, Uzależnienie od Internetu – przybliżenie zjawiska, wyd. KUL, s. 99-119, 2006</a:t>
            </a:r>
          </a:p>
          <a:p>
            <a:pPr marL="457200" indent="-457200">
              <a:buAutoNum type="arabicPeriod"/>
            </a:pPr>
            <a:r>
              <a:rPr lang="pl-P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J. Jarczyńska, Uzależnienia behawioralne i zachowania problemowe młodzieży, Bydgoszcz 2014</a:t>
            </a:r>
          </a:p>
          <a:p>
            <a:pPr marL="457200" indent="-457200">
              <a:buAutoNum type="arabicPeriod"/>
            </a:pPr>
            <a:r>
              <a:rPr lang="pl-P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 Filip, Nowe uzależnienia XXI wieku, Wszechświat, t. 114, 2013</a:t>
            </a:r>
          </a:p>
          <a:p>
            <a:pPr marL="457200" indent="-457200">
              <a:buAutoNum type="arabicPeriod"/>
            </a:pPr>
            <a:r>
              <a:rPr lang="pl-P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Ł. </a:t>
            </a:r>
            <a:r>
              <a:rPr lang="pl-PL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Stawikowski</a:t>
            </a:r>
            <a:r>
              <a:rPr lang="pl-P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Uzależnienie od </a:t>
            </a:r>
            <a:r>
              <a:rPr lang="pl-PL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internetu</a:t>
            </a:r>
            <a:r>
              <a:rPr lang="pl-P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objawy i leczenie siecioholizmu, Medicover, 2019</a:t>
            </a:r>
          </a:p>
        </p:txBody>
      </p:sp>
    </p:spTree>
    <p:extLst>
      <p:ext uri="{BB962C8B-B14F-4D97-AF65-F5344CB8AC3E}">
        <p14:creationId xmlns:p14="http://schemas.microsoft.com/office/powerpoint/2010/main" val="3142148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D25A67-5C8B-4E0D-B84E-DDA784B81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18612" cy="1470991"/>
          </a:xfrm>
        </p:spPr>
        <p:txBody>
          <a:bodyPr/>
          <a:lstStyle/>
          <a:p>
            <a:pPr algn="ctr"/>
            <a:r>
              <a:rPr lang="pl-PL" dirty="0">
                <a:solidFill>
                  <a:srgbClr val="002060"/>
                </a:solidFill>
                <a:latin typeface="Arial Black" panose="020B0A04020102020204" pitchFamily="34" charset="0"/>
              </a:rPr>
              <a:t>UZALEŻNIENIE CZYNNOŚCIOWE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B4A6F418-07B3-41B7-AC45-E596A3288B8A}"/>
              </a:ext>
            </a:extLst>
          </p:cNvPr>
          <p:cNvSpPr txBox="1"/>
          <p:nvPr/>
        </p:nvSpPr>
        <p:spPr>
          <a:xfrm>
            <a:off x="0" y="1720840"/>
            <a:ext cx="1219200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8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Uzależnienie czynnościowe</a:t>
            </a:r>
            <a:r>
              <a:rPr lang="pl-PL" sz="2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czyli inaczej uzależnienie od czynności, uzależnienie behawioralne, uzależnienie od popędów, zaburzenia nałogowe – określeń jest naprawdę wiele, ale wszystkie tyczą się jednej grupy uzależnień, a mianowicie nałogów, które nie wiążą się z substancjami chemicznymi, a utrwalonymi, wielokrotnie powtarzanymi czynnościami.     Co ciekawe, pojęcie to zostało wprowadzone dopiero w 1945 roku przez austriackiego psychoanalityka </a:t>
            </a:r>
            <a:r>
              <a:rPr lang="pl-PL" sz="2800" b="1" i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Otto </a:t>
            </a:r>
            <a:r>
              <a:rPr lang="pl-PL" sz="2800" b="1" i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Fenichela</a:t>
            </a:r>
            <a:r>
              <a:rPr lang="pl-PL" sz="2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Przez długi czas bowiem posługując się pojęciem “uzależnienie”, miano na myśli jedynie te nałogi, które wiązały się z przyjmowaniem określonych substancji, a zatem nałogowym paleniem papierosów czy braniem narkotyków.</a:t>
            </a:r>
            <a:endParaRPr lang="pl-PL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046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3E8FE1-7E64-4439-8B28-04A64051B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1"/>
            <a:ext cx="8539301" cy="954156"/>
          </a:xfrm>
        </p:spPr>
        <p:txBody>
          <a:bodyPr/>
          <a:lstStyle/>
          <a:p>
            <a:r>
              <a:rPr lang="pl-PL" dirty="0">
                <a:solidFill>
                  <a:srgbClr val="002060"/>
                </a:solidFill>
                <a:latin typeface="Arial Black" panose="020B0A04020102020204" pitchFamily="34" charset="0"/>
              </a:rPr>
              <a:t>UZALEŻNIENIE CZYNNOŚCIOWE</a:t>
            </a:r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629C2EC9-2097-423F-AFB3-ADB6049082F7}"/>
              </a:ext>
            </a:extLst>
          </p:cNvPr>
          <p:cNvSpPr txBox="1"/>
          <p:nvPr/>
        </p:nvSpPr>
        <p:spPr>
          <a:xfrm>
            <a:off x="0" y="1610139"/>
            <a:ext cx="12192000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Pierwsze kliniczne opisy uzależnień czynnościowych są zasługą amerykańskiego psychoterapeuty </a:t>
            </a:r>
            <a:r>
              <a:rPr lang="pl-PL" sz="2400" b="1" i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Stantona</a:t>
            </a:r>
            <a:r>
              <a:rPr lang="pl-PL" sz="2400" b="1" i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i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Peele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który przyjrzał się uzależnieniu od seksu, opisując      je w </a:t>
            </a:r>
            <a:r>
              <a:rPr lang="pl-PL" sz="2400" b="0" i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Love and </a:t>
            </a:r>
            <a:r>
              <a:rPr lang="pl-PL" sz="2400" b="0" i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addiction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w 1977 roku. Pomimo tego, że nie zdefiniował kryteriów rozpoznawania tego zaburzenia, przyczynił się w znacznym stopniu do pogłębienia rozumienia natury tego nowego rodzaju uzależnień. Dążył on do wykazania analogii (jednak nie prostego podobieństwa) pomiędzy określonymi formami związków uczuciowych a uzależnieniami chemicznymi. Dla </a:t>
            </a:r>
            <a:r>
              <a:rPr lang="pl-PL" sz="24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Peele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to nie substancja chemiczna czyni człowieka uzależnionym, ale określone doświadczenie wewnętrzne.     Uzależnienie analizował on w ujęciu warunkowania instrumentalnego, twierdząc,          że poczucie braku kompetencji życiowych</a:t>
            </a:r>
            <a:r>
              <a:rPr lang="pl-PL" sz="2400" b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popycha do poszukiwania szybkiej                    i przewidywalnej gratyfikacji, którą można osiągnąć dzięki określonej substancji            lub zachowaniu. Regularne osiąganie takiej gratyfikacji bardzo szybko przeradza się             w nałóg, który jeszcze bardziej nasila poczucie braku kompetencji życiowych.</a:t>
            </a:r>
            <a:endParaRPr lang="pl-PL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133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0080C7-CDF9-428A-A9BB-33EEAC018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1"/>
            <a:ext cx="8534400" cy="1073426"/>
          </a:xfrm>
        </p:spPr>
        <p:txBody>
          <a:bodyPr/>
          <a:lstStyle/>
          <a:p>
            <a:r>
              <a:rPr lang="pl-PL" dirty="0">
                <a:solidFill>
                  <a:srgbClr val="002060"/>
                </a:solidFill>
                <a:latin typeface="Arial Black" panose="020B0A04020102020204" pitchFamily="34" charset="0"/>
              </a:rPr>
              <a:t>UZALEŻNIENIE CZYNNOŚCIOWE</a:t>
            </a:r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8451B2D-F16F-4607-ABC7-2514D7A5AF58}"/>
              </a:ext>
            </a:extLst>
          </p:cNvPr>
          <p:cNvSpPr txBox="1"/>
          <p:nvPr/>
        </p:nvSpPr>
        <p:spPr>
          <a:xfrm>
            <a:off x="0" y="1431235"/>
            <a:ext cx="1219200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Kryteria uzależnień czynnościowych jako pierwszy sformułował </a:t>
            </a:r>
            <a:r>
              <a:rPr lang="pl-PL" sz="2400" b="1" i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Orford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według którego wyrażałyby się one w </a:t>
            </a:r>
            <a:r>
              <a:rPr lang="pl-PL" sz="2400" b="0" i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kompulsji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(poprzez zażycie środka lub zachowanie), </a:t>
            </a:r>
            <a:r>
              <a:rPr lang="pl-PL" sz="2400" b="0" i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kontynuowaniu zachowania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pomimo jego negatywnych konsekwencji, </a:t>
            </a:r>
            <a:r>
              <a:rPr lang="pl-PL" sz="2400" b="0" i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obsesji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jego wykonywania, doświadczaniu </a:t>
            </a:r>
            <a:r>
              <a:rPr lang="pl-PL" sz="2400" b="0" i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poczucia winy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po wykonaniu czynności nałogowej        oraz objawach </a:t>
            </a:r>
            <a:r>
              <a:rPr lang="pl-PL" sz="2400" b="0" i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abstynencyjnych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w sytuacji jej nagłego zaprzestania.</a:t>
            </a:r>
          </a:p>
          <a:p>
            <a:pPr algn="l" fontAlgn="base"/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Autorem pierwszych precyzyjnych kryteriów uzależnień czynnościowych, odwołujących się do koncepcji uzależnień w ogóle, był </a:t>
            </a:r>
            <a:r>
              <a:rPr lang="pl-PL" sz="2400" b="1" i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Aviel</a:t>
            </a:r>
            <a:r>
              <a:rPr lang="pl-PL" sz="2400" b="1" i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Goodman</a:t>
            </a: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Opracował je, chcąc opisać nałogowe zachowania seksualne, jednak znajdują one zastosowanie także w przypadku innych uzależnień. Według Goodmana nałóg charakteryzuje się tym, że osoba podejmuje zachowanie, które może przynosić przyjemność lub zniesienie przykrości (ulga) oraz kontynuuje to zachowanie w taki sposób, że prowokuje ono występowanie kluczowych symptomów, jakimi są: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powtarzające się niepowodzenie w kontrolowaniu tego zachowania (tzw. utrata kontroli),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pl-PL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kontynuowanie zachowania pomimo negatywnych jego konsekwencji.</a:t>
            </a:r>
          </a:p>
        </p:txBody>
      </p:sp>
    </p:spTree>
    <p:extLst>
      <p:ext uri="{BB962C8B-B14F-4D97-AF65-F5344CB8AC3E}">
        <p14:creationId xmlns:p14="http://schemas.microsoft.com/office/powerpoint/2010/main" val="4168167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9FADAE-DC65-4B71-A203-52D00E561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69774"/>
          </a:xfrm>
        </p:spPr>
        <p:txBody>
          <a:bodyPr/>
          <a:lstStyle/>
          <a:p>
            <a:r>
              <a:rPr lang="pl-PL" b="0" i="0" dirty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Kryteria rozpoznawania nałogu według Goodmana</a:t>
            </a:r>
            <a:endParaRPr lang="pl-PL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89209384-E8E2-4CC3-855C-668E82A44B30}"/>
              </a:ext>
            </a:extLst>
          </p:cNvPr>
          <p:cNvSpPr txBox="1"/>
          <p:nvPr/>
        </p:nvSpPr>
        <p:spPr>
          <a:xfrm>
            <a:off x="0" y="1720840"/>
            <a:ext cx="1219200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>
              <a:buFont typeface="+mj-lt"/>
              <a:buAutoNum type="arabicPeriod"/>
            </a:pPr>
            <a:r>
              <a:rPr lang="pl-PL" sz="2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Niezdolność oparcia się impulsom popychającym do określonego zachowania.</a:t>
            </a:r>
          </a:p>
          <a:p>
            <a:pPr algn="l" fontAlgn="base">
              <a:buFont typeface="+mj-lt"/>
              <a:buAutoNum type="arabicPeriod"/>
            </a:pPr>
            <a:r>
              <a:rPr lang="pl-PL" sz="2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Poczucie narastającego napięcia pojawiającego się tuż przed rozpoczęciem zachowania.</a:t>
            </a:r>
          </a:p>
          <a:p>
            <a:pPr algn="l" fontAlgn="base">
              <a:buFont typeface="+mj-lt"/>
              <a:buAutoNum type="arabicPeriod"/>
            </a:pPr>
            <a:r>
              <a:rPr lang="pl-PL" sz="2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Przyjemność i ulga doświadczane podczas wykonywania zachowania.</a:t>
            </a:r>
          </a:p>
          <a:p>
            <a:pPr algn="l" fontAlgn="base">
              <a:buFont typeface="+mj-lt"/>
              <a:buAutoNum type="arabicPeriod"/>
            </a:pPr>
            <a:r>
              <a:rPr lang="pl-PL" sz="2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Poczucie utraty kontroli podczas wykonywania zachowania.</a:t>
            </a:r>
          </a:p>
          <a:p>
            <a:pPr algn="l" fontAlgn="base">
              <a:buFont typeface="+mj-lt"/>
              <a:buAutoNum type="arabicPeriod"/>
            </a:pPr>
            <a:r>
              <a:rPr lang="pl-PL" sz="2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Obecność przynajmniej pięciu spośród poniższych kryteriów:</a:t>
            </a:r>
          </a:p>
          <a:p>
            <a:pPr lvl="1" algn="l" fontAlgn="base"/>
            <a:r>
              <a:rPr lang="pl-PL" sz="2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Częste zaabsorbowanie zachowaniem lub przygotowywaniem go.</a:t>
            </a:r>
          </a:p>
          <a:p>
            <a:pPr lvl="1" algn="l" fontAlgn="base"/>
            <a:r>
              <a:rPr lang="pl-PL" sz="2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Intensywność i trwanie epizodów zachowania przewyższające znacząco poziom pierwotnie pożądany</a:t>
            </a:r>
            <a:r>
              <a:rPr lang="pl-PL" b="0" i="0" dirty="0">
                <a:solidFill>
                  <a:srgbClr val="444444"/>
                </a:solidFill>
                <a:effectLst/>
                <a:latin typeface="Fira San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6349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E838D3-E720-43F7-88B3-AE8C96C80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0058400" cy="1719470"/>
          </a:xfrm>
        </p:spPr>
        <p:txBody>
          <a:bodyPr/>
          <a:lstStyle/>
          <a:p>
            <a:r>
              <a:rPr lang="pl-PL" b="0" i="0" dirty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Kryteria rozpoznawania nałogu według Goodmana</a:t>
            </a:r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A1D50937-8007-48D4-BB42-14E595377B9D}"/>
              </a:ext>
            </a:extLst>
          </p:cNvPr>
          <p:cNvSpPr txBox="1"/>
          <p:nvPr/>
        </p:nvSpPr>
        <p:spPr>
          <a:xfrm>
            <a:off x="0" y="1461052"/>
            <a:ext cx="12529930" cy="43704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>
              <a:buFont typeface="+mj-lt"/>
              <a:buAutoNum type="arabicPeriod"/>
            </a:pPr>
            <a:endParaRPr lang="pl-PL" b="0" i="0" dirty="0">
              <a:solidFill>
                <a:srgbClr val="444444"/>
              </a:solidFill>
              <a:effectLst/>
              <a:latin typeface="Fira Sans"/>
            </a:endParaRPr>
          </a:p>
          <a:p>
            <a:pPr marL="742950" lvl="1" indent="-285750" algn="l" fontAlgn="base">
              <a:buFont typeface="+mj-lt"/>
              <a:buAutoNum type="arabicPeriod"/>
            </a:pPr>
            <a:r>
              <a:rPr lang="pl-PL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Powtarzające się bezskuteczne próby ograniczenia, kontrolowania lub zaprzestania zachowania.</a:t>
            </a:r>
          </a:p>
          <a:p>
            <a:pPr marL="742950" lvl="1" indent="-285750" algn="l" fontAlgn="base">
              <a:buFont typeface="+mj-lt"/>
              <a:buAutoNum type="arabicPeriod"/>
            </a:pPr>
            <a:r>
              <a:rPr lang="pl-PL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Poświęcanie dużej ilości czasu na przygotowywanie zachowania, jego podejmowanie lub powrót       do niego.</a:t>
            </a:r>
          </a:p>
          <a:p>
            <a:pPr marL="742950" lvl="1" indent="-285750" algn="l" fontAlgn="base">
              <a:buFont typeface="+mj-lt"/>
              <a:buAutoNum type="arabicPeriod"/>
            </a:pPr>
            <a:r>
              <a:rPr lang="pl-PL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Częste zaniedbywanie obowiązków zawodowych, szkolnych, akademickich, rodzinnych, społecznych.</a:t>
            </a:r>
          </a:p>
          <a:p>
            <a:pPr marL="742950" lvl="1" indent="-285750" algn="l" fontAlgn="base">
              <a:buFont typeface="+mj-lt"/>
              <a:buAutoNum type="arabicPeriod"/>
            </a:pPr>
            <a:r>
              <a:rPr lang="pl-PL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Poświęcanie aktywności społecznej, zawodowej czy rekreacyjnej na rzecz zachowania.</a:t>
            </a:r>
          </a:p>
          <a:p>
            <a:pPr marL="742950" lvl="1" indent="-285750" algn="l" fontAlgn="base">
              <a:buFont typeface="+mj-lt"/>
              <a:buAutoNum type="arabicPeriod"/>
            </a:pPr>
            <a:r>
              <a:rPr lang="pl-PL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Kontynuowanie zachowania pomimo świadomości doświadczania lub nasilania się trwałych bądź nawracających problemów o charakterze społecznym, finansowym, psychologicznym, fizycznym.</a:t>
            </a:r>
          </a:p>
          <a:p>
            <a:pPr marL="742950" lvl="1" indent="-285750" algn="l" fontAlgn="base">
              <a:buFont typeface="+mj-lt"/>
              <a:buAutoNum type="arabicPeriod"/>
            </a:pPr>
            <a:r>
              <a:rPr lang="pl-PL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Wzrost tolerancji: potrzeba zwiększania intensywności lub częstotliwości zachowania, aby osiągnąć pożądany efekt lub też zmniejszenie nasilenia doznań wywołanych przez zachowania o tej samej intensywności co wcześniej.</a:t>
            </a:r>
          </a:p>
          <a:p>
            <a:pPr marL="742950" lvl="1" indent="-285750" algn="l" fontAlgn="base">
              <a:buFont typeface="+mj-lt"/>
              <a:buAutoNum type="arabicPeriod"/>
            </a:pPr>
            <a:r>
              <a:rPr lang="pl-PL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Niepokój lub zdenerwowanie w sytuacji niemożliwości podjęcia zachowania.</a:t>
            </a:r>
          </a:p>
          <a:p>
            <a:pPr algn="l" fontAlgn="base"/>
            <a:r>
              <a:rPr lang="pl-PL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Niektóre elementy składowe syndromu trwają dłużej niż jeden miesiąc lub powtarzają się na przestrzeni dłuższego okresu.</a:t>
            </a:r>
          </a:p>
        </p:txBody>
      </p:sp>
    </p:spTree>
    <p:extLst>
      <p:ext uri="{BB962C8B-B14F-4D97-AF65-F5344CB8AC3E}">
        <p14:creationId xmlns:p14="http://schemas.microsoft.com/office/powerpoint/2010/main" val="1610139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D2DE34-3564-40C7-B9E9-A5103E82E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908" y="0"/>
            <a:ext cx="8534400" cy="1550504"/>
          </a:xfrm>
        </p:spPr>
        <p:txBody>
          <a:bodyPr/>
          <a:lstStyle/>
          <a:p>
            <a:r>
              <a:rPr lang="pl-PL" dirty="0">
                <a:solidFill>
                  <a:srgbClr val="002060"/>
                </a:solidFill>
                <a:latin typeface="Arial Black" panose="020B0A04020102020204" pitchFamily="34" charset="0"/>
              </a:rPr>
              <a:t>UZALEŻNIENIE CZYNNOŚCIOWE</a:t>
            </a:r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B4F3C5BD-B868-44BA-86EE-CE6E870D089A}"/>
              </a:ext>
            </a:extLst>
          </p:cNvPr>
          <p:cNvSpPr txBox="1"/>
          <p:nvPr/>
        </p:nvSpPr>
        <p:spPr>
          <a:xfrm>
            <a:off x="0" y="1305342"/>
            <a:ext cx="1219200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800" b="1" i="0" dirty="0">
                <a:solidFill>
                  <a:srgbClr val="0E1B39"/>
                </a:solidFill>
                <a:effectLst/>
                <a:latin typeface="Ubuntu"/>
              </a:rPr>
              <a:t>Uzależnieniem czynnościowym</a:t>
            </a:r>
            <a:r>
              <a:rPr lang="pl-PL" sz="2800" b="0" i="0" dirty="0">
                <a:solidFill>
                  <a:srgbClr val="0E1B39"/>
                </a:solidFill>
                <a:effectLst/>
                <a:latin typeface="Ubuntu"/>
              </a:rPr>
              <a:t> możemy nazwać takie nałogi, jak np.: uzależnienie od hazardu, siecioholizm (od </a:t>
            </a:r>
            <a:r>
              <a:rPr lang="pl-PL" sz="2800" b="0" i="0" dirty="0" err="1">
                <a:solidFill>
                  <a:srgbClr val="0E1B39"/>
                </a:solidFill>
                <a:effectLst/>
                <a:latin typeface="Ubuntu"/>
              </a:rPr>
              <a:t>internetu</a:t>
            </a:r>
            <a:r>
              <a:rPr lang="pl-PL" sz="2800" b="0" i="0" dirty="0">
                <a:solidFill>
                  <a:srgbClr val="0E1B39"/>
                </a:solidFill>
                <a:effectLst/>
                <a:latin typeface="Ubuntu"/>
              </a:rPr>
              <a:t>), ortoreksję (chorobliwą koncentrację        na zdrowym jedzeniu), pracoholizm, zakupoholizm, seksoholizm, uzależnienie       od zabiegów medycyny estetycznej i wiele, wiele innych. Prawdę mówiąc, gdy zaczynamy określoną czynność powtarzać wielokrotnie w sposób pozbawiony kontroli, czyli gdy pewny zwyczaj lub nawyk zaczyna opanowywać nasze życie, wtedy możemy mówić o uzależnieniu czynnościowym. </a:t>
            </a:r>
          </a:p>
          <a:p>
            <a:r>
              <a:rPr lang="pl-PL" sz="2800" b="0" i="0" dirty="0">
                <a:solidFill>
                  <a:srgbClr val="0E1B39"/>
                </a:solidFill>
                <a:effectLst/>
                <a:latin typeface="Ubuntu"/>
              </a:rPr>
              <a:t>Dlatego do grupy tej dołącza coraz więcej rodzajów uzależnień, które w swoim podłożu mają wiele wspólnego z uzależnieniami od substancji psychoaktywnych. Ogólnie, są to zachowania, nad którymi człowiek nie może zapanować, z którymi nie potrafi sobie poradzić, a które destrukcyjnie wpływają na różne obszary jego życia, w tym także często na zdrowie.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27942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A29A80-726C-489F-81AB-1F400FFAB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431235"/>
          </a:xfrm>
        </p:spPr>
        <p:txBody>
          <a:bodyPr/>
          <a:lstStyle/>
          <a:p>
            <a:r>
              <a:rPr lang="pl-PL" dirty="0">
                <a:solidFill>
                  <a:srgbClr val="002060"/>
                </a:solidFill>
                <a:latin typeface="Arial Black" panose="020B0A04020102020204" pitchFamily="34" charset="0"/>
              </a:rPr>
              <a:t>UZALEŻNIENIE CZYNNOŚCIOWE</a:t>
            </a:r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5312C08-6451-47C7-B39C-CDFD46755FAF}"/>
              </a:ext>
            </a:extLst>
          </p:cNvPr>
          <p:cNvSpPr txBox="1"/>
          <p:nvPr/>
        </p:nvSpPr>
        <p:spPr>
          <a:xfrm>
            <a:off x="0" y="1720840"/>
            <a:ext cx="121920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800" b="0" i="0" dirty="0">
                <a:solidFill>
                  <a:srgbClr val="0E1B39"/>
                </a:solidFill>
                <a:effectLst/>
                <a:latin typeface="Ubuntu"/>
              </a:rPr>
              <a:t>Mimo, że uzależnienia behawioralne traktowane są z nieco mniejszą powagą,       niż te od różnego typu substancji, mogą wyrządzić tak samo dużo szkód w życiu każdego człowieka. W mediach coraz częściej mówi się o tym, że powinniśmy           z większą świadomością podchodzić do tego typu uzależnień i przestać je bagatelizować. Jest to niezwykle ważne, ponieważ do tej pory wiele </a:t>
            </a:r>
            <a:r>
              <a:rPr lang="pl-PL" sz="2800" b="0" i="0" dirty="0" err="1">
                <a:solidFill>
                  <a:srgbClr val="0E1B39"/>
                </a:solidFill>
                <a:effectLst/>
                <a:latin typeface="Ubuntu"/>
              </a:rPr>
              <a:t>zachowań</a:t>
            </a:r>
            <a:r>
              <a:rPr lang="pl-PL" sz="2800" b="0" i="0" dirty="0">
                <a:solidFill>
                  <a:srgbClr val="0E1B39"/>
                </a:solidFill>
                <a:effectLst/>
                <a:latin typeface="Ubuntu"/>
              </a:rPr>
              <a:t> destrukcyjnych było niestety akceptowanych społecznie, np. pracoholizm.              Na szczęście dla osób borykających się z nałogiem, coraz bardziej popularna              i łatwiej dostępna jest również profesjonalna </a:t>
            </a:r>
            <a:r>
              <a:rPr lang="pl-PL" sz="2800" b="1" i="0" dirty="0">
                <a:solidFill>
                  <a:srgbClr val="0E1B39"/>
                </a:solidFill>
                <a:effectLst/>
                <a:latin typeface="Ubuntu"/>
              </a:rPr>
              <a:t>terapia uzależnień</a:t>
            </a:r>
            <a:r>
              <a:rPr lang="pl-PL" sz="2800" b="0" i="0" dirty="0">
                <a:solidFill>
                  <a:srgbClr val="0E1B39"/>
                </a:solidFill>
                <a:effectLst/>
                <a:latin typeface="Ubuntu"/>
              </a:rPr>
              <a:t> czynnościowych, która pomaga im odzyskać kontrolę nad własnym życiem.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463075033"/>
      </p:ext>
    </p:extLst>
  </p:cSld>
  <p:clrMapOvr>
    <a:masterClrMapping/>
  </p:clrMapOvr>
</p:sld>
</file>

<file path=ppt/theme/theme1.xml><?xml version="1.0" encoding="utf-8"?>
<a:theme xmlns:a="http://schemas.openxmlformats.org/drawingml/2006/main" name="Wycine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139</TotalTime>
  <Words>2625</Words>
  <Application>Microsoft Office PowerPoint</Application>
  <PresentationFormat>Panoramiczny</PresentationFormat>
  <Paragraphs>131</Paragraphs>
  <Slides>25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33" baseType="lpstr">
      <vt:lpstr>Arial</vt:lpstr>
      <vt:lpstr>Arial Black</vt:lpstr>
      <vt:lpstr>Century Gothic</vt:lpstr>
      <vt:lpstr>Fira Sans</vt:lpstr>
      <vt:lpstr>Open Sans</vt:lpstr>
      <vt:lpstr>Ubuntu</vt:lpstr>
      <vt:lpstr>Wingdings 3</vt:lpstr>
      <vt:lpstr>Wycinek</vt:lpstr>
      <vt:lpstr>UZALEŻNIENIE OD INTERNETU        JAKO PRZYKŁAD UZALEŻNIENIA CZYNNOŚCIOWEGo</vt:lpstr>
      <vt:lpstr>Prezentacja programu PowerPoint</vt:lpstr>
      <vt:lpstr>UZALEŻNIENIE CZYNNOŚCIOWE</vt:lpstr>
      <vt:lpstr>UZALEŻNIENIE CZYNNOŚCIOWE</vt:lpstr>
      <vt:lpstr>UZALEŻNIENIE CZYNNOŚCIOWE</vt:lpstr>
      <vt:lpstr>Kryteria rozpoznawania nałogu według Goodmana</vt:lpstr>
      <vt:lpstr>Kryteria rozpoznawania nałogu według Goodmana</vt:lpstr>
      <vt:lpstr>UZALEŻNIENIE CZYNNOŚCIOWE</vt:lpstr>
      <vt:lpstr>UZALEŻNIENIE CZYNNOŚCIOWE</vt:lpstr>
      <vt:lpstr>Uzależnienie od internetu  </vt:lpstr>
      <vt:lpstr>Co to jest uzależnienie od internetu? </vt:lpstr>
      <vt:lpstr>Kto zdefiniował uzależnienie od internetu? </vt:lpstr>
      <vt:lpstr>Ile osób korzysta z internetu? </vt:lpstr>
      <vt:lpstr>Internet jak narkotyki </vt:lpstr>
      <vt:lpstr>Uzależnienie od internetu w Polsce </vt:lpstr>
      <vt:lpstr>Rodzaje uzależnienia od internetu </vt:lpstr>
      <vt:lpstr>Rodzaje uzależnienia od internetu</vt:lpstr>
      <vt:lpstr>Objawy uzależnienia od internetu </vt:lpstr>
      <vt:lpstr>Objawy uzależnienia od internetu</vt:lpstr>
      <vt:lpstr>Skutki uzależnienia od internetu </vt:lpstr>
      <vt:lpstr>Emocjonalne skutki uzależnienia                   od internetu </vt:lpstr>
      <vt:lpstr>Emocjonalne skutki uzależnienia                   od internetu</vt:lpstr>
      <vt:lpstr>FIZYCZne skutki uzależnienia                   od internetu</vt:lpstr>
      <vt:lpstr>Uzależnienie od internetu u dzieci </vt:lpstr>
      <vt:lpstr>BIBLIOGRAFIA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UZALEŻNIENIE OD INTERNETU        JAKO PRZYKŁAD UZALEŻNIENIA CZYNNOŚCIOWEGO</dc:title>
  <dc:creator>Lenovo</dc:creator>
  <cp:lastModifiedBy>Lenovo</cp:lastModifiedBy>
  <cp:revision>19</cp:revision>
  <dcterms:created xsi:type="dcterms:W3CDTF">2021-04-23T16:25:22Z</dcterms:created>
  <dcterms:modified xsi:type="dcterms:W3CDTF">2024-01-22T11:47:34Z</dcterms:modified>
</cp:coreProperties>
</file>