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  <p:sldId id="270" r:id="rId8"/>
    <p:sldId id="264" r:id="rId9"/>
    <p:sldId id="266" r:id="rId10"/>
    <p:sldId id="267" r:id="rId11"/>
    <p:sldId id="268" r:id="rId12"/>
    <p:sldId id="271" r:id="rId13"/>
    <p:sldId id="265" r:id="rId14"/>
    <p:sldId id="272" r:id="rId15"/>
    <p:sldId id="263" r:id="rId16"/>
    <p:sldId id="262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871"/>
    <a:srgbClr val="F6C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519883C-B680-4103-8E71-16CA4B957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CAFCB3C7-9CB8-4266-8FBC-DA7E384DC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CF8F89EB-AFAD-4EA0-AD63-C09A21B99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58A5562F-2005-49DC-8E10-9BBABD1F9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B210BEEB-F063-47B2-A67E-3347993B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995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C2C06518-B7E0-4BDE-BD5E-A57782E2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2598B41E-5118-4E4A-A81D-CAED092C7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A3543B3C-5D71-4179-AD1D-87B87DC7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1EEC39D7-6287-4FE8-A651-F7C60AC0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A06C2855-0FC2-48DF-A121-DD0AEA3F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966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527AEB11-A41A-4974-BCF6-420C4538C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="" xmlns:a16="http://schemas.microsoft.com/office/drawing/2014/main" id="{0A4C8D43-156B-4675-AD9A-039109D5D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B6585F43-CE5F-40B3-A9C2-7FE2F5BC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0CA9F5A6-97C2-42D1-B58F-F63146B6B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AA223CF6-033B-4191-BBCB-E2F2B3FFB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1203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2313714-79E5-406A-9DAE-528BB2B4A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B7211E86-06CC-45C8-B0A0-625369C2C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B30F3E28-AD8C-4F2D-B6FA-B10FD44CC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9C4E003F-3828-4C3B-8F02-DB0591568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D0EB15C6-8CFE-4A86-843A-6A43B7F2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312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190C21E-F390-4334-9B7C-DC30A6C7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C2086EF7-FE46-401B-828E-8F19D4838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B305D5C0-2027-4EDB-83DF-0605953A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F918481C-9981-429B-8031-7F79C59A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8B86220A-3738-4E55-9929-1E449EDA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153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96A5958-6FB2-42AD-A89D-3E32FE03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3E44936-73C3-4BAD-90B9-7F2E90DC0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DAD3CFAA-3AD2-48D2-A293-584100F44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979F6585-1700-4373-A445-24F91966F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3E84BB29-EF0B-4620-986E-B1E226D4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2EDB134F-DD5E-4BB3-BEEA-B478F5C0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112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65DEA2-0656-4BCC-BE43-71416A27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28E4EDA0-ED36-4683-944F-4FD1D820D6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450A9AD6-9314-429E-864D-6DA8C9037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="" xmlns:a16="http://schemas.microsoft.com/office/drawing/2014/main" id="{FA906A16-A07C-480E-AB88-043964F19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B702C646-5713-4524-98E4-38E468EF3C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C7143C01-E895-4F23-AAA9-247522131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F78A1EF5-7E61-4554-AE7E-1CE819B1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37EB94DA-D2C0-4A69-AFCE-45497BEA7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484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3274C3-DF88-4883-B1C8-C3C57C73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63C95F94-7F03-4F16-B820-C46E7130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F84FD7D1-F6D1-4897-B269-77E46AF4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91444C4F-CF76-4A4A-B1AA-E82B2055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431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2B3661A2-EC9C-4BA4-BBAA-CFD669E5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E963020F-5EDB-45D4-B683-A575AFC2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8447088D-7313-4921-874E-CCC8F3C46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08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57C3111-1398-4F6D-B20B-4E8CDFE2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AAE1630F-66CC-4EF9-AE6A-19FEA0DCA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B2D9EA4F-9026-4DCC-BBA1-8B413152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96E3C9A1-0B29-47CE-9ABA-2FE217BB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4A80B998-D27A-461E-8176-0B81EBA8D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E99550E2-103F-4D6D-8EB1-96993601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034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F5FC2DA-B868-4D8D-8143-5FA511242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D11D2F72-1A18-4EAF-8F19-E9EAB50A0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="" xmlns:a16="http://schemas.microsoft.com/office/drawing/2014/main" id="{7C1B166F-FA5B-46F6-974D-1258400C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348467C1-0669-4496-BC63-BDFC6736B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88346DC2-69AE-4B82-8EB4-5EA6202C4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8DFDEE6E-B0EA-4584-A923-DD90D1419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233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FC07BF63-1B65-4833-A5D2-60448954F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="" xmlns:a16="http://schemas.microsoft.com/office/drawing/2014/main" id="{440C734D-D5AF-426D-8AD7-6CA6DD571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ABCE994E-AEF2-4869-8CAE-C890497A7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040DD-0509-4C30-86CF-11E1CAB748F7}" type="datetimeFigureOut">
              <a:rPr lang="sk-SK" smtClean="0"/>
              <a:t>21. 5. 2023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F031A82E-4A9D-45E3-85DB-7C61E2C21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9B50391F-1A67-49AB-A6D6-B58EC05E3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AAFBB-DA77-4462-9922-3690676B064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489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jpeg"/><Relationship Id="rId7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pn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jpe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4.jpg"/><Relationship Id="rId10" Type="http://schemas.openxmlformats.org/officeDocument/2006/relationships/image" Target="../media/image32.jpeg"/><Relationship Id="rId4" Type="http://schemas.openxmlformats.org/officeDocument/2006/relationships/image" Target="../media/image7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8.jpeg"/><Relationship Id="rId7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chool-education.ec.europa.eu/sk/etwinning/projects/forest-our-lungs-1/twinspace/pages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hyperlink" Target="https://beinternetawesome.withgoogle.com/sk_sk/interland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8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.jpeg"/><Relationship Id="rId7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="" xmlns:a16="http://schemas.microsoft.com/office/drawing/2014/main" id="{59FDCFCB-B4DB-46E3-BB39-A8033CF28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631" y="1763789"/>
            <a:ext cx="4862709" cy="333042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685" y="772997"/>
            <a:ext cx="6953406" cy="2211289"/>
          </a:xfrm>
        </p:spPr>
        <p:txBody>
          <a:bodyPr>
            <a:normAutofit/>
          </a:bodyPr>
          <a:lstStyle/>
          <a:p>
            <a:r>
              <a:rPr lang="sk-SK" sz="4400" b="1" dirty="0">
                <a:solidFill>
                  <a:srgbClr val="230871"/>
                </a:solidFill>
                <a:latin typeface="FuturaStd-Heavy"/>
              </a:rPr>
              <a:t>Záverečná prezentácia inovačného vzdelávania</a:t>
            </a:r>
            <a:r>
              <a:rPr lang="sk-SK" sz="4800" b="1" dirty="0">
                <a:solidFill>
                  <a:srgbClr val="230871"/>
                </a:solidFill>
                <a:latin typeface="FuturaStd-Heavy"/>
              </a:rPr>
              <a:t/>
            </a:r>
            <a:br>
              <a:rPr lang="sk-SK" sz="4800" b="1" dirty="0">
                <a:solidFill>
                  <a:srgbClr val="230871"/>
                </a:solidFill>
                <a:latin typeface="FuturaStd-Heavy"/>
              </a:rPr>
            </a:br>
            <a:r>
              <a:rPr lang="sk-SK" sz="2400" dirty="0">
                <a:solidFill>
                  <a:srgbClr val="230871"/>
                </a:solidFill>
                <a:latin typeface="FuturaStd-Heavy"/>
              </a:rPr>
              <a:t>“Projektové vyučovanie a online spolupráca škôl v programe eTwinning” </a:t>
            </a:r>
            <a:endParaRPr lang="sk-SK" sz="2400" b="1" dirty="0">
              <a:solidFill>
                <a:srgbClr val="230871"/>
              </a:solidFill>
              <a:latin typeface="FuturaStd-Heavy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DFC81FCC-9D74-4583-A42C-478C63FB7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354" y="3873715"/>
            <a:ext cx="4572000" cy="1028130"/>
          </a:xfrm>
        </p:spPr>
        <p:txBody>
          <a:bodyPr/>
          <a:lstStyle/>
          <a:p>
            <a:r>
              <a:rPr lang="sk-SK" dirty="0" smtClean="0">
                <a:solidFill>
                  <a:srgbClr val="230871"/>
                </a:solidFill>
                <a:latin typeface="FuturaStd-Heavy"/>
              </a:rPr>
              <a:t>Mgr. Katarína Foľvarská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r>
              <a:rPr lang="sk-SK" dirty="0" smtClean="0">
                <a:solidFill>
                  <a:srgbClr val="230871"/>
                </a:solidFill>
                <a:latin typeface="FuturaStd-Heavy"/>
              </a:rPr>
              <a:t>4.5.2023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="" xmlns:a16="http://schemas.microsoft.com/office/drawing/2014/main" id="{7B9972E7-1AF2-43B6-9CDE-35864567B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55" y="5873376"/>
            <a:ext cx="3100709" cy="1028130"/>
          </a:xfrm>
          <a:prstGeom prst="rect">
            <a:avLst/>
          </a:prstGeom>
        </p:spPr>
      </p:pic>
      <p:pic>
        <p:nvPicPr>
          <p:cNvPr id="11" name="Obrázok 10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88484E40-743E-4FB0-839C-C7B265FDD8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562" y="6032561"/>
            <a:ext cx="3228422" cy="709761"/>
          </a:xfrm>
          <a:prstGeom prst="rect">
            <a:avLst/>
          </a:prstGeom>
        </p:spPr>
      </p:pic>
      <p:sp>
        <p:nvSpPr>
          <p:cNvPr id="12" name="Podnadpis 2">
            <a:extLst>
              <a:ext uri="{FF2B5EF4-FFF2-40B4-BE49-F238E27FC236}">
                <a16:creationId xmlns="" xmlns:a16="http://schemas.microsoft.com/office/drawing/2014/main" id="{5B4D3D47-CB8D-489E-B99F-AC3407D2AE74}"/>
              </a:ext>
            </a:extLst>
          </p:cNvPr>
          <p:cNvSpPr txBox="1">
            <a:spLocks/>
          </p:cNvSpPr>
          <p:nvPr/>
        </p:nvSpPr>
        <p:spPr>
          <a:xfrm>
            <a:off x="3415646" y="6085003"/>
            <a:ext cx="5247587" cy="7097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200" dirty="0">
                <a:solidFill>
                  <a:srgbClr val="230871"/>
                </a:solidFill>
                <a:latin typeface="FuturaStd-Heavy"/>
              </a:rPr>
              <a:t>Program inovačného vzdelávania “Projektové vyučovanie a online spolupráca škôl v programe eTwinning” vytvorený v súlade s potvrdením o oprávnení na poskytovanie inovačného vzdelávania č. 25/2020 – IV. </a:t>
            </a:r>
            <a:r>
              <a:rPr lang="sk-SK" sz="1200">
                <a:solidFill>
                  <a:srgbClr val="230871"/>
                </a:solidFill>
                <a:latin typeface="FuturaStd-Heavy"/>
              </a:rPr>
              <a:t>Vydaného MŠVVaŠ SR.</a:t>
            </a:r>
            <a:endParaRPr lang="sk-SK" sz="1200" dirty="0">
              <a:solidFill>
                <a:srgbClr val="230871"/>
              </a:solidFill>
              <a:latin typeface="FuturaStd-Heavy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737" y="158258"/>
            <a:ext cx="1744066" cy="1744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577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Doterajšie výsledky projektu: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0" y="2036191"/>
            <a:ext cx="5477221" cy="39738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5. Hry k predstaveniu sa</a:t>
            </a:r>
          </a:p>
          <a:p>
            <a:pPr>
              <a:buFontTx/>
              <a:buChar char="-"/>
            </a:pP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kahoot</a:t>
            </a:r>
            <a:endParaRPr lang="sk-SK" dirty="0" smtClean="0">
              <a:solidFill>
                <a:srgbClr val="230871"/>
              </a:solidFill>
              <a:latin typeface="FuturaStd-Heavy"/>
            </a:endParaRPr>
          </a:p>
          <a:p>
            <a:pPr>
              <a:buFontTx/>
              <a:buChar char="-"/>
            </a:pP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jigsawplanet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(online puzzle)</a:t>
            </a:r>
          </a:p>
          <a:p>
            <a:pPr>
              <a:buFontTx/>
              <a:buChar char="-"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6. Deň splnenia cieľov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-  </a:t>
            </a: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Canva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, </a:t>
            </a: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powerpoint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, </a:t>
            </a:r>
            <a:r>
              <a:rPr lang="sk-SK" dirty="0" err="1">
                <a:solidFill>
                  <a:srgbClr val="230871"/>
                </a:solidFill>
                <a:latin typeface="FuturaStd-Heavy"/>
              </a:rPr>
              <a:t>P</a:t>
            </a: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adlet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79" y="116917"/>
            <a:ext cx="2525485" cy="1894114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1" t="18222"/>
          <a:stretch/>
        </p:blipFill>
        <p:spPr>
          <a:xfrm rot="10800000">
            <a:off x="9557084" y="2558666"/>
            <a:ext cx="2556022" cy="201972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t="17905" b="10476"/>
          <a:stretch/>
        </p:blipFill>
        <p:spPr>
          <a:xfrm>
            <a:off x="7302094" y="3138553"/>
            <a:ext cx="2969624" cy="21695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672" y="866278"/>
            <a:ext cx="2929886" cy="219741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635" y="1347669"/>
            <a:ext cx="2341559" cy="175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9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Doterajšie výsledky projektu: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722" y="1881050"/>
            <a:ext cx="5120170" cy="38154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7. Tvorba loga</a:t>
            </a:r>
          </a:p>
          <a:p>
            <a:pPr marL="0" indent="0">
              <a:buNone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514350" indent="-514350">
              <a:buAutoNum type="arabicPeriod" startAt="8"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Umelecká kresba stromov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   - Lesy naše pľúca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buNone/>
            </a:pPr>
            <a:endParaRPr lang="sk-SK" sz="2400" dirty="0" smtClean="0">
              <a:solidFill>
                <a:srgbClr val="230871"/>
              </a:solidFill>
              <a:latin typeface="FuturaStd-Heavy"/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230871"/>
                </a:solidFill>
                <a:latin typeface="FuturaStd-Heavy"/>
              </a:rPr>
              <a:t>Žiaci kreslili </a:t>
            </a:r>
            <a:r>
              <a:rPr lang="sk-SK" sz="2400" dirty="0">
                <a:solidFill>
                  <a:srgbClr val="230871"/>
                </a:solidFill>
                <a:latin typeface="FuturaStd-Heavy"/>
              </a:rPr>
              <a:t>stromy </a:t>
            </a:r>
            <a:r>
              <a:rPr lang="sk-SK" sz="2400" dirty="0" smtClean="0">
                <a:solidFill>
                  <a:srgbClr val="230871"/>
                </a:solidFill>
                <a:latin typeface="FuturaStd-Heavy"/>
              </a:rPr>
              <a:t>svojimi očami v</a:t>
            </a:r>
            <a:r>
              <a:rPr lang="sk-SK" sz="2400" dirty="0">
                <a:solidFill>
                  <a:srgbClr val="230871"/>
                </a:solidFill>
                <a:latin typeface="FuturaStd-Heavy"/>
              </a:rPr>
              <a:t> umeleckom prevedení </a:t>
            </a:r>
            <a:endParaRPr lang="sk-SK" sz="2400" dirty="0" smtClean="0">
              <a:solidFill>
                <a:srgbClr val="230871"/>
              </a:solidFill>
              <a:latin typeface="FuturaStd-Heavy"/>
            </a:endParaRPr>
          </a:p>
          <a:p>
            <a:pPr marL="0" indent="0">
              <a:buNone/>
            </a:pPr>
            <a:r>
              <a:rPr lang="sk-SK" sz="2400" dirty="0" smtClean="0">
                <a:solidFill>
                  <a:srgbClr val="230871"/>
                </a:solidFill>
                <a:latin typeface="FuturaStd-Heavy"/>
              </a:rPr>
              <a:t>„</a:t>
            </a:r>
            <a:r>
              <a:rPr lang="sk-SK" sz="2400" dirty="0">
                <a:solidFill>
                  <a:srgbClr val="230871"/>
                </a:solidFill>
                <a:latin typeface="FuturaStd-Heavy"/>
              </a:rPr>
              <a:t>Stromy, lesy naše pľúca“. </a:t>
            </a: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21" y="121293"/>
            <a:ext cx="2523464" cy="252346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66965" y="3659372"/>
            <a:ext cx="2039531" cy="27193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18729" y="3548514"/>
            <a:ext cx="2205819" cy="29410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744" y="2443870"/>
            <a:ext cx="2922217" cy="219166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150" y="331107"/>
            <a:ext cx="1201602" cy="120160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705" y="1031274"/>
            <a:ext cx="1277445" cy="12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41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Doterajšie výsledky projektu: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0" y="2036192"/>
            <a:ext cx="6060696" cy="3311790"/>
          </a:xfrm>
        </p:spPr>
        <p:txBody>
          <a:bodyPr>
            <a:normAutofit fontScale="62500" lnSpcReduction="20000"/>
          </a:bodyPr>
          <a:lstStyle/>
          <a:p>
            <a:pPr marL="0" indent="0">
              <a:buClr>
                <a:srgbClr val="F6CF3F"/>
              </a:buClr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9. Vysádzanie stromu, zber odpadu,</a:t>
            </a:r>
          </a:p>
          <a:p>
            <a:pPr marL="0" indent="0">
              <a:buClr>
                <a:srgbClr val="F6CF3F"/>
              </a:buClr>
              <a:buNone/>
            </a:pPr>
            <a:r>
              <a:rPr lang="sk-SK" dirty="0">
                <a:solidFill>
                  <a:srgbClr val="230871"/>
                </a:solidFill>
                <a:latin typeface="FuturaStd-Heavy"/>
              </a:rPr>
              <a:t>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 prechádzky a spoznávanie lesa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Vypestovali sme 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u žiakov </a:t>
            </a:r>
            <a:r>
              <a:rPr lang="sk-SK" i="1" u="sng" dirty="0">
                <a:solidFill>
                  <a:srgbClr val="230871"/>
                </a:solidFill>
                <a:latin typeface="FuturaStd-Heavy"/>
              </a:rPr>
              <a:t>správne návyky k ochrane životného prostredia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, </a:t>
            </a:r>
            <a:r>
              <a:rPr lang="sk-SK" i="1" u="sng" dirty="0" smtClean="0">
                <a:solidFill>
                  <a:srgbClr val="230871"/>
                </a:solidFill>
                <a:latin typeface="FuturaStd-Heavy"/>
              </a:rPr>
              <a:t>uvedomili </a:t>
            </a:r>
            <a:r>
              <a:rPr lang="sk-SK" i="1" u="sng" dirty="0">
                <a:solidFill>
                  <a:srgbClr val="230871"/>
                </a:solidFill>
                <a:latin typeface="FuturaStd-Heavy"/>
              </a:rPr>
              <a:t>si význam stromom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 pre život na Zemi.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Naučili sa žiaci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 </a:t>
            </a:r>
            <a:r>
              <a:rPr lang="sk-SK" i="1" u="sng" dirty="0">
                <a:solidFill>
                  <a:srgbClr val="230871"/>
                </a:solidFill>
                <a:latin typeface="FuturaStd-Heavy"/>
              </a:rPr>
              <a:t>chrániť lesy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 a predchádzať ich znečisťovaniu a výrubu lesa.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Podporili sme 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záujem žiakov o jedinečné prírodné hodnoty prostredníctvom aktivít zameraných na vzťah človeka k prírode a ochranu lesného ekosystému.</a:t>
            </a: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0" t="6367" r="11689" b="14556"/>
          <a:stretch/>
        </p:blipFill>
        <p:spPr>
          <a:xfrm>
            <a:off x="6096000" y="3921670"/>
            <a:ext cx="4283992" cy="201455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09" b="31047"/>
          <a:stretch/>
        </p:blipFill>
        <p:spPr>
          <a:xfrm>
            <a:off x="8833797" y="357082"/>
            <a:ext cx="2780154" cy="2047606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" t="12825" r="2311" b="8825"/>
          <a:stretch/>
        </p:blipFill>
        <p:spPr>
          <a:xfrm>
            <a:off x="10699604" y="3314947"/>
            <a:ext cx="1207923" cy="2238103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4" b="23810"/>
          <a:stretch/>
        </p:blipFill>
        <p:spPr>
          <a:xfrm>
            <a:off x="6846081" y="331108"/>
            <a:ext cx="1656224" cy="220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4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Očakávané výsledky projektu: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0" y="2036192"/>
            <a:ext cx="10747344" cy="3311790"/>
          </a:xfrm>
        </p:spPr>
        <p:txBody>
          <a:bodyPr>
            <a:normAutofit/>
          </a:bodyPr>
          <a:lstStyle/>
          <a:p>
            <a:pPr>
              <a:buClr>
                <a:srgbClr val="F6CF3F"/>
              </a:buClr>
            </a:pPr>
            <a:r>
              <a:rPr lang="sk-SK" u="sng" dirty="0" smtClean="0">
                <a:solidFill>
                  <a:srgbClr val="230871"/>
                </a:solidFill>
                <a:latin typeface="FuturaStd-Heavy"/>
              </a:rPr>
              <a:t>Tvorba loga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– hlasovanie za najlepší návrh/ ten čo získal najviac hlasov je logom nášho projektu</a:t>
            </a:r>
          </a:p>
          <a:p>
            <a:pPr>
              <a:buClr>
                <a:srgbClr val="F6CF3F"/>
              </a:buClr>
            </a:pPr>
            <a:r>
              <a:rPr lang="sk-SK" u="sng" dirty="0" smtClean="0">
                <a:solidFill>
                  <a:srgbClr val="230871"/>
                </a:solidFill>
                <a:latin typeface="FuturaStd-Heavy"/>
              </a:rPr>
              <a:t>Naše lesy, Deň Zeme, zbieranie a triedenie odpadu</a:t>
            </a:r>
          </a:p>
          <a:p>
            <a:pPr>
              <a:buClr>
                <a:srgbClr val="F6CF3F"/>
              </a:buClr>
            </a:pPr>
            <a:r>
              <a:rPr lang="sk-SK" u="sng" dirty="0" smtClean="0">
                <a:solidFill>
                  <a:srgbClr val="230871"/>
                </a:solidFill>
                <a:latin typeface="FuturaStd-Heavy"/>
              </a:rPr>
              <a:t>Vysadenie stromu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v školskom areáli</a:t>
            </a: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Prechádzky v prírode, rozpoznávanie druhov stromov</a:t>
            </a:r>
          </a:p>
          <a:p>
            <a:pPr marL="0" indent="0">
              <a:buClr>
                <a:srgbClr val="F6CF3F"/>
              </a:buClr>
              <a:buNone/>
            </a:pPr>
            <a:endParaRPr lang="sk-SK" dirty="0" smtClean="0">
              <a:solidFill>
                <a:srgbClr val="230871"/>
              </a:solidFill>
              <a:latin typeface="FuturaStd-Heavy"/>
            </a:endParaRPr>
          </a:p>
          <a:p>
            <a:pPr marL="0" indent="0">
              <a:buClr>
                <a:srgbClr val="F6CF3F"/>
              </a:buClr>
              <a:buNone/>
            </a:pPr>
            <a:endParaRPr lang="sk-SK" dirty="0" smtClean="0">
              <a:solidFill>
                <a:srgbClr val="230871"/>
              </a:solidFill>
              <a:latin typeface="FuturaStd-Heavy"/>
            </a:endParaRPr>
          </a:p>
          <a:p>
            <a:pPr marL="0" indent="0">
              <a:buClr>
                <a:srgbClr val="F6CF3F"/>
              </a:buClr>
              <a:buNone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9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Aké kompetencie sa zlepšili u </a:t>
            </a:r>
            <a:r>
              <a:rPr lang="sk-SK" sz="4000" dirty="0" smtClean="0">
                <a:solidFill>
                  <a:srgbClr val="230871"/>
                </a:solidFill>
                <a:latin typeface="FuturaStd-Heavy"/>
              </a:rPr>
              <a:t>žiakov?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0" y="2036192"/>
            <a:ext cx="10747344" cy="3311790"/>
          </a:xfrm>
        </p:spPr>
        <p:txBody>
          <a:bodyPr>
            <a:normAutofit fontScale="92500" lnSpcReduction="10000"/>
          </a:bodyPr>
          <a:lstStyle/>
          <a:p>
            <a:r>
              <a:rPr lang="sk-SK" b="1" dirty="0">
                <a:solidFill>
                  <a:srgbClr val="230871"/>
                </a:solidFill>
                <a:latin typeface="FuturaStd-Heavy"/>
              </a:rPr>
              <a:t>Kognitívne </a:t>
            </a: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ciele - Afektívny cieľ</a:t>
            </a:r>
            <a:r>
              <a:rPr lang="sk-SK" b="1" i="1" dirty="0">
                <a:solidFill>
                  <a:srgbClr val="230871"/>
                </a:solidFill>
                <a:latin typeface="FuturaStd-Heavy"/>
              </a:rPr>
              <a:t> </a:t>
            </a:r>
            <a:r>
              <a:rPr lang="sk-SK" b="1" i="1" dirty="0" smtClean="0">
                <a:solidFill>
                  <a:srgbClr val="230871"/>
                </a:solidFill>
                <a:latin typeface="FuturaStd-Heavy"/>
              </a:rPr>
              <a:t>- 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r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ozumieť 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výrokom</a:t>
            </a:r>
            <a:r>
              <a:rPr lang="sk-SK" i="1" dirty="0">
                <a:solidFill>
                  <a:srgbClr val="230871"/>
                </a:solidFill>
                <a:latin typeface="FuturaStd-Heavy"/>
              </a:rPr>
              <a:t>  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“Lesy naše pľúca“. Prejavovať záujem o prírodu v blízkom okolí, vedieť spolupracovať v skupine, prejaviť ochotu pomôcť prírode. Slobodne prejaviť svoj vlastný názor. </a:t>
            </a:r>
          </a:p>
          <a:p>
            <a:r>
              <a:rPr lang="sk-SK" b="1" dirty="0">
                <a:solidFill>
                  <a:srgbClr val="230871"/>
                </a:solidFill>
                <a:latin typeface="FuturaStd-Heavy"/>
              </a:rPr>
              <a:t>Psychomotorický </a:t>
            </a: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cieľ</a:t>
            </a:r>
            <a:r>
              <a:rPr lang="sk-SK" b="1" i="1" dirty="0">
                <a:solidFill>
                  <a:srgbClr val="230871"/>
                </a:solidFill>
                <a:latin typeface="FuturaStd-Heavy"/>
              </a:rPr>
              <a:t> </a:t>
            </a:r>
            <a:r>
              <a:rPr lang="sk-SK" b="1" i="1" dirty="0" smtClean="0">
                <a:solidFill>
                  <a:srgbClr val="230871"/>
                </a:solidFill>
                <a:latin typeface="FuturaStd-Heavy"/>
              </a:rPr>
              <a:t>-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žiak 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vie čítať s porozumením. Vie zhodnotiť svoj počiatočný a konečný stav poznatkov o téme, vie kriticky hodnotiť svoje postoje a postoje spolužiakov k téme, vie pracovať individuálne a tímovo ( pracovať v skupine).</a:t>
            </a:r>
            <a:r>
              <a:rPr lang="sk-SK" b="1" i="1" dirty="0">
                <a:solidFill>
                  <a:srgbClr val="230871"/>
                </a:solidFill>
                <a:latin typeface="FuturaStd-Heavy"/>
              </a:rPr>
              <a:t> 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r>
              <a:rPr lang="sk-SK" b="1" dirty="0">
                <a:solidFill>
                  <a:srgbClr val="230871"/>
                </a:solidFill>
                <a:latin typeface="FuturaStd-Heavy"/>
              </a:rPr>
              <a:t>Životná </a:t>
            </a: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zručnosť -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komunikácia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, spolupráca, vytrvalosť,</a:t>
            </a:r>
          </a:p>
          <a:p>
            <a:pPr>
              <a:buClr>
                <a:srgbClr val="F6CF3F"/>
              </a:buClr>
            </a:pPr>
            <a:endParaRPr lang="sk-SK" b="1" dirty="0">
              <a:solidFill>
                <a:srgbClr val="230871"/>
              </a:solidFill>
              <a:latin typeface="FuturaStd-Heavy"/>
            </a:endParaRPr>
          </a:p>
          <a:p>
            <a:endParaRPr lang="sk-SK" dirty="0"/>
          </a:p>
          <a:p>
            <a:pPr>
              <a:buClr>
                <a:srgbClr val="F6CF3F"/>
              </a:buClr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buClr>
                <a:srgbClr val="F6CF3F"/>
              </a:buClr>
              <a:buNone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Aké kompetencie sa zlepšili u </a:t>
            </a:r>
            <a:r>
              <a:rPr lang="sk-SK" sz="4000" dirty="0" smtClean="0">
                <a:solidFill>
                  <a:srgbClr val="230871"/>
                </a:solidFill>
                <a:latin typeface="FuturaStd-Heavy"/>
              </a:rPr>
              <a:t>žiakov?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0" y="2036192"/>
            <a:ext cx="10747344" cy="3311790"/>
          </a:xfrm>
        </p:spPr>
        <p:txBody>
          <a:bodyPr>
            <a:normAutofit/>
          </a:bodyPr>
          <a:lstStyle/>
          <a:p>
            <a:pPr>
              <a:buClr>
                <a:srgbClr val="F6CF3F"/>
              </a:buClr>
            </a:pP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Sociálne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–akceptácia iných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národností</a:t>
            </a:r>
          </a:p>
          <a:p>
            <a:pPr>
              <a:buClr>
                <a:srgbClr val="F6CF3F"/>
              </a:buClr>
            </a:pP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Kognitívne </a:t>
            </a:r>
            <a:r>
              <a:rPr lang="sk-SK" b="1" dirty="0">
                <a:solidFill>
                  <a:srgbClr val="230871"/>
                </a:solidFill>
                <a:latin typeface="FuturaStd-Heavy"/>
              </a:rPr>
              <a:t>kompetencie </a:t>
            </a:r>
            <a:r>
              <a:rPr lang="sk-SK" dirty="0">
                <a:solidFill>
                  <a:srgbClr val="230871"/>
                </a:solidFill>
                <a:latin typeface="FuturaStd-Heavy"/>
              </a:rPr>
              <a:t>–žiaci prejavili zvedavosť a spontánny záujem, hodnotili vlastný výkon, tešili sa z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výsledkov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Zručnosti </a:t>
            </a:r>
            <a:r>
              <a:rPr lang="sk-SK" b="1" dirty="0">
                <a:solidFill>
                  <a:srgbClr val="230871"/>
                </a:solidFill>
                <a:latin typeface="FuturaStd-Heavy"/>
              </a:rPr>
              <a:t>s IKT </a:t>
            </a:r>
            <a:endParaRPr lang="sk-SK" b="1" dirty="0" smtClean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Kompetencia k celoživotnému učeniu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- uvedomenie si hodnoty prírody</a:t>
            </a:r>
            <a:endParaRPr lang="sk-SK" b="1" dirty="0" smtClean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endParaRPr lang="sk-SK" b="1" dirty="0">
              <a:solidFill>
                <a:srgbClr val="230871"/>
              </a:solidFill>
              <a:latin typeface="FuturaStd-Heavy"/>
            </a:endParaRPr>
          </a:p>
          <a:p>
            <a:endParaRPr lang="sk-SK" dirty="0"/>
          </a:p>
          <a:p>
            <a:pPr>
              <a:buClr>
                <a:srgbClr val="F6CF3F"/>
              </a:buClr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buClr>
                <a:srgbClr val="F6CF3F"/>
              </a:buClr>
              <a:buNone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04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Aké kompetencie sa zlepšili u </a:t>
            </a:r>
            <a:r>
              <a:rPr lang="sk-SK" sz="4000" dirty="0" smtClean="0">
                <a:solidFill>
                  <a:srgbClr val="230871"/>
                </a:solidFill>
                <a:latin typeface="FuturaStd-Heavy"/>
              </a:rPr>
              <a:t>vás?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0" y="2036192"/>
            <a:ext cx="10747344" cy="3311790"/>
          </a:xfrm>
        </p:spPr>
        <p:txBody>
          <a:bodyPr>
            <a:normAutofit/>
          </a:bodyPr>
          <a:lstStyle/>
          <a:p>
            <a:pPr>
              <a:buClr>
                <a:srgbClr val="F6CF3F"/>
              </a:buClr>
            </a:pP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Digitálne kompetencie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-  práca s PC, využívanie rôznych online nástrojov</a:t>
            </a:r>
          </a:p>
          <a:p>
            <a:pPr>
              <a:buClr>
                <a:srgbClr val="F6CF3F"/>
              </a:buClr>
            </a:pP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Sociálne kompetencie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-  rešpektovať sa navzájom, nebáť sa vyjadriť svoj názor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Motivačná zložka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– zapájanie žiakov do aktivít v rámci ochrany prírody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buClr>
                <a:srgbClr val="F6CF3F"/>
              </a:buClr>
              <a:buNone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2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/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Názov projektu</a:t>
            </a:r>
            <a:r>
              <a:rPr lang="sk-SK" sz="4000" dirty="0" smtClean="0">
                <a:solidFill>
                  <a:srgbClr val="230871"/>
                </a:solidFill>
                <a:latin typeface="FuturaStd-Heavy"/>
              </a:rPr>
              <a:t>: </a:t>
            </a:r>
            <a:r>
              <a:rPr lang="sk-SK" sz="4000" dirty="0" err="1" smtClean="0">
                <a:solidFill>
                  <a:srgbClr val="230871"/>
                </a:solidFill>
                <a:latin typeface="FuturaStd-Heavy"/>
              </a:rPr>
              <a:t>Forest</a:t>
            </a:r>
            <a:r>
              <a:rPr lang="sk-SK" sz="4000" dirty="0" smtClean="0">
                <a:solidFill>
                  <a:srgbClr val="230871"/>
                </a:solidFill>
                <a:latin typeface="FuturaStd-Heavy"/>
              </a:rPr>
              <a:t> </a:t>
            </a:r>
            <a:r>
              <a:rPr lang="sk-SK" sz="4000" dirty="0" err="1" smtClean="0">
                <a:solidFill>
                  <a:srgbClr val="230871"/>
                </a:solidFill>
                <a:latin typeface="FuturaStd-Heavy"/>
              </a:rPr>
              <a:t>our</a:t>
            </a:r>
            <a:r>
              <a:rPr lang="sk-SK" sz="4000" dirty="0" smtClean="0">
                <a:solidFill>
                  <a:srgbClr val="230871"/>
                </a:solidFill>
                <a:latin typeface="FuturaStd-Heavy"/>
              </a:rPr>
              <a:t> </a:t>
            </a:r>
            <a:r>
              <a:rPr lang="sk-SK" sz="4000" dirty="0" err="1" smtClean="0">
                <a:solidFill>
                  <a:srgbClr val="230871"/>
                </a:solidFill>
                <a:latin typeface="FuturaStd-Heavy"/>
              </a:rPr>
              <a:t>lungs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1" y="2683068"/>
            <a:ext cx="5658948" cy="35550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buClr>
                <a:srgbClr val="F6CF3F"/>
              </a:buClr>
            </a:pPr>
            <a:r>
              <a:rPr lang="sk-SK" dirty="0">
                <a:solidFill>
                  <a:srgbClr val="230871"/>
                </a:solidFill>
                <a:latin typeface="FuturaStd-Heavy"/>
              </a:rPr>
              <a:t>Partnerské krajiny: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		Česko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lnSpc>
                <a:spcPct val="120000"/>
              </a:lnSpc>
              <a:buClr>
                <a:srgbClr val="F6CF3F"/>
              </a:buClr>
            </a:pPr>
            <a:r>
              <a:rPr lang="sk-SK" dirty="0">
                <a:solidFill>
                  <a:srgbClr val="230871"/>
                </a:solidFill>
                <a:latin typeface="FuturaStd-Heavy"/>
              </a:rPr>
              <a:t>Typy spolupracujúcich škôl: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	Základná škola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dirty="0">
                <a:solidFill>
                  <a:srgbClr val="230871"/>
                </a:solidFill>
                <a:latin typeface="FuturaStd-Heavy"/>
              </a:rPr>
              <a:t>Dĺžka realizácie projektu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: </a:t>
            </a:r>
          </a:p>
          <a:p>
            <a:pPr marL="0" indent="0">
              <a:buClr>
                <a:srgbClr val="F6CF3F"/>
              </a:buClr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	4 – 5 mesiacov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="" xmlns:a16="http://schemas.microsoft.com/office/drawing/2014/main" id="{69CE2844-8159-4E0B-ABA7-862868C7B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5089" y="3175750"/>
            <a:ext cx="5181600" cy="182284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6CF3F"/>
              </a:buClr>
            </a:pPr>
            <a:r>
              <a:rPr lang="sk-SK" dirty="0">
                <a:solidFill>
                  <a:srgbClr val="230871"/>
                </a:solidFill>
                <a:latin typeface="FuturaStd-Heavy"/>
              </a:rPr>
              <a:t>Počet zapojených žiakov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: 8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dirty="0">
                <a:solidFill>
                  <a:srgbClr val="230871"/>
                </a:solidFill>
                <a:latin typeface="FuturaStd-Heavy"/>
              </a:rPr>
              <a:t>Vek žiakov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: 6-8 rokov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  <p:sp>
        <p:nvSpPr>
          <p:cNvPr id="23" name="Nadpis 1">
            <a:extLst>
              <a:ext uri="{FF2B5EF4-FFF2-40B4-BE49-F238E27FC236}">
                <a16:creationId xmlns="" xmlns:a16="http://schemas.microsoft.com/office/drawing/2014/main" id="{5DE81579-0A29-4B33-8252-5D35F45F7BFD}"/>
              </a:ext>
            </a:extLst>
          </p:cNvPr>
          <p:cNvSpPr txBox="1">
            <a:spLocks/>
          </p:cNvSpPr>
          <p:nvPr/>
        </p:nvSpPr>
        <p:spPr>
          <a:xfrm>
            <a:off x="71651" y="1734223"/>
            <a:ext cx="11663216" cy="9488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000" b="1" dirty="0" err="1">
                <a:solidFill>
                  <a:srgbClr val="230871"/>
                </a:solidFill>
                <a:latin typeface="FuturaStd-Heavy"/>
              </a:rPr>
              <a:t>Link</a:t>
            </a:r>
            <a:r>
              <a:rPr lang="sk-SK" sz="2000" b="1" dirty="0">
                <a:solidFill>
                  <a:srgbClr val="230871"/>
                </a:solidFill>
                <a:latin typeface="FuturaStd-Heavy"/>
              </a:rPr>
              <a:t> na projekt v </a:t>
            </a:r>
            <a:r>
              <a:rPr lang="sk-SK" sz="2000" b="1" dirty="0">
                <a:solidFill>
                  <a:srgbClr val="230871"/>
                </a:solidFill>
                <a:latin typeface="FuturaStd-Heavy"/>
              </a:rPr>
              <a:t>ESEP</a:t>
            </a:r>
            <a:r>
              <a:rPr lang="sk-SK" sz="2000" b="1" dirty="0" smtClean="0">
                <a:solidFill>
                  <a:srgbClr val="230871"/>
                </a:solidFill>
                <a:latin typeface="FuturaStd-Heavy"/>
              </a:rPr>
              <a:t>:</a:t>
            </a:r>
          </a:p>
          <a:p>
            <a:r>
              <a:rPr lang="sk-SK" sz="2000" b="1" dirty="0">
                <a:solidFill>
                  <a:srgbClr val="230871"/>
                </a:solidFill>
                <a:latin typeface="FuturaStd-Heavy"/>
                <a:hlinkClick r:id="rId5"/>
              </a:rPr>
              <a:t>https://school-education.ec.europa.eu/sk/etwinning/projects/forest-our-lungs-1/twinspace/pages</a:t>
            </a:r>
            <a:endParaRPr lang="sk-SK" sz="2000" b="1" dirty="0" smtClean="0">
              <a:solidFill>
                <a:srgbClr val="230871"/>
              </a:solidFill>
              <a:latin typeface="FuturaStd-Heavy"/>
            </a:endParaRPr>
          </a:p>
        </p:txBody>
      </p:sp>
    </p:spTree>
    <p:extLst>
      <p:ext uri="{BB962C8B-B14F-4D97-AF65-F5344CB8AC3E}">
        <p14:creationId xmlns:p14="http://schemas.microsoft.com/office/powerpoint/2010/main" val="17690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829702" cy="1325563"/>
          </a:xfrm>
        </p:spPr>
        <p:txBody>
          <a:bodyPr>
            <a:normAutofit/>
          </a:bodyPr>
          <a:lstStyle/>
          <a:p>
            <a:r>
              <a:rPr lang="sk-SK" sz="3400" dirty="0">
                <a:solidFill>
                  <a:srgbClr val="230871"/>
                </a:solidFill>
                <a:latin typeface="FuturaStd-Heavy"/>
              </a:rPr>
              <a:t>Ciele a očakávané výstupy medzinárodnej spolupráce:</a:t>
            </a:r>
            <a:endParaRPr lang="sk-SK" sz="3400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0" y="2036192"/>
            <a:ext cx="4357187" cy="3311790"/>
          </a:xfrm>
        </p:spPr>
        <p:txBody>
          <a:bodyPr>
            <a:normAutofit/>
          </a:bodyPr>
          <a:lstStyle/>
          <a:p>
            <a:pPr marL="0" indent="0">
              <a:buClr>
                <a:srgbClr val="F6CF3F"/>
              </a:buClr>
              <a:buNone/>
            </a:pP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Ciele:</a:t>
            </a: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Zlepšiť jazykové zručností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Rozvoj schopností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Objavovať a prejavovať záujem o prírodu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buClr>
                <a:srgbClr val="F6CF3F"/>
              </a:buClr>
              <a:buNone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  <p:sp>
        <p:nvSpPr>
          <p:cNvPr id="10" name="Zástupný objekt pre obsah 3">
            <a:extLst>
              <a:ext uri="{FF2B5EF4-FFF2-40B4-BE49-F238E27FC236}">
                <a16:creationId xmlns="" xmlns:a16="http://schemas.microsoft.com/office/drawing/2014/main" id="{18E4438C-DEA9-4BB2-9B7B-FC5CBCA7DD47}"/>
              </a:ext>
            </a:extLst>
          </p:cNvPr>
          <p:cNvSpPr txBox="1">
            <a:spLocks/>
          </p:cNvSpPr>
          <p:nvPr/>
        </p:nvSpPr>
        <p:spPr>
          <a:xfrm>
            <a:off x="6355058" y="2036192"/>
            <a:ext cx="4357187" cy="3311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6CF3F"/>
              </a:buClr>
              <a:buFont typeface="Arial" panose="020B0604020202020204" pitchFamily="34" charset="0"/>
              <a:buNone/>
            </a:pPr>
            <a:r>
              <a:rPr lang="sk-SK" b="1" dirty="0">
                <a:solidFill>
                  <a:srgbClr val="230871"/>
                </a:solidFill>
                <a:latin typeface="FuturaStd-Heavy"/>
              </a:rPr>
              <a:t>Výstupy:</a:t>
            </a:r>
          </a:p>
          <a:p>
            <a:pPr>
              <a:buClr>
                <a:srgbClr val="F6CF3F"/>
              </a:buClr>
            </a:pP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Padlet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nástenka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Logo projektu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Umelecká tvorba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buClr>
                <a:srgbClr val="F6CF3F"/>
              </a:buClr>
              <a:buFont typeface="Arial" panose="020B0604020202020204" pitchFamily="34" charset="0"/>
              <a:buNone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Pracovný postup na projekte: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808" y="1940397"/>
            <a:ext cx="9465746" cy="331179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Bezpečnosť na internete, pravidlá, netiketa</a:t>
            </a: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Predstavenie sa v projekte</a:t>
            </a: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Projektový plán</a:t>
            </a: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Logo</a:t>
            </a: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Ochrana prírody → lesov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Spolupráca skupiny</a:t>
            </a: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Umelecká kresba stromov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Sebahodnotenie</a:t>
            </a:r>
          </a:p>
          <a:p>
            <a:pPr>
              <a:buClr>
                <a:srgbClr val="F6CF3F"/>
              </a:buClr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buClr>
                <a:srgbClr val="F6CF3F"/>
              </a:buClr>
              <a:buNone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23044" y="3090698"/>
            <a:ext cx="2502272" cy="333636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24193" y="2894583"/>
            <a:ext cx="2133328" cy="284443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721" y="121293"/>
            <a:ext cx="2523464" cy="252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46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Realizované </a:t>
            </a:r>
            <a:r>
              <a:rPr lang="sk-SK" sz="4000" dirty="0" err="1">
                <a:solidFill>
                  <a:srgbClr val="230871"/>
                </a:solidFill>
                <a:latin typeface="FuturaStd-Heavy"/>
              </a:rPr>
              <a:t>kolaboratívne</a:t>
            </a:r>
            <a:r>
              <a:rPr lang="sk-SK" sz="4000" dirty="0">
                <a:solidFill>
                  <a:srgbClr val="230871"/>
                </a:solidFill>
                <a:latin typeface="FuturaStd-Heavy"/>
              </a:rPr>
              <a:t> aktivity: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0" y="2036192"/>
            <a:ext cx="6008444" cy="3311790"/>
          </a:xfrm>
        </p:spPr>
        <p:txBody>
          <a:bodyPr>
            <a:normAutofit/>
          </a:bodyPr>
          <a:lstStyle/>
          <a:p>
            <a:pPr>
              <a:buClr>
                <a:srgbClr val="F6CF3F"/>
              </a:buClr>
            </a:pP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Predstavenie sa v projekte:</a:t>
            </a:r>
          </a:p>
          <a:p>
            <a:pPr marL="0" indent="0">
              <a:buClr>
                <a:srgbClr val="F6CF3F"/>
              </a:buClr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tvorba </a:t>
            </a: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avatarov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, </a:t>
            </a: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padlet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nástenka (</a:t>
            </a: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padlet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)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>
              <a:buClr>
                <a:srgbClr val="F6CF3F"/>
              </a:buClr>
            </a:pP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Hry:</a:t>
            </a:r>
          </a:p>
          <a:p>
            <a:pPr>
              <a:buClr>
                <a:srgbClr val="F6CF3F"/>
              </a:buClr>
              <a:buFontTx/>
              <a:buChar char="-"/>
            </a:pP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jigsawplanet.com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→ puzzle </a:t>
            </a:r>
          </a:p>
          <a:p>
            <a:pPr>
              <a:buClr>
                <a:srgbClr val="F6CF3F"/>
              </a:buClr>
              <a:buFontTx/>
              <a:buChar char="-"/>
            </a:pPr>
            <a:r>
              <a:rPr lang="sk-SK" b="1" dirty="0" err="1" smtClean="0">
                <a:solidFill>
                  <a:srgbClr val="230871"/>
                </a:solidFill>
                <a:latin typeface="FuturaStd-Heavy"/>
              </a:rPr>
              <a:t>kahoot</a:t>
            </a:r>
            <a:r>
              <a:rPr lang="sk-SK" b="1" dirty="0" smtClean="0">
                <a:solidFill>
                  <a:srgbClr val="230871"/>
                </a:solidFill>
                <a:latin typeface="FuturaStd-Heavy"/>
              </a:rPr>
              <a:t> →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hra – </a:t>
            </a: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Forest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</a:t>
            </a: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our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</a:t>
            </a: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lungs</a:t>
            </a:r>
            <a:endParaRPr lang="sk-SK" b="1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buClr>
                <a:srgbClr val="F6CF3F"/>
              </a:buClr>
              <a:buNone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Doterajšie výsledky projektu: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0" y="2036191"/>
            <a:ext cx="6304536" cy="3973823"/>
          </a:xfrm>
        </p:spPr>
        <p:txBody>
          <a:bodyPr>
            <a:normAutofit/>
          </a:bodyPr>
          <a:lstStyle/>
          <a:p>
            <a:pPr marL="0" indent="0">
              <a:buClr>
                <a:srgbClr val="F6CF3F"/>
              </a:buClr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1.  Bezpečnosť na internete</a:t>
            </a:r>
          </a:p>
          <a:p>
            <a:pPr marL="0" indent="0">
              <a:buClr>
                <a:srgbClr val="F6CF3F"/>
              </a:buClr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- využitie online</a:t>
            </a:r>
          </a:p>
          <a:p>
            <a:pPr marL="0" indent="0">
              <a:buClr>
                <a:srgbClr val="F6CF3F"/>
              </a:buClr>
              <a:buNone/>
            </a:pPr>
            <a:r>
              <a:rPr lang="sk-SK" dirty="0">
                <a:solidFill>
                  <a:srgbClr val="230871"/>
                </a:solidFill>
                <a:latin typeface="FuturaStd-Heavy"/>
                <a:hlinkClick r:id="rId2"/>
              </a:rPr>
              <a:t>https://beinternetawesome.withgoogle.com/sk_sk/interland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Rodičovský súhlas</a:t>
            </a:r>
          </a:p>
          <a:p>
            <a:pPr marL="0" indent="0">
              <a:buNone/>
            </a:pPr>
            <a:r>
              <a:rPr lang="sk-SK" dirty="0" err="1" smtClean="0">
                <a:solidFill>
                  <a:srgbClr val="230871"/>
                </a:solidFill>
                <a:latin typeface="FuturaStd-Heavy"/>
              </a:rPr>
              <a:t>Wordart</a:t>
            </a:r>
            <a:endParaRPr lang="sk-SK" dirty="0" smtClean="0">
              <a:solidFill>
                <a:srgbClr val="230871"/>
              </a:solidFill>
              <a:latin typeface="FuturaStd-Heavy"/>
            </a:endParaRPr>
          </a:p>
          <a:p>
            <a:pPr marL="0" indent="0">
              <a:buNone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" t="145" r="417" b="65690"/>
          <a:stretch/>
        </p:blipFill>
        <p:spPr>
          <a:xfrm>
            <a:off x="7267908" y="3423502"/>
            <a:ext cx="4852298" cy="2380249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32" y="0"/>
            <a:ext cx="3414220" cy="341422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1" t="6476" r="13143" b="21651"/>
          <a:stretch/>
        </p:blipFill>
        <p:spPr>
          <a:xfrm>
            <a:off x="3528879" y="3833083"/>
            <a:ext cx="2919241" cy="2176931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 r="5714" b="18418"/>
          <a:stretch/>
        </p:blipFill>
        <p:spPr>
          <a:xfrm>
            <a:off x="5816784" y="1432070"/>
            <a:ext cx="2902249" cy="16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8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Doterajšie výsledky projektu: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0" y="2036192"/>
            <a:ext cx="10747344" cy="3311790"/>
          </a:xfrm>
        </p:spPr>
        <p:txBody>
          <a:bodyPr>
            <a:normAutofit/>
          </a:bodyPr>
          <a:lstStyle/>
          <a:p>
            <a:pPr marL="0" indent="0">
              <a:buClr>
                <a:srgbClr val="F6CF3F"/>
              </a:buClr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2. Pravidlá spolupráce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6603" b="6666"/>
          <a:stretch/>
        </p:blipFill>
        <p:spPr>
          <a:xfrm>
            <a:off x="4795072" y="1645991"/>
            <a:ext cx="5991496" cy="409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5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Doterajšie výsledky projektu: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4310" y="2036192"/>
            <a:ext cx="10747344" cy="3311790"/>
          </a:xfrm>
        </p:spPr>
        <p:txBody>
          <a:bodyPr>
            <a:normAutofit/>
          </a:bodyPr>
          <a:lstStyle/>
          <a:p>
            <a:pPr marL="0" indent="0">
              <a:buClr>
                <a:srgbClr val="F6CF3F"/>
              </a:buClr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3. Projektový plán </a:t>
            </a:r>
          </a:p>
          <a:p>
            <a:pPr marL="0" indent="0">
              <a:buClr>
                <a:srgbClr val="F6CF3F"/>
              </a:buClr>
              <a:buNone/>
            </a:pPr>
            <a:r>
              <a:rPr lang="sk-SK" dirty="0">
                <a:solidFill>
                  <a:srgbClr val="230871"/>
                </a:solidFill>
                <a:latin typeface="FuturaStd-Heavy"/>
              </a:rPr>
              <a:t> </a:t>
            </a: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- komunikácia s partnermi 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769" y="2095866"/>
            <a:ext cx="2915195" cy="218639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14" y="3923971"/>
            <a:ext cx="2829062" cy="212179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" y="3054530"/>
            <a:ext cx="3273953" cy="245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1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04F570B-226D-48EC-9302-28E5E614D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1" y="331108"/>
            <a:ext cx="11322378" cy="1325563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rgbClr val="230871"/>
                </a:solidFill>
                <a:latin typeface="FuturaStd-Heavy"/>
              </a:rPr>
              <a:t>Doterajšie výsledky projektu:</a:t>
            </a:r>
            <a:endParaRPr lang="sk-SK" dirty="0">
              <a:solidFill>
                <a:srgbClr val="230871"/>
              </a:solidFill>
            </a:endParaRP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23DA6B65-8648-47D3-A08D-81EECE491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881" y="1915826"/>
            <a:ext cx="5503347" cy="3906717"/>
          </a:xfrm>
        </p:spPr>
        <p:txBody>
          <a:bodyPr>
            <a:normAutofit/>
          </a:bodyPr>
          <a:lstStyle/>
          <a:p>
            <a:pPr marL="0" indent="0">
              <a:buClr>
                <a:srgbClr val="F6CF3F"/>
              </a:buClr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4. Predstavenie sa v projekte</a:t>
            </a:r>
          </a:p>
          <a:p>
            <a:pPr marL="0" indent="0">
              <a:buClr>
                <a:srgbClr val="F6CF3F"/>
              </a:buClr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 PADLET nástenka:</a:t>
            </a:r>
          </a:p>
          <a:p>
            <a:pPr>
              <a:buClr>
                <a:srgbClr val="F6CF3F"/>
              </a:buClr>
              <a:buFontTx/>
              <a:buChar char="-"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krajín, škôl, učiteľov a žiakov</a:t>
            </a:r>
          </a:p>
          <a:p>
            <a:pPr>
              <a:buClr>
                <a:srgbClr val="F6CF3F"/>
              </a:buClr>
              <a:buFontTx/>
              <a:buChar char="-"/>
            </a:pP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pPr marL="0" indent="0">
              <a:buClr>
                <a:srgbClr val="F6CF3F"/>
              </a:buClr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Tvorba Avatarov, plagátu: Naša škola, obec</a:t>
            </a:r>
          </a:p>
          <a:p>
            <a:pPr marL="0" indent="0">
              <a:buClr>
                <a:srgbClr val="F6CF3F"/>
              </a:buClr>
              <a:buNone/>
            </a:pPr>
            <a:r>
              <a:rPr lang="sk-SK" dirty="0" smtClean="0">
                <a:solidFill>
                  <a:srgbClr val="230871"/>
                </a:solidFill>
                <a:latin typeface="FuturaStd-Heavy"/>
              </a:rPr>
              <a:t>prezentáciu a následný komentár</a:t>
            </a:r>
            <a:endParaRPr lang="sk-SK" dirty="0">
              <a:solidFill>
                <a:srgbClr val="230871"/>
              </a:solidFill>
              <a:latin typeface="FuturaStd-Heavy"/>
            </a:endParaRPr>
          </a:p>
          <a:p>
            <a:endParaRPr lang="sk-SK" dirty="0">
              <a:solidFill>
                <a:srgbClr val="230871"/>
              </a:solidFill>
            </a:endParaRPr>
          </a:p>
        </p:txBody>
      </p:sp>
      <p:cxnSp>
        <p:nvCxnSpPr>
          <p:cNvPr id="9" name="Rovná spojnica 8">
            <a:extLst>
              <a:ext uri="{FF2B5EF4-FFF2-40B4-BE49-F238E27FC236}">
                <a16:creationId xmlns="" xmlns:a16="http://schemas.microsoft.com/office/drawing/2014/main" id="{C8860998-E426-4A9B-B922-48636E773147}"/>
              </a:ext>
            </a:extLst>
          </p:cNvPr>
          <p:cNvCxnSpPr>
            <a:cxnSpLocks/>
          </p:cNvCxnSpPr>
          <p:nvPr/>
        </p:nvCxnSpPr>
        <p:spPr>
          <a:xfrm>
            <a:off x="0" y="6141293"/>
            <a:ext cx="12192000" cy="16346"/>
          </a:xfrm>
          <a:prstGeom prst="line">
            <a:avLst/>
          </a:prstGeom>
          <a:ln w="76200">
            <a:solidFill>
              <a:srgbClr val="2308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ok 12" descr="Obrázok, na ktorom je text, ClipArt&#10;&#10;Automaticky generovaný popis">
            <a:extLst>
              <a:ext uri="{FF2B5EF4-FFF2-40B4-BE49-F238E27FC236}">
                <a16:creationId xmlns="" xmlns:a16="http://schemas.microsoft.com/office/drawing/2014/main" id="{99F249EA-CB92-412E-8B67-9CC1163CC2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57" y="6288917"/>
            <a:ext cx="1653445" cy="496532"/>
          </a:xfrm>
          <a:prstGeom prst="rect">
            <a:avLst/>
          </a:prstGeom>
        </p:spPr>
      </p:pic>
      <p:cxnSp>
        <p:nvCxnSpPr>
          <p:cNvPr id="14" name="Rovná spojnica 13">
            <a:extLst>
              <a:ext uri="{FF2B5EF4-FFF2-40B4-BE49-F238E27FC236}">
                <a16:creationId xmlns="" xmlns:a16="http://schemas.microsoft.com/office/drawing/2014/main" id="{A360AB22-EA9F-4ADF-94A5-1394D9297BB6}"/>
              </a:ext>
            </a:extLst>
          </p:cNvPr>
          <p:cNvCxnSpPr>
            <a:cxnSpLocks/>
          </p:cNvCxnSpPr>
          <p:nvPr/>
        </p:nvCxnSpPr>
        <p:spPr>
          <a:xfrm>
            <a:off x="0" y="1656671"/>
            <a:ext cx="4014952" cy="0"/>
          </a:xfrm>
          <a:prstGeom prst="line">
            <a:avLst/>
          </a:prstGeom>
          <a:ln w="101600">
            <a:solidFill>
              <a:srgbClr val="F6C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ok 16" descr="Obrázok, na ktorom je text&#10;&#10;Automaticky generovaný popis">
            <a:extLst>
              <a:ext uri="{FF2B5EF4-FFF2-40B4-BE49-F238E27FC236}">
                <a16:creationId xmlns="" xmlns:a16="http://schemas.microsoft.com/office/drawing/2014/main" id="{986E68C3-3B47-427C-9C55-48B4B0203F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752" y="6232499"/>
            <a:ext cx="2771775" cy="609368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="" xmlns:a16="http://schemas.microsoft.com/office/drawing/2014/main" id="{843E3A2A-7CD2-4396-AA20-4B5CEBB218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8" y="6176963"/>
            <a:ext cx="2172759" cy="720441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64" y="-37647"/>
            <a:ext cx="3712535" cy="286793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52" y="1180192"/>
            <a:ext cx="2181890" cy="218189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88" y="2795341"/>
            <a:ext cx="3161211" cy="237090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552" y="3537011"/>
            <a:ext cx="3422469" cy="25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8808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455</Words>
  <Application>Microsoft Office PowerPoint</Application>
  <PresentationFormat>Širokouhlá</PresentationFormat>
  <Paragraphs>113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FuturaStd-Heavy</vt:lpstr>
      <vt:lpstr>Motív Office</vt:lpstr>
      <vt:lpstr>Záverečná prezentácia inovačného vzdelávania “Projektové vyučovanie a online spolupráca škôl v programe eTwinning” </vt:lpstr>
      <vt:lpstr>Názov projektu: Forest our lungs</vt:lpstr>
      <vt:lpstr>Ciele a očakávané výstupy medzinárodnej spolupráce:</vt:lpstr>
      <vt:lpstr>Pracovný postup na projekte:</vt:lpstr>
      <vt:lpstr>Realizované kolaboratívne aktivity:</vt:lpstr>
      <vt:lpstr>Doterajšie výsledky projektu:</vt:lpstr>
      <vt:lpstr>Doterajšie výsledky projektu:</vt:lpstr>
      <vt:lpstr>Doterajšie výsledky projektu:</vt:lpstr>
      <vt:lpstr>Doterajšie výsledky projektu:</vt:lpstr>
      <vt:lpstr>Doterajšie výsledky projektu:</vt:lpstr>
      <vt:lpstr>Doterajšie výsledky projektu:</vt:lpstr>
      <vt:lpstr>Doterajšie výsledky projektu:</vt:lpstr>
      <vt:lpstr>Očakávané výsledky projektu:</vt:lpstr>
      <vt:lpstr>Aké kompetencie sa zlepšili u žiakov?</vt:lpstr>
      <vt:lpstr>Aké kompetencie sa zlepšili u žiakov?</vt:lpstr>
      <vt:lpstr>Aké kompetencie sa zlepšili u vás?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Záverečná prezentácia inovačného vzdelávania</dc:title>
  <dc:creator>Zuzana Kolarovszká</dc:creator>
  <cp:lastModifiedBy>Konto Microsoft</cp:lastModifiedBy>
  <cp:revision>31</cp:revision>
  <dcterms:created xsi:type="dcterms:W3CDTF">2021-12-07T09:19:45Z</dcterms:created>
  <dcterms:modified xsi:type="dcterms:W3CDTF">2023-05-22T03:41:00Z</dcterms:modified>
</cp:coreProperties>
</file>