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69" r:id="rId6"/>
    <p:sldId id="259" r:id="rId7"/>
    <p:sldId id="264" r:id="rId8"/>
    <p:sldId id="261" r:id="rId9"/>
    <p:sldId id="268" r:id="rId10"/>
    <p:sldId id="263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06.07.2022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06.07.2022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06.07.2022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06.07.2022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06.07.2022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06.07.2022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06.07.2022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06.07.2022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06.07.2022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06.07.2022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06.07.2022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06.07.2022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25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hyperlink" Target="https://www.investopedia.com/terms/l/lawofsupply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5" Type="http://schemas.openxmlformats.org/officeDocument/2006/relationships/image" Target="../media/image1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2666727"/>
          </a:xfrm>
          <a:noFill/>
          <a:ln cap="flat">
            <a:headEnd type="none" w="sm" len="sm"/>
            <a:tailEnd type="none" w="sm" len="sm"/>
          </a:ln>
        </p:spPr>
        <p:txBody>
          <a:bodyPr/>
          <a:lstStyle/>
          <a:p>
            <a:r>
              <a:rPr lang="en-US" altLang="sk-SK" b="1" dirty="0"/>
              <a:t>Supply, Demand,</a:t>
            </a:r>
            <a:br>
              <a:rPr lang="en-US" altLang="sk-SK" b="1" dirty="0"/>
            </a:br>
            <a:r>
              <a:rPr lang="en-US" altLang="sk-SK" b="1" dirty="0"/>
              <a:t>and Market </a:t>
            </a:r>
            <a:r>
              <a:rPr lang="en-US" altLang="sk-SK" b="1" dirty="0" smtClean="0"/>
              <a:t>Equilibrium</a:t>
            </a:r>
            <a:r>
              <a:rPr lang="sk-SK" altLang="sk-SK" b="1" dirty="0" smtClean="0"/>
              <a:t/>
            </a:r>
            <a:br>
              <a:rPr lang="sk-SK" altLang="sk-SK" b="1" dirty="0" smtClean="0"/>
            </a:br>
            <a:r>
              <a:rPr lang="sk-SK" altLang="sk-SK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Príloha č. 2</a:t>
            </a:r>
            <a:endParaRPr lang="en-US" altLang="sk-SK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867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217488"/>
            <a:ext cx="77724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sk-SK" sz="4000" b="1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Market Equilibrium</a:t>
            </a:r>
            <a:endParaRPr kumimoji="0" lang="en-US" altLang="sk-SK" sz="4000" b="1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357313"/>
            <a:ext cx="4114800" cy="261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449263" indent="-449263" algn="l" rtl="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pitchFamily="2" charset="2"/>
              <a:buChar char="u"/>
              <a:defRPr sz="3200" b="1">
                <a:solidFill>
                  <a:srgbClr val="980000"/>
                </a:solidFill>
                <a:latin typeface="+mn-lt"/>
                <a:ea typeface="+mn-ea"/>
                <a:cs typeface="+mn-cs"/>
              </a:defRPr>
            </a:lvl1pPr>
            <a:lvl2pPr marL="920750" indent="-285750" algn="l" rtl="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SzPct val="50000"/>
              <a:buFont typeface="Wingdings" pitchFamily="2" charset="2"/>
              <a:buChar char="l"/>
              <a:defRPr sz="2800" b="1">
                <a:solidFill>
                  <a:srgbClr val="980000"/>
                </a:solidFill>
                <a:latin typeface="+mn-lt"/>
              </a:defRPr>
            </a:lvl2pPr>
            <a:lvl3pPr marL="1263650" indent="-228600" algn="l" rtl="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w"/>
              <a:defRPr sz="2400" b="1">
                <a:solidFill>
                  <a:srgbClr val="980000"/>
                </a:solidFill>
                <a:latin typeface="+mn-lt"/>
              </a:defRPr>
            </a:lvl3pPr>
            <a:lvl4pPr marL="1606550" indent="-228600" algn="l" rtl="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SzPct val="50000"/>
              <a:buFont typeface="Wingdings" pitchFamily="2" charset="2"/>
              <a:buChar char="l"/>
              <a:defRPr sz="2000" b="1">
                <a:solidFill>
                  <a:srgbClr val="980000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Char char="»"/>
              <a:defRPr sz="2000" b="1">
                <a:solidFill>
                  <a:srgbClr val="980000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Char char="»"/>
              <a:defRPr sz="2000" b="1">
                <a:solidFill>
                  <a:srgbClr val="980000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Char char="»"/>
              <a:defRPr sz="2000" b="1">
                <a:solidFill>
                  <a:srgbClr val="980000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Char char="»"/>
              <a:defRPr sz="2000" b="1">
                <a:solidFill>
                  <a:srgbClr val="980000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Char char="»"/>
              <a:defRPr sz="2000" b="1">
                <a:solidFill>
                  <a:srgbClr val="980000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pitchFamily="2" charset="2"/>
              <a:buChar char="u"/>
              <a:tabLst/>
              <a:defRPr/>
            </a:pPr>
            <a:r>
              <a:rPr kumimoji="0" lang="en-US" altLang="sk-SK" sz="3400" b="1" i="1" u="none" strike="noStrike" kern="0" cap="none" spc="0" normalizeH="0" baseline="0" noProof="0" dirty="0">
                <a:ln>
                  <a:noFill/>
                </a:ln>
                <a:solidFill>
                  <a:srgbClr val="00006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/>
                <a:ea typeface="+mn-ea"/>
                <a:cs typeface="+mn-cs"/>
              </a:rPr>
              <a:t>Market equilibrium</a:t>
            </a:r>
            <a:r>
              <a:rPr kumimoji="0" lang="en-US" altLang="sk-SK" sz="2800" b="1" i="0" u="none" strike="noStrike" kern="0" cap="none" spc="0" normalizeH="0" baseline="0" noProof="0" dirty="0">
                <a:ln>
                  <a:noFill/>
                </a:ln>
                <a:solidFill>
                  <a:srgbClr val="98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is a situation in which, at the current market price, quantity supplied equals quantity demanded.</a:t>
            </a:r>
          </a:p>
        </p:txBody>
      </p:sp>
      <p:pic>
        <p:nvPicPr>
          <p:cNvPr id="6" name="Picture 4" descr="equilibrium3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828800"/>
            <a:ext cx="3733800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equilibrium3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828800"/>
            <a:ext cx="3733800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equilibrium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828800"/>
            <a:ext cx="3733800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09600" y="4343400"/>
            <a:ext cx="4038600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CC66"/>
                    </a:gs>
                    <a:gs pos="100000">
                      <a:srgbClr val="FFCC66">
                        <a:gamma/>
                        <a:tint val="72549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2425" indent="-352425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466725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352425" marR="0" lvl="0" indent="-352425" defTabSz="914400" eaLnBrk="0" fontAlgn="base" latinLnBrk="0" hangingPunct="0">
              <a:lnSpc>
                <a:spcPct val="90000"/>
              </a:lnSpc>
              <a:spcBef>
                <a:spcPct val="75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Char char="u"/>
              <a:tabLst/>
              <a:defRPr/>
            </a:pPr>
            <a:r>
              <a:rPr kumimoji="0" lang="en-US" altLang="sk-SK" sz="2800" b="1" i="0" u="none" strike="noStrike" kern="0" cap="none" spc="0" normalizeH="0" baseline="0" noProof="0" dirty="0">
                <a:ln>
                  <a:noFill/>
                </a:ln>
                <a:solidFill>
                  <a:srgbClr val="980000"/>
                </a:solidFill>
                <a:effectLst/>
                <a:uLnTx/>
                <a:uFillTx/>
                <a:latin typeface="Times New Roman" charset="0"/>
              </a:rPr>
              <a:t>When the market is in equilibrium, there is no tendency for the price to increase or decrease.</a:t>
            </a:r>
          </a:p>
        </p:txBody>
      </p:sp>
    </p:spTree>
    <p:extLst>
      <p:ext uri="{BB962C8B-B14F-4D97-AF65-F5344CB8AC3E}">
        <p14:creationId xmlns:p14="http://schemas.microsoft.com/office/powerpoint/2010/main" val="13796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47700" y="304800"/>
            <a:ext cx="8229600" cy="6715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sk-SK" sz="3800" b="1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Shortage:  excess quantity demanded</a:t>
            </a:r>
            <a:endParaRPr kumimoji="0" lang="en-US" altLang="sk-SK" sz="3800" b="1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52450" y="1204913"/>
            <a:ext cx="4191000" cy="405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CC66"/>
                    </a:gs>
                    <a:gs pos="100000">
                      <a:srgbClr val="FFCC66">
                        <a:gamma/>
                        <a:tint val="72549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2425" indent="-352425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08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352425" marR="0" lvl="0" indent="-352425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pitchFamily="2" charset="2"/>
              <a:buChar char="u"/>
              <a:tabLst/>
              <a:defRPr/>
            </a:pPr>
            <a:r>
              <a:rPr kumimoji="0" lang="en-US" altLang="sk-SK" sz="3200" b="1" i="1" u="none" strike="noStrike" kern="0" cap="none" spc="0" normalizeH="0" baseline="0" noProof="0" dirty="0">
                <a:ln>
                  <a:noFill/>
                </a:ln>
                <a:solidFill>
                  <a:srgbClr val="00006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charset="0"/>
              </a:rPr>
              <a:t>Excess Demand (Shortage) :</a:t>
            </a:r>
            <a:r>
              <a:rPr kumimoji="0" lang="en-US" altLang="sk-SK" sz="28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Times New Roman" charset="0"/>
              </a:rPr>
              <a:t>  A situation in which consumers are willing to buy more than producers are willing to sell.  It occurs when market price is lower than equilibrium price.</a:t>
            </a:r>
          </a:p>
        </p:txBody>
      </p:sp>
      <p:pic>
        <p:nvPicPr>
          <p:cNvPr id="6" name="Picture 4" descr="equilibrium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28800"/>
            <a:ext cx="3733800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shortag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28800"/>
            <a:ext cx="3733800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888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217488"/>
            <a:ext cx="77724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sk-SK" sz="4000" b="1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Surplus:  excess quantity supplied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09600" y="1143000"/>
            <a:ext cx="4038600" cy="411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CC66"/>
                    </a:gs>
                    <a:gs pos="100000">
                      <a:srgbClr val="FFCC66">
                        <a:gamma/>
                        <a:tint val="72549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2425" indent="-352425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466725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352425" marR="0" lvl="0" indent="-352425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pitchFamily="2" charset="2"/>
              <a:buChar char="u"/>
              <a:tabLst/>
              <a:defRPr/>
            </a:pPr>
            <a:r>
              <a:rPr kumimoji="0" lang="en-US" altLang="sk-SK" sz="3400" b="1" i="1" u="none" strike="noStrike" kern="0" cap="none" spc="0" normalizeH="0" baseline="0" noProof="0">
                <a:ln>
                  <a:noFill/>
                </a:ln>
                <a:solidFill>
                  <a:srgbClr val="00006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charset="0"/>
              </a:rPr>
              <a:t>Excess Supply (Surplus):</a:t>
            </a:r>
            <a:r>
              <a:rPr kumimoji="0" lang="en-US" altLang="sk-SK" sz="2400" b="0" i="0" u="none" strike="noStrike" kern="0" cap="none" spc="0" normalizeH="0" baseline="0" noProof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Times New Roman" charset="0"/>
              </a:rPr>
              <a:t>  </a:t>
            </a:r>
            <a:r>
              <a:rPr kumimoji="0" lang="en-US" altLang="sk-SK" sz="2800" b="1" i="0" u="none" strike="noStrike" kern="0" cap="none" spc="0" normalizeH="0" baseline="0" noProof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Times New Roman" charset="0"/>
              </a:rPr>
              <a:t>A situation in which producers are willing to sell more than consumers are willing to buy.  It occurs when market price is above equilibrium price.</a:t>
            </a:r>
          </a:p>
        </p:txBody>
      </p:sp>
      <p:pic>
        <p:nvPicPr>
          <p:cNvPr id="6" name="Picture 4" descr="equilibrium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28800"/>
            <a:ext cx="3733800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surplus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28800"/>
            <a:ext cx="3733800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374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217488"/>
            <a:ext cx="77724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sk-SK" sz="4000" b="1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Equilibrium and Disequilibria</a:t>
            </a: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914400" y="1828800"/>
            <a:ext cx="7683500" cy="3314700"/>
            <a:chOff x="576" y="1152"/>
            <a:chExt cx="4840" cy="2088"/>
          </a:xfrm>
        </p:grpSpPr>
        <p:pic>
          <p:nvPicPr>
            <p:cNvPr id="6" name="Picture 4" descr="equilibrium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1152"/>
              <a:ext cx="2352" cy="20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04s5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2" y="1728"/>
              <a:ext cx="2344" cy="8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914400" y="1828800"/>
            <a:ext cx="7683500" cy="3314700"/>
            <a:chOff x="576" y="1152"/>
            <a:chExt cx="4840" cy="2088"/>
          </a:xfrm>
        </p:grpSpPr>
        <p:pic>
          <p:nvPicPr>
            <p:cNvPr id="9" name="Picture 7" descr="equilibrium2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1152"/>
              <a:ext cx="2352" cy="20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8" descr="04s5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2" y="1728"/>
              <a:ext cx="2344" cy="8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914400" y="1828800"/>
            <a:ext cx="7683500" cy="3314700"/>
            <a:chOff x="576" y="1152"/>
            <a:chExt cx="4840" cy="2088"/>
          </a:xfrm>
        </p:grpSpPr>
        <p:pic>
          <p:nvPicPr>
            <p:cNvPr id="12" name="Picture 10" descr="equilibrium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1152"/>
              <a:ext cx="2352" cy="20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1" descr="04s5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2" y="1728"/>
              <a:ext cx="2344" cy="8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28989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56"/>
          <p:cNvSpPr>
            <a:spLocks noChangeArrowheads="1"/>
          </p:cNvSpPr>
          <p:nvPr/>
        </p:nvSpPr>
        <p:spPr bwMode="auto">
          <a:xfrm>
            <a:off x="692291" y="908720"/>
            <a:ext cx="7391400" cy="475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75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pitchFamily="2" charset="2"/>
              <a:buChar char="u"/>
              <a:tabLst/>
              <a:defRPr/>
            </a:pPr>
            <a:r>
              <a:rPr kumimoji="0" lang="en-US" altLang="sk-SK" sz="3500" b="1" i="1" u="none" strike="noStrike" kern="0" cap="none" spc="0" normalizeH="0" baseline="0" noProof="0" dirty="0">
                <a:ln>
                  <a:noFill/>
                </a:ln>
                <a:solidFill>
                  <a:srgbClr val="00006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charset="0"/>
              </a:rPr>
              <a:t>Market Demand Curve</a:t>
            </a:r>
            <a:r>
              <a:rPr kumimoji="0" lang="en-US" altLang="sk-SK" sz="3500" b="1" i="0" u="none" strike="noStrike" kern="0" cap="none" spc="0" normalizeH="0" baseline="0" noProof="0" dirty="0">
                <a:ln>
                  <a:noFill/>
                </a:ln>
                <a:solidFill>
                  <a:srgbClr val="980000"/>
                </a:solidFill>
                <a:effectLst/>
                <a:uLnTx/>
                <a:uFillTx/>
                <a:latin typeface="Times New Roman" charset="0"/>
              </a:rPr>
              <a:t>: A curve showing the relationship between price and quantity demanded by all consumers together, ceteris paribus. </a:t>
            </a:r>
          </a:p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75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pitchFamily="2" charset="2"/>
              <a:buChar char="u"/>
              <a:tabLst/>
              <a:defRPr/>
            </a:pPr>
            <a:r>
              <a:rPr kumimoji="0" lang="en-US" altLang="sk-SK" sz="3500" b="1" i="0" u="none" strike="noStrike" kern="0" cap="none" spc="0" normalizeH="0" baseline="0" noProof="0" dirty="0">
                <a:ln>
                  <a:noFill/>
                </a:ln>
                <a:solidFill>
                  <a:srgbClr val="980000"/>
                </a:solidFill>
                <a:effectLst/>
                <a:uLnTx/>
                <a:uFillTx/>
                <a:latin typeface="Times New Roman" charset="0"/>
              </a:rPr>
              <a:t>Market demand is the sum of the quantities demanded by all consumers in the market, or the sum of individual demand curves.</a:t>
            </a:r>
          </a:p>
        </p:txBody>
      </p:sp>
    </p:spTree>
    <p:extLst>
      <p:ext uri="{BB962C8B-B14F-4D97-AF65-F5344CB8AC3E}">
        <p14:creationId xmlns:p14="http://schemas.microsoft.com/office/powerpoint/2010/main" val="2059590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grpSp>
        <p:nvGrpSpPr>
          <p:cNvPr id="4" name="Group 2082"/>
          <p:cNvGrpSpPr>
            <a:grpSpLocks/>
          </p:cNvGrpSpPr>
          <p:nvPr/>
        </p:nvGrpSpPr>
        <p:grpSpPr bwMode="auto">
          <a:xfrm>
            <a:off x="2091187" y="1484784"/>
            <a:ext cx="4660900" cy="4419600"/>
            <a:chOff x="2584" y="1152"/>
            <a:chExt cx="2936" cy="2784"/>
          </a:xfrm>
        </p:grpSpPr>
        <p:pic>
          <p:nvPicPr>
            <p:cNvPr id="5" name="Picture 2076" descr="marketdeman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1152"/>
              <a:ext cx="2352" cy="20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078" descr="mrkdmdtabl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4" y="3248"/>
              <a:ext cx="2936" cy="6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Rectangle 2050"/>
          <p:cNvSpPr txBox="1">
            <a:spLocks noChangeArrowheads="1"/>
          </p:cNvSpPr>
          <p:nvPr/>
        </p:nvSpPr>
        <p:spPr bwMode="auto">
          <a:xfrm>
            <a:off x="659093" y="294158"/>
            <a:ext cx="7772400" cy="119062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sk-SK" sz="36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The Market Demand Curve and The Law of Demand</a:t>
            </a:r>
          </a:p>
        </p:txBody>
      </p:sp>
    </p:spTree>
    <p:extLst>
      <p:ext uri="{BB962C8B-B14F-4D97-AF65-F5344CB8AC3E}">
        <p14:creationId xmlns:p14="http://schemas.microsoft.com/office/powerpoint/2010/main" val="27115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Rectangle 14"/>
          <p:cNvSpPr txBox="1">
            <a:spLocks noChangeArrowheads="1"/>
          </p:cNvSpPr>
          <p:nvPr/>
        </p:nvSpPr>
        <p:spPr bwMode="auto">
          <a:xfrm>
            <a:off x="539552" y="692696"/>
            <a:ext cx="8229600" cy="519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449263" indent="-449263" algn="l" rtl="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pitchFamily="2" charset="2"/>
              <a:buChar char="u"/>
              <a:defRPr sz="3200" b="1">
                <a:solidFill>
                  <a:srgbClr val="980000"/>
                </a:solidFill>
                <a:latin typeface="+mn-lt"/>
                <a:ea typeface="+mn-ea"/>
                <a:cs typeface="+mn-cs"/>
              </a:defRPr>
            </a:lvl1pPr>
            <a:lvl2pPr marL="920750" indent="-285750" algn="l" rtl="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SzPct val="50000"/>
              <a:buFont typeface="Wingdings" pitchFamily="2" charset="2"/>
              <a:buChar char="l"/>
              <a:defRPr sz="2800" b="1">
                <a:solidFill>
                  <a:srgbClr val="980000"/>
                </a:solidFill>
                <a:latin typeface="+mn-lt"/>
              </a:defRPr>
            </a:lvl2pPr>
            <a:lvl3pPr marL="1263650" indent="-228600" algn="l" rtl="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w"/>
              <a:defRPr sz="2400" b="1">
                <a:solidFill>
                  <a:srgbClr val="980000"/>
                </a:solidFill>
                <a:latin typeface="+mn-lt"/>
              </a:defRPr>
            </a:lvl3pPr>
            <a:lvl4pPr marL="1606550" indent="-228600" algn="l" rtl="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SzPct val="50000"/>
              <a:buFont typeface="Wingdings" pitchFamily="2" charset="2"/>
              <a:buChar char="l"/>
              <a:defRPr sz="2000" b="1">
                <a:solidFill>
                  <a:srgbClr val="980000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Char char="»"/>
              <a:defRPr sz="2000" b="1">
                <a:solidFill>
                  <a:srgbClr val="980000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Char char="»"/>
              <a:defRPr sz="2000" b="1">
                <a:solidFill>
                  <a:srgbClr val="980000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Char char="»"/>
              <a:defRPr sz="2000" b="1">
                <a:solidFill>
                  <a:srgbClr val="980000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Char char="»"/>
              <a:defRPr sz="2000" b="1">
                <a:solidFill>
                  <a:srgbClr val="980000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Char char="»"/>
              <a:defRPr sz="2000" b="1">
                <a:solidFill>
                  <a:srgbClr val="980000"/>
                </a:solidFill>
                <a:latin typeface="+mn-lt"/>
              </a:defRPr>
            </a:lvl9pPr>
          </a:lstStyle>
          <a:p>
            <a:pPr marL="449263" marR="0" lvl="0" indent="-449263" algn="l" defTabSz="914400" rtl="0" eaLnBrk="0" fontAlgn="base" latinLnBrk="0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sk-SK" sz="3800" b="1" i="0" u="none" strike="noStrike" kern="0" cap="none" spc="0" normalizeH="0" baseline="0" noProof="0" dirty="0">
                <a:ln>
                  <a:noFill/>
                </a:ln>
                <a:solidFill>
                  <a:srgbClr val="00006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/>
                <a:ea typeface="+mn-ea"/>
                <a:cs typeface="+mn-cs"/>
              </a:rPr>
              <a:t>The main determinants of demand</a:t>
            </a:r>
          </a:p>
          <a:p>
            <a:pPr marL="449263" marR="0" lvl="0" indent="-449263" algn="l" defTabSz="914400" rtl="0" eaLnBrk="0" fontAlgn="base" latinLnBrk="0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sk-SK" sz="3800" b="1" i="0" u="none" strike="noStrike" kern="0" cap="none" spc="0" normalizeH="0" baseline="0" noProof="0" dirty="0">
                <a:ln>
                  <a:noFill/>
                </a:ln>
                <a:solidFill>
                  <a:srgbClr val="00006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/>
                <a:ea typeface="+mn-ea"/>
                <a:cs typeface="+mn-cs"/>
              </a:rPr>
              <a:t> include</a:t>
            </a:r>
            <a:r>
              <a:rPr kumimoji="0" lang="en-US" altLang="sk-SK" sz="3200" b="1" i="0" u="none" strike="noStrike" kern="0" cap="none" spc="0" normalizeH="0" baseline="0" noProof="0" dirty="0">
                <a:ln>
                  <a:noFill/>
                </a:ln>
                <a:solidFill>
                  <a:srgbClr val="98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</a:p>
          <a:p>
            <a:pPr marL="449263" marR="0" lvl="0" indent="-449263" algn="l" defTabSz="914400" rtl="0" eaLnBrk="0" fontAlgn="base" latinLnBrk="0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pitchFamily="2" charset="2"/>
              <a:buChar char="u"/>
              <a:tabLst/>
              <a:defRPr/>
            </a:pPr>
            <a:r>
              <a:rPr kumimoji="0" lang="en-US" altLang="sk-SK" sz="3200" b="1" i="0" u="none" strike="noStrike" kern="0" cap="none" spc="0" normalizeH="0" baseline="0" noProof="0" dirty="0">
                <a:ln>
                  <a:noFill/>
                </a:ln>
                <a:solidFill>
                  <a:srgbClr val="98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The price of the product</a:t>
            </a:r>
          </a:p>
          <a:p>
            <a:pPr marL="449263" marR="0" lvl="0" indent="-449263" algn="l" defTabSz="914400" rtl="0" eaLnBrk="0" fontAlgn="base" latinLnBrk="0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pitchFamily="2" charset="2"/>
              <a:buChar char="u"/>
              <a:tabLst/>
              <a:defRPr/>
            </a:pPr>
            <a:r>
              <a:rPr kumimoji="0" lang="en-US" altLang="sk-SK" sz="3200" b="1" i="0" u="none" strike="noStrike" kern="0" cap="none" spc="0" normalizeH="0" baseline="0" noProof="0" dirty="0">
                <a:ln>
                  <a:noFill/>
                </a:ln>
                <a:solidFill>
                  <a:srgbClr val="98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Consumer income</a:t>
            </a:r>
          </a:p>
          <a:p>
            <a:pPr marL="449263" marR="0" lvl="0" indent="-449263" algn="l" defTabSz="914400" rtl="0" eaLnBrk="0" fontAlgn="base" latinLnBrk="0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pitchFamily="2" charset="2"/>
              <a:buChar char="u"/>
              <a:tabLst/>
              <a:defRPr/>
            </a:pPr>
            <a:r>
              <a:rPr kumimoji="0" lang="en-US" altLang="sk-SK" sz="3200" b="1" i="0" u="none" strike="noStrike" kern="0" cap="none" spc="0" normalizeH="0" baseline="0" noProof="0" dirty="0">
                <a:ln>
                  <a:noFill/>
                </a:ln>
                <a:solidFill>
                  <a:srgbClr val="98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The price of related goods—substitutes and complements</a:t>
            </a:r>
          </a:p>
          <a:p>
            <a:pPr marL="449263" marR="0" lvl="0" indent="-449263" algn="l" defTabSz="914400" rtl="0" eaLnBrk="0" fontAlgn="base" latinLnBrk="0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pitchFamily="2" charset="2"/>
              <a:buChar char="u"/>
              <a:tabLst/>
              <a:defRPr/>
            </a:pPr>
            <a:r>
              <a:rPr kumimoji="0" lang="en-US" altLang="sk-SK" sz="3200" b="1" i="0" u="none" strike="noStrike" kern="0" cap="none" spc="0" normalizeH="0" baseline="0" noProof="0" dirty="0">
                <a:ln>
                  <a:noFill/>
                </a:ln>
                <a:solidFill>
                  <a:srgbClr val="98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The number of consumers</a:t>
            </a:r>
          </a:p>
          <a:p>
            <a:pPr marL="449263" marR="0" lvl="0" indent="-449263" algn="l" defTabSz="914400" rtl="0" eaLnBrk="0" fontAlgn="base" latinLnBrk="0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pitchFamily="2" charset="2"/>
              <a:buChar char="u"/>
              <a:tabLst/>
              <a:defRPr/>
            </a:pPr>
            <a:r>
              <a:rPr kumimoji="0" lang="en-US" altLang="sk-SK" sz="3200" b="1" i="0" u="none" strike="noStrike" kern="0" cap="none" spc="0" normalizeH="0" baseline="0" noProof="0" dirty="0">
                <a:ln>
                  <a:noFill/>
                </a:ln>
                <a:solidFill>
                  <a:srgbClr val="98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Consumer preferences—tastes and advertising</a:t>
            </a:r>
          </a:p>
          <a:p>
            <a:pPr marL="449263" marR="0" lvl="0" indent="-449263" algn="l" defTabSz="914400" rtl="0" eaLnBrk="0" fontAlgn="base" latinLnBrk="0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pitchFamily="2" charset="2"/>
              <a:buChar char="u"/>
              <a:tabLst/>
              <a:defRPr/>
            </a:pPr>
            <a:r>
              <a:rPr kumimoji="0" lang="en-US" altLang="sk-SK" sz="3200" b="1" i="0" u="none" strike="noStrike" kern="0" cap="none" spc="0" normalizeH="0" baseline="0" noProof="0" dirty="0">
                <a:ln>
                  <a:noFill/>
                </a:ln>
                <a:solidFill>
                  <a:srgbClr val="98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Consumer expectations about future prices</a:t>
            </a:r>
          </a:p>
        </p:txBody>
      </p:sp>
    </p:spTree>
    <p:extLst>
      <p:ext uri="{BB962C8B-B14F-4D97-AF65-F5344CB8AC3E}">
        <p14:creationId xmlns:p14="http://schemas.microsoft.com/office/powerpoint/2010/main" val="242205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Market</a:t>
            </a:r>
            <a:r>
              <a:rPr lang="sk-SK" dirty="0"/>
              <a:t> </a:t>
            </a:r>
            <a:r>
              <a:rPr lang="sk-SK" dirty="0" err="1"/>
              <a:t>supply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Market supply is the total amount of an item producers are willing and able to sell at different prices, over a given period of time e.g. one month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45500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1"/>
          <p:cNvSpPr txBox="1">
            <a:spLocks noChangeArrowheads="1"/>
          </p:cNvSpPr>
          <p:nvPr/>
        </p:nvSpPr>
        <p:spPr bwMode="auto">
          <a:xfrm>
            <a:off x="611560" y="548680"/>
            <a:ext cx="7130752" cy="24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449263" indent="-449263" algn="l" rtl="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pitchFamily="2" charset="2"/>
              <a:buChar char="u"/>
              <a:defRPr sz="3200" b="1">
                <a:solidFill>
                  <a:srgbClr val="980000"/>
                </a:solidFill>
                <a:latin typeface="+mn-lt"/>
                <a:ea typeface="+mn-ea"/>
                <a:cs typeface="+mn-cs"/>
              </a:defRPr>
            </a:lvl1pPr>
            <a:lvl2pPr marL="920750" indent="-285750" algn="l" rtl="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SzPct val="50000"/>
              <a:buFont typeface="Wingdings" pitchFamily="2" charset="2"/>
              <a:buChar char="l"/>
              <a:defRPr sz="2800" b="1">
                <a:solidFill>
                  <a:srgbClr val="980000"/>
                </a:solidFill>
                <a:latin typeface="+mn-lt"/>
              </a:defRPr>
            </a:lvl2pPr>
            <a:lvl3pPr marL="1263650" indent="-228600" algn="l" rtl="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w"/>
              <a:defRPr sz="2400" b="1">
                <a:solidFill>
                  <a:srgbClr val="980000"/>
                </a:solidFill>
                <a:latin typeface="+mn-lt"/>
              </a:defRPr>
            </a:lvl3pPr>
            <a:lvl4pPr marL="1606550" indent="-228600" algn="l" rtl="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SzPct val="50000"/>
              <a:buFont typeface="Wingdings" pitchFamily="2" charset="2"/>
              <a:buChar char="l"/>
              <a:defRPr sz="2000" b="1">
                <a:solidFill>
                  <a:srgbClr val="980000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Char char="»"/>
              <a:defRPr sz="2000" b="1">
                <a:solidFill>
                  <a:srgbClr val="980000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Char char="»"/>
              <a:defRPr sz="2000" b="1">
                <a:solidFill>
                  <a:srgbClr val="980000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Char char="»"/>
              <a:defRPr sz="2000" b="1">
                <a:solidFill>
                  <a:srgbClr val="980000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Char char="»"/>
              <a:defRPr sz="2000" b="1">
                <a:solidFill>
                  <a:srgbClr val="980000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Char char="»"/>
              <a:defRPr sz="2000" b="1">
                <a:solidFill>
                  <a:srgbClr val="980000"/>
                </a:solidFill>
                <a:latin typeface="+mn-lt"/>
              </a:defRPr>
            </a:lvl9pPr>
          </a:lstStyle>
          <a:p>
            <a:pPr marL="449263" marR="0" lvl="0" indent="-449263" algn="l" defTabSz="914400" rtl="0" eaLnBrk="0" fontAlgn="base" latinLnBrk="0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pitchFamily="2" charset="2"/>
              <a:buChar char="u"/>
              <a:tabLst/>
              <a:defRPr/>
            </a:pPr>
            <a:r>
              <a:rPr kumimoji="0" lang="en-US" altLang="sk-SK" b="1" i="0" u="none" strike="noStrike" kern="0" cap="none" spc="0" normalizeH="0" baseline="0" noProof="0" dirty="0">
                <a:ln>
                  <a:noFill/>
                </a:ln>
                <a:solidFill>
                  <a:srgbClr val="98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The </a:t>
            </a:r>
            <a:r>
              <a:rPr kumimoji="0" lang="en-US" altLang="sk-SK" b="1" i="1" u="none" strike="noStrike" kern="0" cap="none" spc="0" normalizeH="0" baseline="0" noProof="0" dirty="0">
                <a:ln>
                  <a:noFill/>
                </a:ln>
                <a:solidFill>
                  <a:srgbClr val="00006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/>
                <a:ea typeface="+mn-ea"/>
                <a:cs typeface="+mn-cs"/>
              </a:rPr>
              <a:t>supply curve</a:t>
            </a:r>
            <a:r>
              <a:rPr kumimoji="0" lang="en-US" altLang="sk-SK" b="1" i="0" u="none" strike="noStrike" kern="0" cap="none" spc="0" normalizeH="0" baseline="0" noProof="0" dirty="0">
                <a:ln>
                  <a:noFill/>
                </a:ln>
                <a:solidFill>
                  <a:srgbClr val="98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shows the relationship between price and the quantity that producers are willing to sell during a particular time period, all else being equal.</a:t>
            </a:r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654" y="3140968"/>
            <a:ext cx="5076564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80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33400" y="1828800"/>
            <a:ext cx="3352800" cy="1495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449263" indent="-449263" algn="l" rtl="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pitchFamily="2" charset="2"/>
              <a:buChar char="u"/>
              <a:defRPr sz="3200" b="1">
                <a:solidFill>
                  <a:srgbClr val="980000"/>
                </a:solidFill>
                <a:latin typeface="+mn-lt"/>
                <a:ea typeface="+mn-ea"/>
                <a:cs typeface="+mn-cs"/>
              </a:defRPr>
            </a:lvl1pPr>
            <a:lvl2pPr marL="920750" indent="-285750" algn="l" rtl="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SzPct val="50000"/>
              <a:buFont typeface="Wingdings" pitchFamily="2" charset="2"/>
              <a:buChar char="l"/>
              <a:defRPr sz="2800" b="1">
                <a:solidFill>
                  <a:srgbClr val="980000"/>
                </a:solidFill>
                <a:latin typeface="+mn-lt"/>
              </a:defRPr>
            </a:lvl2pPr>
            <a:lvl3pPr marL="1263650" indent="-228600" algn="l" rtl="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w"/>
              <a:defRPr sz="2400" b="1">
                <a:solidFill>
                  <a:srgbClr val="980000"/>
                </a:solidFill>
                <a:latin typeface="+mn-lt"/>
              </a:defRPr>
            </a:lvl3pPr>
            <a:lvl4pPr marL="1606550" indent="-228600" algn="l" rtl="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SzPct val="50000"/>
              <a:buFont typeface="Wingdings" pitchFamily="2" charset="2"/>
              <a:buChar char="l"/>
              <a:defRPr sz="2000" b="1">
                <a:solidFill>
                  <a:srgbClr val="980000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Char char="»"/>
              <a:defRPr sz="2000" b="1">
                <a:solidFill>
                  <a:srgbClr val="980000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Char char="»"/>
              <a:defRPr sz="2000" b="1">
                <a:solidFill>
                  <a:srgbClr val="980000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Char char="»"/>
              <a:defRPr sz="2000" b="1">
                <a:solidFill>
                  <a:srgbClr val="980000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Char char="»"/>
              <a:defRPr sz="2000" b="1">
                <a:solidFill>
                  <a:srgbClr val="980000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Char char="»"/>
              <a:defRPr sz="2000" b="1">
                <a:solidFill>
                  <a:srgbClr val="980000"/>
                </a:solidFill>
                <a:latin typeface="+mn-lt"/>
              </a:defRPr>
            </a:lvl9pPr>
          </a:lstStyle>
          <a:p>
            <a:pPr marL="449263" marR="0" lvl="0" indent="-449263" algn="l" defTabSz="914400" rtl="0" eaLnBrk="0" fontAlgn="base" latinLnBrk="0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pitchFamily="2" charset="2"/>
              <a:buChar char="u"/>
              <a:tabLst/>
              <a:defRPr/>
            </a:pPr>
            <a:r>
              <a:rPr kumimoji="0" lang="en-US" altLang="sk-SK" sz="2400" b="1" i="0" u="none" strike="noStrike" kern="0" cap="none" spc="0" normalizeH="0" baseline="0" noProof="0" dirty="0">
                <a:ln>
                  <a:noFill/>
                </a:ln>
                <a:solidFill>
                  <a:srgbClr val="980000"/>
                </a:solidFill>
                <a:effectLst/>
                <a:uLnTx/>
                <a:uFillTx/>
                <a:latin typeface="Times New Roman"/>
                <a:hlinkClick r:id="rId2"/>
              </a:rPr>
              <a:t>the </a:t>
            </a:r>
            <a:r>
              <a:rPr kumimoji="0" lang="en-US" altLang="sk-SK" sz="2400" b="1" i="0" u="none" strike="noStrike" kern="0" cap="none" spc="0" normalizeH="0" baseline="0" noProof="0" dirty="0">
                <a:ln>
                  <a:noFill/>
                </a:ln>
                <a:solidFill>
                  <a:srgbClr val="98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/>
                <a:hlinkClick r:id="rId2"/>
              </a:rPr>
              <a:t>law of supply</a:t>
            </a:r>
            <a:r>
              <a:rPr lang="sk-SK" altLang="sk-SK" sz="2400" b="0" kern="0" dirty="0">
                <a:latin typeface="Times New Roman"/>
                <a:hlinkClick r:id="rId2"/>
              </a:rPr>
              <a:t> </a:t>
            </a:r>
            <a:r>
              <a:rPr lang="sk-SK" altLang="sk-SK" sz="2400" b="0" kern="0" dirty="0">
                <a:latin typeface="Times New Roman"/>
              </a:rPr>
              <a:t>–video.</a:t>
            </a:r>
            <a:r>
              <a:rPr kumimoji="0" lang="en-US" altLang="sk-SK" sz="2400" b="1" i="0" u="none" strike="noStrike" kern="0" cap="none" spc="0" normalizeH="0" baseline="0" noProof="0" dirty="0">
                <a:ln>
                  <a:noFill/>
                </a:ln>
                <a:solidFill>
                  <a:srgbClr val="98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The higher the price, the larger the quantity supplied</a:t>
            </a:r>
            <a:r>
              <a:rPr lang="sk-SK" altLang="sk-SK" sz="2400" kern="0" dirty="0">
                <a:latin typeface="Times New Roman"/>
              </a:rPr>
              <a:t>.</a:t>
            </a:r>
            <a:endParaRPr kumimoji="0" lang="en-US" altLang="sk-SK" sz="2400" b="1" i="0" u="none" strike="noStrike" kern="0" cap="none" spc="0" normalizeH="0" baseline="0" noProof="0" dirty="0">
              <a:ln>
                <a:noFill/>
              </a:ln>
              <a:solidFill>
                <a:srgbClr val="98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2133600" y="1828800"/>
            <a:ext cx="6324600" cy="4445000"/>
            <a:chOff x="1344" y="1152"/>
            <a:chExt cx="3984" cy="2800"/>
          </a:xfrm>
        </p:grpSpPr>
        <p:pic>
          <p:nvPicPr>
            <p:cNvPr id="6" name="Picture 7" descr="MarletSupply-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8" y="1152"/>
              <a:ext cx="2352" cy="20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supplytable-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3264"/>
              <a:ext cx="3984" cy="6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2133600" y="1828800"/>
            <a:ext cx="6324600" cy="4445000"/>
            <a:chOff x="1344" y="1152"/>
            <a:chExt cx="3984" cy="2800"/>
          </a:xfrm>
        </p:grpSpPr>
        <p:pic>
          <p:nvPicPr>
            <p:cNvPr id="9" name="Picture 10" descr="supplytable-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3264"/>
              <a:ext cx="3984" cy="6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1" descr="MarletSupply-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8" y="1152"/>
              <a:ext cx="2352" cy="20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Group 12"/>
          <p:cNvGrpSpPr>
            <a:grpSpLocks/>
          </p:cNvGrpSpPr>
          <p:nvPr/>
        </p:nvGrpSpPr>
        <p:grpSpPr bwMode="auto">
          <a:xfrm>
            <a:off x="2133600" y="1828800"/>
            <a:ext cx="6324600" cy="4445000"/>
            <a:chOff x="1344" y="1152"/>
            <a:chExt cx="3984" cy="2800"/>
          </a:xfrm>
        </p:grpSpPr>
        <p:pic>
          <p:nvPicPr>
            <p:cNvPr id="12" name="Picture 13" descr="supplytable-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3264"/>
              <a:ext cx="3984" cy="6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4" descr="MarletSupply-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8" y="1152"/>
              <a:ext cx="2352" cy="20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2133600" y="1828800"/>
            <a:ext cx="6324600" cy="4445000"/>
            <a:chOff x="1344" y="1152"/>
            <a:chExt cx="3984" cy="2800"/>
          </a:xfrm>
        </p:grpSpPr>
        <p:pic>
          <p:nvPicPr>
            <p:cNvPr id="15" name="Picture 16" descr="supplytable-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3264"/>
              <a:ext cx="3984" cy="6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7" descr="MarletSupply-3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8" y="1152"/>
              <a:ext cx="2352" cy="20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" name="Group 18"/>
          <p:cNvGrpSpPr>
            <a:grpSpLocks/>
          </p:cNvGrpSpPr>
          <p:nvPr/>
        </p:nvGrpSpPr>
        <p:grpSpPr bwMode="auto">
          <a:xfrm>
            <a:off x="2133600" y="1828800"/>
            <a:ext cx="6324600" cy="4445000"/>
            <a:chOff x="1344" y="1152"/>
            <a:chExt cx="3984" cy="2800"/>
          </a:xfrm>
        </p:grpSpPr>
        <p:pic>
          <p:nvPicPr>
            <p:cNvPr id="18" name="Picture 19" descr="supplytable-1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3264"/>
              <a:ext cx="3984" cy="6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0" descr="MarletSupply-2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8" y="1152"/>
              <a:ext cx="2352" cy="20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" name="Group 21"/>
          <p:cNvGrpSpPr>
            <a:grpSpLocks/>
          </p:cNvGrpSpPr>
          <p:nvPr/>
        </p:nvGrpSpPr>
        <p:grpSpPr bwMode="auto">
          <a:xfrm>
            <a:off x="2133600" y="1828800"/>
            <a:ext cx="6324600" cy="4445000"/>
            <a:chOff x="1344" y="1152"/>
            <a:chExt cx="3984" cy="2800"/>
          </a:xfrm>
        </p:grpSpPr>
        <p:pic>
          <p:nvPicPr>
            <p:cNvPr id="21" name="Picture 22" descr="supplytable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3264"/>
              <a:ext cx="3984" cy="6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3" descr="MarletSupply-1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8" y="1152"/>
              <a:ext cx="2352" cy="20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3" name="Picture 24" descr="MarletSupply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828800"/>
            <a:ext cx="3733800" cy="332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720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85800" y="1371600"/>
            <a:ext cx="7772400" cy="4204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342900" marR="0" lvl="0" indent="-342900" defTabSz="914400" eaLnBrk="0" fontAlgn="base" latinLnBrk="0" hangingPunct="0">
              <a:lnSpc>
                <a:spcPct val="85000"/>
              </a:lnSpc>
              <a:spcBef>
                <a:spcPct val="75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sk-SK" sz="3200" b="1" i="0" u="none" strike="noStrike" kern="0" cap="none" spc="0" normalizeH="0" baseline="0" noProof="0" dirty="0">
                <a:ln>
                  <a:noFill/>
                </a:ln>
                <a:solidFill>
                  <a:srgbClr val="980000"/>
                </a:solidFill>
                <a:effectLst/>
                <a:uLnTx/>
                <a:uFillTx/>
                <a:latin typeface="Times New Roman" charset="0"/>
              </a:rPr>
              <a:t>The main determinants of supply include:</a:t>
            </a:r>
          </a:p>
          <a:p>
            <a:pPr marL="342900" marR="0" lvl="0" indent="-342900" defTabSz="914400" eaLnBrk="0" fontAlgn="base" latinLnBrk="0" hangingPunct="0">
              <a:lnSpc>
                <a:spcPct val="85000"/>
              </a:lnSpc>
              <a:spcBef>
                <a:spcPct val="75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pitchFamily="2" charset="2"/>
              <a:buChar char="u"/>
              <a:tabLst/>
              <a:defRPr/>
            </a:pPr>
            <a:r>
              <a:rPr kumimoji="0" lang="en-US" altLang="sk-SK" sz="3000" b="1" i="0" u="none" strike="noStrike" kern="0" cap="none" spc="0" normalizeH="0" baseline="0" noProof="0">
                <a:ln>
                  <a:noFill/>
                </a:ln>
                <a:solidFill>
                  <a:srgbClr val="980000"/>
                </a:solidFill>
                <a:effectLst/>
                <a:uLnTx/>
                <a:uFillTx/>
                <a:latin typeface="Times New Roman" charset="0"/>
              </a:rPr>
              <a:t>The </a:t>
            </a:r>
            <a:r>
              <a:rPr kumimoji="0" lang="en-US" altLang="sk-SK" sz="3000" b="1" i="0" u="none" strike="noStrike" kern="0" cap="none" spc="0" normalizeH="0" baseline="0" noProof="0" dirty="0">
                <a:ln>
                  <a:noFill/>
                </a:ln>
                <a:solidFill>
                  <a:srgbClr val="980000"/>
                </a:solidFill>
                <a:effectLst/>
                <a:uLnTx/>
                <a:uFillTx/>
                <a:latin typeface="Times New Roman" charset="0"/>
              </a:rPr>
              <a:t>cost of inputs</a:t>
            </a:r>
          </a:p>
          <a:p>
            <a:pPr marL="342900" marR="0" lvl="0" indent="-342900" defTabSz="914400" eaLnBrk="0" fontAlgn="base" latinLnBrk="0" hangingPunct="0">
              <a:lnSpc>
                <a:spcPct val="85000"/>
              </a:lnSpc>
              <a:spcBef>
                <a:spcPct val="75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pitchFamily="2" charset="2"/>
              <a:buChar char="u"/>
              <a:tabLst/>
              <a:defRPr/>
            </a:pPr>
            <a:r>
              <a:rPr kumimoji="0" lang="en-US" altLang="sk-SK" sz="3000" b="1" i="0" u="none" strike="noStrike" kern="0" cap="none" spc="0" normalizeH="0" baseline="0" noProof="0" dirty="0">
                <a:ln>
                  <a:noFill/>
                </a:ln>
                <a:solidFill>
                  <a:srgbClr val="980000"/>
                </a:solidFill>
                <a:effectLst/>
                <a:uLnTx/>
                <a:uFillTx/>
                <a:latin typeface="Times New Roman" charset="0"/>
              </a:rPr>
              <a:t>The state of production technology</a:t>
            </a:r>
          </a:p>
          <a:p>
            <a:pPr marL="342900" marR="0" lvl="0" indent="-342900" defTabSz="914400" eaLnBrk="0" fontAlgn="base" latinLnBrk="0" hangingPunct="0">
              <a:lnSpc>
                <a:spcPct val="85000"/>
              </a:lnSpc>
              <a:spcBef>
                <a:spcPct val="75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pitchFamily="2" charset="2"/>
              <a:buChar char="u"/>
              <a:tabLst/>
              <a:defRPr/>
            </a:pPr>
            <a:r>
              <a:rPr kumimoji="0" lang="en-US" altLang="sk-SK" sz="3000" b="1" i="0" u="none" strike="noStrike" kern="0" cap="none" spc="0" normalizeH="0" baseline="0" noProof="0" dirty="0">
                <a:ln>
                  <a:noFill/>
                </a:ln>
                <a:solidFill>
                  <a:srgbClr val="980000"/>
                </a:solidFill>
                <a:effectLst/>
                <a:uLnTx/>
                <a:uFillTx/>
                <a:latin typeface="Times New Roman" charset="0"/>
              </a:rPr>
              <a:t>The number of producers</a:t>
            </a:r>
          </a:p>
          <a:p>
            <a:pPr marL="342900" marR="0" lvl="0" indent="-342900" defTabSz="914400" eaLnBrk="0" fontAlgn="base" latinLnBrk="0" hangingPunct="0">
              <a:lnSpc>
                <a:spcPct val="85000"/>
              </a:lnSpc>
              <a:spcBef>
                <a:spcPct val="75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pitchFamily="2" charset="2"/>
              <a:buChar char="u"/>
              <a:tabLst/>
              <a:defRPr/>
            </a:pPr>
            <a:r>
              <a:rPr kumimoji="0" lang="en-US" altLang="sk-SK" sz="3000" b="1" i="0" u="none" strike="noStrike" kern="0" cap="none" spc="0" normalizeH="0" baseline="0" noProof="0" dirty="0">
                <a:ln>
                  <a:noFill/>
                </a:ln>
                <a:solidFill>
                  <a:srgbClr val="980000"/>
                </a:solidFill>
                <a:effectLst/>
                <a:uLnTx/>
                <a:uFillTx/>
                <a:latin typeface="Times New Roman" charset="0"/>
              </a:rPr>
              <a:t>Producer expectations about future prices</a:t>
            </a:r>
          </a:p>
          <a:p>
            <a:pPr marL="342900" marR="0" lvl="0" indent="-342900" defTabSz="914400" eaLnBrk="0" fontAlgn="base" latinLnBrk="0" hangingPunct="0">
              <a:lnSpc>
                <a:spcPct val="85000"/>
              </a:lnSpc>
              <a:spcBef>
                <a:spcPct val="75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pitchFamily="2" charset="2"/>
              <a:buChar char="u"/>
              <a:tabLst/>
              <a:defRPr/>
            </a:pPr>
            <a:r>
              <a:rPr kumimoji="0" lang="en-US" altLang="sk-SK" sz="3000" b="1" i="0" u="none" strike="noStrike" kern="0" cap="none" spc="0" normalizeH="0" baseline="0" noProof="0" dirty="0">
                <a:ln>
                  <a:noFill/>
                </a:ln>
                <a:solidFill>
                  <a:srgbClr val="980000"/>
                </a:solidFill>
                <a:effectLst/>
                <a:uLnTx/>
                <a:uFillTx/>
                <a:latin typeface="Times New Roman" charset="0"/>
              </a:rPr>
              <a:t>Taxes or subsidies from the government</a:t>
            </a:r>
          </a:p>
        </p:txBody>
      </p:sp>
    </p:spTree>
    <p:extLst>
      <p:ext uri="{BB962C8B-B14F-4D97-AF65-F5344CB8AC3E}">
        <p14:creationId xmlns:p14="http://schemas.microsoft.com/office/powerpoint/2010/main" val="141936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3276978"/>
              </p:ext>
            </p:extLst>
          </p:nvPr>
        </p:nvGraphicFramePr>
        <p:xfrm>
          <a:off x="899592" y="1909253"/>
          <a:ext cx="7272808" cy="3695081"/>
        </p:xfrm>
        <a:graphic>
          <a:graphicData uri="http://schemas.openxmlformats.org/drawingml/2006/table">
            <a:tbl>
              <a:tblPr firstRow="1" firstCol="1" bandRow="1"/>
              <a:tblGrid>
                <a:gridCol w="18182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1820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1820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1820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241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Price</a:t>
                      </a:r>
                      <a:r>
                        <a:rPr lang="sk-SK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per pizza </a:t>
                      </a:r>
                      <a:r>
                        <a:rPr lang="sk-SK" sz="28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€</a:t>
                      </a:r>
                      <a:endParaRPr lang="sk-SK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Qauntity</a:t>
                      </a:r>
                      <a:r>
                        <a:rPr lang="sk-SK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k-SK" sz="28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demanded</a:t>
                      </a:r>
                      <a:endParaRPr lang="sk-SK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Quantity supplied</a:t>
                      </a:r>
                      <a:endParaRPr lang="sk-SK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Result</a:t>
                      </a:r>
                      <a:endParaRPr lang="sk-SK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7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15 000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50 000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7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23 000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40 000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7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30 000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30 000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7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37 000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20 000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87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45 000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47825" y="31353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altLang="sk-S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252125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356</Words>
  <Application>Microsoft Office PowerPoint</Application>
  <PresentationFormat>Prezentácia na obrazovke (4:3)</PresentationFormat>
  <Paragraphs>54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Motív Office</vt:lpstr>
      <vt:lpstr>Supply, Demand, and Market Equilibrium Príloha č. 2</vt:lpstr>
      <vt:lpstr>Prezentácia programu PowerPoint</vt:lpstr>
      <vt:lpstr>Prezentácia programu PowerPoint</vt:lpstr>
      <vt:lpstr>Prezentácia programu PowerPoint</vt:lpstr>
      <vt:lpstr>Market supply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Supply, Demand, and Market Equilibrium</dc:title>
  <dc:creator>Peter</dc:creator>
  <cp:lastModifiedBy>Student</cp:lastModifiedBy>
  <cp:revision>10</cp:revision>
  <dcterms:created xsi:type="dcterms:W3CDTF">2018-11-09T07:02:55Z</dcterms:created>
  <dcterms:modified xsi:type="dcterms:W3CDTF">2022-07-06T07:12:57Z</dcterms:modified>
</cp:coreProperties>
</file>