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0D988-46AA-409A-A6FA-6401EA8ED75D}" type="datetimeFigureOut">
              <a:rPr lang="pl-PL" smtClean="0"/>
              <a:t>09.05.2020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571A-A7FC-4CB9-8759-A67D9C0E3D97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0D988-46AA-409A-A6FA-6401EA8ED75D}" type="datetimeFigureOut">
              <a:rPr lang="pl-PL" smtClean="0"/>
              <a:t>09.05.2020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571A-A7FC-4CB9-8759-A67D9C0E3D9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0D988-46AA-409A-A6FA-6401EA8ED75D}" type="datetimeFigureOut">
              <a:rPr lang="pl-PL" smtClean="0"/>
              <a:t>09.05.2020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571A-A7FC-4CB9-8759-A67D9C0E3D9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0D988-46AA-409A-A6FA-6401EA8ED75D}" type="datetimeFigureOut">
              <a:rPr lang="pl-PL" smtClean="0"/>
              <a:t>09.05.2020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571A-A7FC-4CB9-8759-A67D9C0E3D97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0D988-46AA-409A-A6FA-6401EA8ED75D}" type="datetimeFigureOut">
              <a:rPr lang="pl-PL" smtClean="0"/>
              <a:t>09.05.2020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571A-A7FC-4CB9-8759-A67D9C0E3D9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0D988-46AA-409A-A6FA-6401EA8ED75D}" type="datetimeFigureOut">
              <a:rPr lang="pl-PL" smtClean="0"/>
              <a:t>09.05.2020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571A-A7FC-4CB9-8759-A67D9C0E3D97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0D988-46AA-409A-A6FA-6401EA8ED75D}" type="datetimeFigureOut">
              <a:rPr lang="pl-PL" smtClean="0"/>
              <a:t>09.05.2020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571A-A7FC-4CB9-8759-A67D9C0E3D97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0D988-46AA-409A-A6FA-6401EA8ED75D}" type="datetimeFigureOut">
              <a:rPr lang="pl-PL" smtClean="0"/>
              <a:t>09.05.2020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571A-A7FC-4CB9-8759-A67D9C0E3D9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0D988-46AA-409A-A6FA-6401EA8ED75D}" type="datetimeFigureOut">
              <a:rPr lang="pl-PL" smtClean="0"/>
              <a:t>09.05.2020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571A-A7FC-4CB9-8759-A67D9C0E3D9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0D988-46AA-409A-A6FA-6401EA8ED75D}" type="datetimeFigureOut">
              <a:rPr lang="pl-PL" smtClean="0"/>
              <a:t>09.05.2020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571A-A7FC-4CB9-8759-A67D9C0E3D9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0D988-46AA-409A-A6FA-6401EA8ED75D}" type="datetimeFigureOut">
              <a:rPr lang="pl-PL" smtClean="0"/>
              <a:t>09.05.2020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571A-A7FC-4CB9-8759-A67D9C0E3D97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520D988-46AA-409A-A6FA-6401EA8ED75D}" type="datetimeFigureOut">
              <a:rPr lang="pl-PL" smtClean="0"/>
              <a:t>09.05.2020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7E0571A-A7FC-4CB9-8759-A67D9C0E3D97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J%C3%B3zef_Rautenstrauch" TargetMode="External"/><Relationship Id="rId2" Type="http://schemas.openxmlformats.org/officeDocument/2006/relationships/hyperlink" Target="https://pl.wikipedia.org/wiki/Marymon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23528" y="2132857"/>
            <a:ext cx="8424936" cy="3520196"/>
          </a:xfrm>
        </p:spPr>
        <p:txBody>
          <a:bodyPr>
            <a:noAutofit/>
          </a:bodyPr>
          <a:lstStyle/>
          <a:p>
            <a:pPr algn="ctr"/>
            <a:r>
              <a:rPr lang="pl-PL" sz="32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Propozycja na przejażdżkę rowerową, na hulajnodze, rolkach czy deskorolce lub </a:t>
            </a:r>
            <a:r>
              <a:rPr lang="pl-PL" sz="32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przejście spacerem w </a:t>
            </a:r>
            <a:r>
              <a:rPr lang="pl-PL" sz="32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najbliższej okolicy Szkoły Podstawowej </a:t>
            </a:r>
            <a:br>
              <a:rPr lang="pl-PL" sz="3200" dirty="0" smtClean="0">
                <a:solidFill>
                  <a:srgbClr val="00B0F0"/>
                </a:solidFill>
                <a:latin typeface="Arial Black" panose="020B0A04020102020204" pitchFamily="34" charset="0"/>
              </a:rPr>
            </a:br>
            <a:r>
              <a:rPr lang="pl-PL" sz="32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Nr 293</a:t>
            </a:r>
            <a:endParaRPr lang="pl-PL" sz="32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43608" y="116632"/>
            <a:ext cx="7535391" cy="4104456"/>
          </a:xfrm>
        </p:spPr>
        <p:txBody>
          <a:bodyPr/>
          <a:lstStyle/>
          <a:p>
            <a:pPr marL="182880" indent="0" algn="ctr">
              <a:buNone/>
            </a:pPr>
            <a:r>
              <a:rPr lang="pl-PL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PARK </a:t>
            </a:r>
            <a:r>
              <a:rPr lang="pl-PL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OLSZYNA </a:t>
            </a:r>
            <a:r>
              <a:rPr lang="pl-PL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/>
            </a:r>
            <a:br>
              <a:rPr lang="pl-PL" dirty="0" smtClean="0">
                <a:solidFill>
                  <a:schemeClr val="accent1"/>
                </a:solidFill>
                <a:latin typeface="Arial Black" panose="020B0A04020102020204" pitchFamily="34" charset="0"/>
              </a:rPr>
            </a:br>
            <a:r>
              <a:rPr lang="pl-PL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– </a:t>
            </a:r>
            <a:r>
              <a:rPr lang="pl-PL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PARK </a:t>
            </a:r>
            <a:r>
              <a:rPr lang="pl-PL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KASKADA</a:t>
            </a:r>
            <a:endParaRPr lang="pl-PL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59061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54" y="4790642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8879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143000" y="443345"/>
            <a:ext cx="6400800" cy="3762895"/>
          </a:xfrm>
        </p:spPr>
        <p:txBody>
          <a:bodyPr/>
          <a:lstStyle/>
          <a:p>
            <a:pPr marL="45720" indent="0" algn="ctr">
              <a:buNone/>
            </a:pPr>
            <a:r>
              <a:rPr lang="pl-PL" dirty="0" smtClean="0">
                <a:latin typeface="Arial Black" panose="020B0A04020102020204" pitchFamily="34" charset="0"/>
              </a:rPr>
              <a:t>Mam nadzieję, że ta niezbyt długa trasa rowerowo – spacerowa spodoba Wam się i zechcecie dzięki niej poznać bliską okolicę naszej szkoły. Do zobaczenia na trasie </a:t>
            </a:r>
          </a:p>
          <a:p>
            <a:pPr marL="45720" indent="0" algn="r">
              <a:buNone/>
            </a:pPr>
            <a:r>
              <a:rPr lang="pl-PL" sz="1800" dirty="0">
                <a:latin typeface="Arial Black" panose="020B0A04020102020204" pitchFamily="34" charset="0"/>
              </a:rPr>
              <a:t>w</a:t>
            </a:r>
            <a:r>
              <a:rPr lang="pl-PL" sz="1800" dirty="0" smtClean="0">
                <a:latin typeface="Arial Black" panose="020B0A04020102020204" pitchFamily="34" charset="0"/>
              </a:rPr>
              <a:t>ychowawca świetlicy </a:t>
            </a:r>
          </a:p>
          <a:p>
            <a:pPr marL="45720" indent="0" algn="r">
              <a:buNone/>
            </a:pPr>
            <a:r>
              <a:rPr lang="pl-PL" sz="1800" dirty="0" smtClean="0">
                <a:latin typeface="Arial Black" panose="020B0A04020102020204" pitchFamily="34" charset="0"/>
              </a:rPr>
              <a:t>Karina Chmielewska</a:t>
            </a:r>
            <a:endParaRPr lang="pl-PL" sz="1800" dirty="0">
              <a:latin typeface="Arial Black" panose="020B0A040201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855693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65104"/>
            <a:ext cx="24669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932385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60848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1710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47664" y="3645024"/>
            <a:ext cx="6512511" cy="114300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pl-PL" sz="1800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Jednym z warszawskich terenów zielonych jest </a:t>
            </a:r>
            <a:r>
              <a:rPr lang="pl-PL" sz="1800" b="1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Park Olszyna </a:t>
            </a:r>
            <a:r>
              <a:rPr lang="pl-PL" sz="1800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znajdujący się w dzielnicy </a:t>
            </a:r>
            <a:r>
              <a:rPr lang="pl-PL" sz="1800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Bielany,</a:t>
            </a:r>
            <a:r>
              <a:rPr lang="pl-PL" sz="1800" dirty="0">
                <a:latin typeface="Arial Black" panose="020B0A04020102020204" pitchFamily="34" charset="0"/>
              </a:rPr>
              <a:t> </a:t>
            </a:r>
            <a:r>
              <a:rPr lang="pl-PL" sz="1800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pomiędzy ulicami: Gąbińską, Romaszewskiego, Broniewskiego, trasą Armii Krajowej, na skraju osiedla </a:t>
            </a:r>
            <a:r>
              <a:rPr lang="pl-PL" sz="1800" dirty="0" err="1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Słodowiec</a:t>
            </a:r>
            <a:r>
              <a:rPr lang="pl-PL" sz="1800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. </a:t>
            </a:r>
            <a:r>
              <a:rPr lang="pl-PL" sz="1800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Zieleniec ten powstał na terenie części </a:t>
            </a:r>
            <a:r>
              <a:rPr lang="pl-PL" sz="1800" b="1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doliny rzeki Rudawki</a:t>
            </a:r>
            <a:r>
              <a:rPr lang="pl-PL" sz="1800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 w latach 1973-1975. Teren parku został wówczas oczyszczony </a:t>
            </a:r>
            <a:r>
              <a:rPr lang="pl-PL" sz="1800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pl-PL" sz="1800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pl-PL" sz="1800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i </a:t>
            </a:r>
            <a:r>
              <a:rPr lang="pl-PL" sz="1800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zagospodarowany w czynie społecznym przez mieszkańców dzielnicy.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540223"/>
            <a:ext cx="2619375" cy="187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506259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05064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3797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87625" y="2924944"/>
            <a:ext cx="6192688" cy="1008112"/>
          </a:xfrm>
        </p:spPr>
        <p:txBody>
          <a:bodyPr/>
          <a:lstStyle/>
          <a:p>
            <a:pPr marL="0" indent="0">
              <a:buNone/>
            </a:pPr>
            <a:r>
              <a:rPr lang="pl-PL" sz="2800" b="0" dirty="0">
                <a:solidFill>
                  <a:schemeClr val="accent1"/>
                </a:solidFill>
                <a:effectLst/>
              </a:rPr>
              <a:t>W parku znajduje się plac </a:t>
            </a:r>
            <a:r>
              <a:rPr lang="pl-PL" sz="2800" b="0" dirty="0" smtClean="0">
                <a:solidFill>
                  <a:schemeClr val="accent1"/>
                </a:solidFill>
                <a:effectLst/>
              </a:rPr>
              <a:t>zabaw</a:t>
            </a:r>
            <a:endParaRPr lang="pl-PL" sz="2800" dirty="0">
              <a:solidFill>
                <a:schemeClr val="accent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636812" y="692696"/>
            <a:ext cx="6400800" cy="3230880"/>
          </a:xfrm>
        </p:spPr>
        <p:txBody>
          <a:bodyPr>
            <a:normAutofit fontScale="92500" lnSpcReduction="10000"/>
          </a:bodyPr>
          <a:lstStyle/>
          <a:p>
            <a:pPr marL="45720" indent="0" algn="ctr">
              <a:buNone/>
            </a:pPr>
            <a:r>
              <a:rPr lang="pl-PL" sz="2000" dirty="0">
                <a:solidFill>
                  <a:schemeClr val="accent6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Od 1994 r. obszar parku jest chroniony po decyzji Wojewody Warszawskiego i określony mianem </a:t>
            </a:r>
            <a:r>
              <a:rPr lang="pl-PL" sz="2000" b="1" dirty="0">
                <a:solidFill>
                  <a:schemeClr val="accent6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Zespołu Przyrodniczo-Krajobrazowego "Olszyna"</a:t>
            </a:r>
            <a:r>
              <a:rPr lang="pl-PL" sz="2000" dirty="0">
                <a:solidFill>
                  <a:schemeClr val="accent6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. Celem tej ochrony było zabezpieczenie fragmentów lasu olchowego porastającego brzegi rzeki wraz z tutejszą roślinnością</a:t>
            </a:r>
            <a:r>
              <a:rPr lang="pl-PL" sz="2000" dirty="0" smtClean="0">
                <a:solidFill>
                  <a:schemeClr val="accent6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.</a:t>
            </a:r>
            <a:endParaRPr lang="pl-PL" dirty="0" smtClean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 algn="ctr">
              <a:buNone/>
            </a:pPr>
            <a:endParaRPr lang="pl-PL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 algn="ctr">
              <a:buNone/>
            </a:pPr>
            <a:endParaRPr lang="pl-PL" dirty="0" smtClean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 algn="ctr">
              <a:buNone/>
            </a:pPr>
            <a:r>
              <a:rPr lang="pl-PL" sz="3000" dirty="0" smtClean="0">
                <a:solidFill>
                  <a:schemeClr val="accent1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     oraz ścianka wspinaczkowa</a:t>
            </a:r>
          </a:p>
          <a:p>
            <a:pPr marL="45720" indent="0" algn="ctr">
              <a:buNone/>
            </a:pPr>
            <a:endParaRPr lang="pl-PL" sz="3000" dirty="0">
              <a:solidFill>
                <a:schemeClr val="accent1"/>
              </a:solidFill>
              <a:latin typeface="Arial Black" panose="020B0A04020102020204" pitchFamily="34" charset="0"/>
              <a:cs typeface="Calibri" panose="020F0502020204030204" pitchFamily="34" charset="0"/>
            </a:endParaRPr>
          </a:p>
          <a:p>
            <a:pPr marL="45720" indent="0" algn="ctr">
              <a:buNone/>
            </a:pPr>
            <a:endParaRPr lang="pl-PL" dirty="0" smtClean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 algn="ctr">
              <a:buNone/>
            </a:pPr>
            <a:endParaRPr lang="pl-PL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 algn="ctr">
              <a:buNone/>
            </a:pPr>
            <a:endParaRPr lang="pl-PL" dirty="0" smtClean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 algn="ctr">
              <a:buNone/>
            </a:pPr>
            <a:endParaRPr lang="pl-PL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77072"/>
            <a:ext cx="3806971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365104"/>
            <a:ext cx="3217540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1852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9" y="548680"/>
            <a:ext cx="7262192" cy="1512168"/>
          </a:xfrm>
        </p:spPr>
        <p:txBody>
          <a:bodyPr/>
          <a:lstStyle/>
          <a:p>
            <a:pPr marL="0" indent="0" algn="ctr">
              <a:buNone/>
            </a:pPr>
            <a:r>
              <a:rPr lang="pl-PL" sz="2000" dirty="0" smtClean="0">
                <a:latin typeface="Arial Black" panose="020B0A04020102020204" pitchFamily="34" charset="0"/>
              </a:rPr>
              <a:t>Na terenie parku znajduje się kompleks otwartych boisk, a w sezonie </a:t>
            </a:r>
            <a:r>
              <a:rPr lang="pl-PL" sz="2000" dirty="0" err="1" smtClean="0">
                <a:latin typeface="Arial Black" panose="020B0A04020102020204" pitchFamily="34" charset="0"/>
              </a:rPr>
              <a:t>jesienno</a:t>
            </a:r>
            <a:r>
              <a:rPr lang="pl-PL" sz="2000" dirty="0" smtClean="0">
                <a:latin typeface="Arial Black" panose="020B0A04020102020204" pitchFamily="34" charset="0"/>
              </a:rPr>
              <a:t/>
            </a:r>
            <a:br>
              <a:rPr lang="pl-PL" sz="2000" dirty="0" smtClean="0">
                <a:latin typeface="Arial Black" panose="020B0A04020102020204" pitchFamily="34" charset="0"/>
              </a:rPr>
            </a:br>
            <a:r>
              <a:rPr lang="pl-PL" sz="2000" dirty="0" smtClean="0">
                <a:latin typeface="Arial Black" panose="020B0A04020102020204" pitchFamily="34" charset="0"/>
              </a:rPr>
              <a:t> – zimowym na jednym z nich, rozkładana jest hala pneumatyczna</a:t>
            </a:r>
            <a:endParaRPr lang="pl-PL" sz="2000" dirty="0">
              <a:latin typeface="Arial Black" panose="020B0A040201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63247"/>
            <a:ext cx="3096344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82284"/>
            <a:ext cx="3168352" cy="197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21088"/>
            <a:ext cx="3384376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221088"/>
            <a:ext cx="3259063" cy="213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4159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3" y="332656"/>
            <a:ext cx="8199808" cy="1615205"/>
          </a:xfrm>
        </p:spPr>
        <p:txBody>
          <a:bodyPr/>
          <a:lstStyle/>
          <a:p>
            <a:pPr marL="0" indent="0" algn="ctr">
              <a:buNone/>
            </a:pPr>
            <a:r>
              <a:rPr lang="pl-PL" sz="2000" dirty="0" smtClean="0">
                <a:latin typeface="Arial Black" panose="020B0A04020102020204" pitchFamily="34" charset="0"/>
              </a:rPr>
              <a:t>Przez park prowadzi</a:t>
            </a:r>
            <a:r>
              <a:rPr lang="pl-PL" sz="2000" dirty="0" smtClean="0">
                <a:latin typeface="Arial Black" panose="020B0A04020102020204" pitchFamily="34" charset="0"/>
              </a:rPr>
              <a:t> </a:t>
            </a:r>
            <a:r>
              <a:rPr lang="pl-PL" sz="2000" dirty="0" smtClean="0">
                <a:latin typeface="Arial Black" panose="020B0A04020102020204" pitchFamily="34" charset="0"/>
              </a:rPr>
              <a:t>ścieżka rowerowa wzdłuż, zielonego terenu, na którym odbywają się również imprezy plenerowe. Do odwiedzenia tego miejsca zachęca również niewielka rzeczka z jeziorkiem, gdzie można spotkać mnóstwo </a:t>
            </a:r>
            <a:r>
              <a:rPr lang="pl-PL" sz="2000" dirty="0" smtClean="0">
                <a:latin typeface="Arial Black" panose="020B0A04020102020204" pitchFamily="34" charset="0"/>
              </a:rPr>
              <a:t>kaczek i innych ptaków</a:t>
            </a:r>
            <a:endParaRPr lang="pl-PL" sz="2000" dirty="0">
              <a:latin typeface="Arial Black" panose="020B0A040201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861" y="5013176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65104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23" y="1947861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2996952"/>
            <a:ext cx="30289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961" y="2348880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511427"/>
            <a:ext cx="25336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9750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611560" y="332656"/>
            <a:ext cx="8136904" cy="3873584"/>
          </a:xfrm>
        </p:spPr>
        <p:txBody>
          <a:bodyPr>
            <a:normAutofit fontScale="77500" lnSpcReduction="20000"/>
          </a:bodyPr>
          <a:lstStyle/>
          <a:p>
            <a:pPr marL="45720" indent="0" algn="ctr">
              <a:buNone/>
            </a:pPr>
            <a:r>
              <a:rPr lang="pl-PL" sz="3100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Z Parku Olszyna przenosimy się do Parku Kaskada. Droga do niego prowadzi przez kładkę nad Al. Armii Krajowej</a:t>
            </a:r>
          </a:p>
          <a:p>
            <a:pPr marL="45720" indent="0" algn="ctr">
              <a:buNone/>
            </a:pPr>
            <a:endParaRPr lang="pl-PL" sz="2400" dirty="0">
              <a:latin typeface="Arial Black" panose="020B0A04020102020204" pitchFamily="34" charset="0"/>
            </a:endParaRPr>
          </a:p>
          <a:p>
            <a:pPr marL="45720" indent="0" algn="ctr">
              <a:buNone/>
            </a:pPr>
            <a:r>
              <a:rPr lang="pl-PL" sz="3300" dirty="0" smtClean="0">
                <a:solidFill>
                  <a:schemeClr val="accent6"/>
                </a:solidFill>
                <a:latin typeface="Arial Black" panose="020B0A04020102020204" pitchFamily="34" charset="0"/>
              </a:rPr>
              <a:t>Park Kaskada</a:t>
            </a:r>
          </a:p>
          <a:p>
            <a:pPr marL="45720" indent="0" algn="ctr">
              <a:buNone/>
            </a:pPr>
            <a:endParaRPr lang="pl-PL" sz="1800" dirty="0" smtClean="0">
              <a:latin typeface="Arial Black" panose="020B0A04020102020204" pitchFamily="34" charset="0"/>
            </a:endParaRPr>
          </a:p>
          <a:p>
            <a:pPr marL="45720" indent="0" algn="ctr">
              <a:buNone/>
            </a:pPr>
            <a:r>
              <a:rPr lang="pl-PL" sz="3100" dirty="0" smtClean="0">
                <a:solidFill>
                  <a:schemeClr val="tx1"/>
                </a:solidFill>
              </a:rPr>
              <a:t>- park </a:t>
            </a:r>
            <a:r>
              <a:rPr lang="pl-PL" sz="3100" dirty="0">
                <a:solidFill>
                  <a:schemeClr val="tx1"/>
                </a:solidFill>
              </a:rPr>
              <a:t>położony na  </a:t>
            </a:r>
            <a:r>
              <a:rPr lang="pl-PL" sz="3100" dirty="0" smtClean="0">
                <a:solidFill>
                  <a:schemeClr val="tx1"/>
                </a:solidFill>
              </a:rPr>
              <a:t>Marymoncie w </a:t>
            </a:r>
            <a:r>
              <a:rPr lang="pl-PL" sz="3100" dirty="0">
                <a:solidFill>
                  <a:schemeClr val="tx1"/>
                </a:solidFill>
              </a:rPr>
              <a:t>dzielnicy </a:t>
            </a:r>
            <a:r>
              <a:rPr lang="pl-PL" sz="3100" dirty="0" smtClean="0">
                <a:solidFill>
                  <a:schemeClr val="tx1"/>
                </a:solidFill>
              </a:rPr>
              <a:t>Żoliborz, </a:t>
            </a:r>
            <a:r>
              <a:rPr lang="pl-PL" sz="3100" dirty="0">
                <a:solidFill>
                  <a:schemeClr val="tx1"/>
                </a:solidFill>
              </a:rPr>
              <a:t>między ul. </a:t>
            </a:r>
            <a:r>
              <a:rPr lang="pl-PL" sz="3100" dirty="0" smtClean="0">
                <a:solidFill>
                  <a:schemeClr val="tx1"/>
                </a:solidFill>
              </a:rPr>
              <a:t>Słowackiego,</a:t>
            </a:r>
            <a:r>
              <a:rPr lang="pl-PL" sz="3100" dirty="0">
                <a:solidFill>
                  <a:schemeClr val="tx1"/>
                </a:solidFill>
              </a:rPr>
              <a:t> al. Armii </a:t>
            </a:r>
            <a:r>
              <a:rPr lang="pl-PL" sz="3100" dirty="0" smtClean="0">
                <a:solidFill>
                  <a:schemeClr val="tx1"/>
                </a:solidFill>
              </a:rPr>
              <a:t>Krajowej,</a:t>
            </a:r>
            <a:r>
              <a:rPr lang="pl-PL" sz="3100" dirty="0">
                <a:solidFill>
                  <a:schemeClr val="tx1"/>
                </a:solidFill>
              </a:rPr>
              <a:t> ul. Kolektorską, ul. </a:t>
            </a:r>
            <a:r>
              <a:rPr lang="pl-PL" sz="3100" dirty="0" err="1">
                <a:solidFill>
                  <a:schemeClr val="tx1"/>
                </a:solidFill>
              </a:rPr>
              <a:t>Trószyńskiego</a:t>
            </a:r>
            <a:r>
              <a:rPr lang="pl-PL" sz="3100" dirty="0">
                <a:solidFill>
                  <a:schemeClr val="tx1"/>
                </a:solidFill>
              </a:rPr>
              <a:t> i ul. Gdańską. W wyniku obecnego podziału administracyjnego park w praktyce nie znajduje się na obszarze Marymont-Kaskada, usytuowanym na Bielanach</a:t>
            </a:r>
            <a:endParaRPr lang="pl-PL" sz="31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149080"/>
            <a:ext cx="35242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3621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9846" y="404664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pl-PL" sz="1800" b="0" dirty="0">
                <a:effectLst/>
                <a:latin typeface="Arial Black" panose="020B0A04020102020204" pitchFamily="34" charset="0"/>
              </a:rPr>
              <a:t>Od XVII w. obecny park stanowił część rezydencji królewskiej na </a:t>
            </a:r>
            <a:r>
              <a:rPr lang="pl-PL" sz="1800" b="0" dirty="0">
                <a:effectLst/>
                <a:latin typeface="Arial Black" panose="020B0A04020102020204" pitchFamily="34" charset="0"/>
                <a:hlinkClick r:id="rId2" tooltip="Marymont"/>
              </a:rPr>
              <a:t>Marymoncie</a:t>
            </a:r>
            <a:r>
              <a:rPr lang="pl-PL" sz="1800" b="0" dirty="0">
                <a:effectLst/>
                <a:latin typeface="Arial Black" panose="020B0A04020102020204" pitchFamily="34" charset="0"/>
              </a:rPr>
              <a:t>. Z uwagi na duże zróżnicowanie terenu oraz staw i wodną kaskadę zasilaną miejscowymi ciekami stał się popularnym miejscem podmiejskiego odpoczynku. Na początku XIX wieku nowy właściciel, generał </a:t>
            </a:r>
            <a:r>
              <a:rPr lang="pl-PL" sz="1800" b="0" dirty="0">
                <a:effectLst/>
                <a:latin typeface="Arial Black" panose="020B0A04020102020204" pitchFamily="34" charset="0"/>
                <a:hlinkClick r:id="rId3" tooltip="Józef Rautenstrauch"/>
              </a:rPr>
              <a:t>Józef </a:t>
            </a:r>
            <a:r>
              <a:rPr lang="pl-PL" sz="1800" b="0" dirty="0" err="1">
                <a:effectLst/>
                <a:latin typeface="Arial Black" panose="020B0A04020102020204" pitchFamily="34" charset="0"/>
                <a:hlinkClick r:id="rId3" tooltip="Józef Rautenstrauch"/>
              </a:rPr>
              <a:t>Rautenstrauch</a:t>
            </a:r>
            <a:r>
              <a:rPr lang="pl-PL" sz="1800" b="0" dirty="0">
                <a:effectLst/>
                <a:latin typeface="Arial Black" panose="020B0A04020102020204" pitchFamily="34" charset="0"/>
              </a:rPr>
              <a:t>, wytyczył aleje spacerowe i ścieżki, wprowadził łodzie spacerowe, ustawił takie elementy małej architektury jak ławki czy altanki. W parterowym domku generała urządzono później gospodę. Organizowano tam zabawy, festyny, pokazy pirotechniczne. Miejscem przyciągającym spacerowiczów był naturalny wodospad</a:t>
            </a:r>
            <a:endParaRPr lang="pl-PL" sz="1800" dirty="0">
              <a:latin typeface="Arial Black" panose="020B0A040201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797839"/>
            <a:ext cx="27622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88" y="4725144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577506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142" y="4799923"/>
            <a:ext cx="27622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ymbol zastępczy zawartości 3"/>
          <p:cNvSpPr>
            <a:spLocks noGrp="1"/>
          </p:cNvSpPr>
          <p:nvPr>
            <p:ph sz="quarter" idx="13"/>
          </p:nvPr>
        </p:nvSpPr>
        <p:spPr>
          <a:xfrm>
            <a:off x="395536" y="188640"/>
            <a:ext cx="8280920" cy="4388866"/>
          </a:xfrm>
        </p:spPr>
        <p:txBody>
          <a:bodyPr/>
          <a:lstStyle/>
          <a:p>
            <a:pPr marL="45720" indent="0" algn="ctr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11611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 algn="ctr">
              <a:buNone/>
            </a:pPr>
            <a:r>
              <a:rPr lang="pl-PL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Na terenie Parku Kaskada znajduje się plac zabaw oraz siłownia plenerowa, gdzie można miło spędzić czas </a:t>
            </a:r>
            <a:br>
              <a:rPr lang="pl-PL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pl-PL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w przerwie naszej podróży </a:t>
            </a:r>
            <a:endParaRPr lang="pl-PL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781" y="2281282"/>
            <a:ext cx="4536503" cy="2097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35333"/>
            <a:ext cx="3384376" cy="218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437111"/>
            <a:ext cx="3578124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4089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143000" y="404664"/>
            <a:ext cx="6400800" cy="380157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pl-PL" sz="2400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W parku, oprócz jazdy rowerem, możemy podziwiać piękno przyrody, odpocząć na ławce, pospacerować pięknymi alejkami.</a:t>
            </a:r>
            <a:endParaRPr lang="pl-PL" sz="2400" dirty="0">
              <a:solidFill>
                <a:srgbClr val="92D050"/>
              </a:solidFill>
              <a:latin typeface="Arial Black" panose="020B0A04020102020204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601314"/>
            <a:ext cx="324036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653702"/>
            <a:ext cx="3411463" cy="1871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93452"/>
            <a:ext cx="3168352" cy="182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393452"/>
            <a:ext cx="324036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4373049"/>
      </p:ext>
    </p:extLst>
  </p:cSld>
  <p:clrMapOvr>
    <a:masterClrMapping/>
  </p:clrMapOvr>
</p:sld>
</file>

<file path=ppt/theme/theme1.xml><?xml version="1.0" encoding="utf-8"?>
<a:theme xmlns:a="http://schemas.openxmlformats.org/drawingml/2006/main" name="Aerodynamiczny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E3FA71DCAA7944EACC67A2F89EEF32A" ma:contentTypeVersion="8" ma:contentTypeDescription="Utwórz nowy dokument." ma:contentTypeScope="" ma:versionID="9b0ba850ab6b5d03b5032aeb8040e5e1">
  <xsd:schema xmlns:xsd="http://www.w3.org/2001/XMLSchema" xmlns:xs="http://www.w3.org/2001/XMLSchema" xmlns:p="http://schemas.microsoft.com/office/2006/metadata/properties" xmlns:ns2="6dfa7eef-3902-45a2-b62e-62847ee79db5" targetNamespace="http://schemas.microsoft.com/office/2006/metadata/properties" ma:root="true" ma:fieldsID="1476165660f41cfbf821193234251977" ns2:_="">
    <xsd:import namespace="6dfa7eef-3902-45a2-b62e-62847ee79d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fa7eef-3902-45a2-b62e-62847ee79d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19CFAB2-72F7-4EB4-865E-FCE0C2900C0A}"/>
</file>

<file path=customXml/itemProps2.xml><?xml version="1.0" encoding="utf-8"?>
<ds:datastoreItem xmlns:ds="http://schemas.openxmlformats.org/officeDocument/2006/customXml" ds:itemID="{6F29A1C4-F7BC-47E6-920A-CE6810DD1674}"/>
</file>

<file path=customXml/itemProps3.xml><?xml version="1.0" encoding="utf-8"?>
<ds:datastoreItem xmlns:ds="http://schemas.openxmlformats.org/officeDocument/2006/customXml" ds:itemID="{B99ADC2F-AEB0-4358-AB3C-ABED045E11E9}"/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329</TotalTime>
  <Words>193</Words>
  <Application>Microsoft Office PowerPoint</Application>
  <PresentationFormat>Pokaz na ekranie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Aerodynamiczny</vt:lpstr>
      <vt:lpstr>PARK OLSZYNA  – PARK KASKADA</vt:lpstr>
      <vt:lpstr>Prezentacja programu PowerPoint</vt:lpstr>
      <vt:lpstr>W parku znajduje się plac zabaw</vt:lpstr>
      <vt:lpstr>Na terenie parku znajduje się kompleks otwartych boisk, a w sezonie jesienno  – zimowym na jednym z nich, rozkładana jest hala pneumatyczna</vt:lpstr>
      <vt:lpstr>Przez park prowadzi ścieżka rowerowa wzdłuż, zielonego terenu, na którym odbywają się również imprezy plenerowe. Do odwiedzenia tego miejsca zachęca również niewielka rzeczka z jeziorkiem, gdzie można spotkać mnóstwo kaczek i innych ptaków</vt:lpstr>
      <vt:lpstr>Prezentacja programu PowerPoint</vt:lpstr>
      <vt:lpstr>Od XVII w. obecny park stanowił część rezydencji królewskiej na Marymoncie. Z uwagi na duże zróżnicowanie terenu oraz staw i wodną kaskadę zasilaną miejscowymi ciekami stał się popularnym miejscem podmiejskiego odpoczynku. Na początku XIX wieku nowy właściciel, generał Józef Rautenstrauch, wytyczył aleje spacerowe i ścieżki, wprowadził łodzie spacerowe, ustawił takie elementy małej architektury jak ławki czy altanki. W parterowym domku generała urządzono później gospodę. Organizowano tam zabawy, festyny, pokazy pirotechniczne. Miejscem przyciągającym spacerowiczów był naturalny wodospad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PARK OLSZYNA</dc:title>
  <dc:creator>k.chmielewski36@gmail.com</dc:creator>
  <cp:lastModifiedBy>k.chmielewski36@gmail.com</cp:lastModifiedBy>
  <cp:revision>23</cp:revision>
  <dcterms:created xsi:type="dcterms:W3CDTF">2020-05-07T11:27:43Z</dcterms:created>
  <dcterms:modified xsi:type="dcterms:W3CDTF">2020-05-09T16:09:53Z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0x010100BE3FA71DCAA7944EACC67A2F89EEF32A</vt:lpwstr>
  </property>
</Properties>
</file>