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60" r:id="rId4"/>
    <p:sldId id="257" r:id="rId5"/>
    <p:sldId id="262" r:id="rId6"/>
    <p:sldId id="261" r:id="rId7"/>
    <p:sldId id="259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356" y="-7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0EB4-B8D5-4F02-8D25-1B207C358049}" type="datetimeFigureOut">
              <a:rPr lang="sk-SK" smtClean="0"/>
              <a:t>17. 1. 2021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7FC0-3020-4ABF-A8D4-D95319D6E7C2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0EB4-B8D5-4F02-8D25-1B207C358049}" type="datetimeFigureOut">
              <a:rPr lang="sk-SK" smtClean="0"/>
              <a:t>17. 1. 2021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7FC0-3020-4ABF-A8D4-D95319D6E7C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0EB4-B8D5-4F02-8D25-1B207C358049}" type="datetimeFigureOut">
              <a:rPr lang="sk-SK" smtClean="0"/>
              <a:t>17. 1. 2021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7FC0-3020-4ABF-A8D4-D95319D6E7C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0EB4-B8D5-4F02-8D25-1B207C358049}" type="datetimeFigureOut">
              <a:rPr lang="sk-SK" smtClean="0"/>
              <a:t>17. 1. 2021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7FC0-3020-4ABF-A8D4-D95319D6E7C2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0EB4-B8D5-4F02-8D25-1B207C358049}" type="datetimeFigureOut">
              <a:rPr lang="sk-SK" smtClean="0"/>
              <a:t>17. 1. 2021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7FC0-3020-4ABF-A8D4-D95319D6E7C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0EB4-B8D5-4F02-8D25-1B207C358049}" type="datetimeFigureOut">
              <a:rPr lang="sk-SK" smtClean="0"/>
              <a:t>17. 1. 2021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7FC0-3020-4ABF-A8D4-D95319D6E7C2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0EB4-B8D5-4F02-8D25-1B207C358049}" type="datetimeFigureOut">
              <a:rPr lang="sk-SK" smtClean="0"/>
              <a:t>17. 1. 2021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7FC0-3020-4ABF-A8D4-D95319D6E7C2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0EB4-B8D5-4F02-8D25-1B207C358049}" type="datetimeFigureOut">
              <a:rPr lang="sk-SK" smtClean="0"/>
              <a:t>17. 1. 2021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7FC0-3020-4ABF-A8D4-D95319D6E7C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0EB4-B8D5-4F02-8D25-1B207C358049}" type="datetimeFigureOut">
              <a:rPr lang="sk-SK" smtClean="0"/>
              <a:t>17. 1. 2021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7FC0-3020-4ABF-A8D4-D95319D6E7C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0EB4-B8D5-4F02-8D25-1B207C358049}" type="datetimeFigureOut">
              <a:rPr lang="sk-SK" smtClean="0"/>
              <a:t>17. 1. 2021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7FC0-3020-4ABF-A8D4-D95319D6E7C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0EB4-B8D5-4F02-8D25-1B207C358049}" type="datetimeFigureOut">
              <a:rPr lang="sk-SK" smtClean="0"/>
              <a:t>17. 1. 2021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7FC0-3020-4ABF-A8D4-D95319D6E7C2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730EB4-B8D5-4F02-8D25-1B207C358049}" type="datetimeFigureOut">
              <a:rPr lang="sk-SK" smtClean="0"/>
              <a:t>17. 1. 2021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1537FC0-3020-4ABF-A8D4-D95319D6E7C2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9" y="1124744"/>
            <a:ext cx="7719640" cy="4556965"/>
          </a:xfrm>
        </p:spPr>
        <p:txBody>
          <a:bodyPr/>
          <a:lstStyle/>
          <a:p>
            <a:r>
              <a:rPr lang="sk-SK" dirty="0" smtClean="0"/>
              <a:t>      </a:t>
            </a:r>
          </a:p>
          <a:p>
            <a:r>
              <a:rPr lang="sk-SK" dirty="0"/>
              <a:t> </a:t>
            </a:r>
            <a:r>
              <a:rPr lang="sk-SK" dirty="0" smtClean="0"/>
              <a:t>                                                            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8856984" cy="6316306"/>
          </a:xfrm>
        </p:spPr>
        <p:txBody>
          <a:bodyPr/>
          <a:lstStyle/>
          <a:p>
            <a:pPr marL="182880" indent="0">
              <a:buNone/>
            </a:pPr>
            <a:r>
              <a:rPr lang="sk-SK" dirty="0"/>
              <a:t> </a:t>
            </a:r>
            <a:r>
              <a:rPr lang="sk-SK" dirty="0" smtClean="0"/>
              <a:t>      SPOJKY</a:t>
            </a:r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080"/>
            <a:ext cx="3888432" cy="24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68" y="1685188"/>
            <a:ext cx="3384376" cy="198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020" y="1484784"/>
            <a:ext cx="4896544" cy="250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194157" y="3559456"/>
            <a:ext cx="2095258" cy="340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015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136904" cy="6192688"/>
          </a:xfrm>
        </p:spPr>
        <p:txBody>
          <a:bodyPr/>
          <a:lstStyle/>
          <a:p>
            <a:pPr marL="45720" indent="0">
              <a:buNone/>
            </a:pPr>
            <a:r>
              <a:rPr lang="sk-SK" b="1" dirty="0"/>
              <a:t> </a:t>
            </a:r>
            <a:r>
              <a:rPr lang="sk-SK" b="1" dirty="0" smtClean="0"/>
              <a:t>    </a:t>
            </a:r>
            <a:r>
              <a:rPr lang="sk-SK" sz="2800" b="1" dirty="0" smtClean="0"/>
              <a:t>Charakteristika</a:t>
            </a:r>
            <a:endParaRPr lang="sk-SK" sz="2800" b="1" dirty="0"/>
          </a:p>
          <a:p>
            <a:endParaRPr lang="sk-SK" dirty="0"/>
          </a:p>
          <a:p>
            <a:pPr marL="45720" indent="0" algn="just">
              <a:buNone/>
            </a:pPr>
            <a:r>
              <a:rPr lang="sk-SK" dirty="0"/>
              <a:t> </a:t>
            </a:r>
            <a:r>
              <a:rPr lang="sk-SK" dirty="0" smtClean="0"/>
              <a:t> Spojky </a:t>
            </a:r>
            <a:r>
              <a:rPr lang="sk-SK" dirty="0"/>
              <a:t>sú neohybné, neplnovýznamové slovné druhy. </a:t>
            </a:r>
          </a:p>
          <a:p>
            <a:pPr marL="45720" indent="0" algn="just">
              <a:buNone/>
            </a:pPr>
            <a:r>
              <a:rPr lang="sk-SK" dirty="0"/>
              <a:t> </a:t>
            </a:r>
            <a:r>
              <a:rPr lang="sk-SK" dirty="0" smtClean="0"/>
              <a:t> Nemajú </a:t>
            </a:r>
            <a:r>
              <a:rPr lang="sk-SK" dirty="0" err="1" smtClean="0"/>
              <a:t>vetnočlenu</a:t>
            </a:r>
            <a:r>
              <a:rPr lang="sk-SK" dirty="0" smtClean="0"/>
              <a:t> </a:t>
            </a:r>
            <a:r>
              <a:rPr lang="sk-SK" dirty="0"/>
              <a:t>platnosť.</a:t>
            </a:r>
          </a:p>
          <a:p>
            <a:pPr marL="45720" indent="0" algn="just">
              <a:buNone/>
            </a:pPr>
            <a:r>
              <a:rPr lang="sk-SK" dirty="0" smtClean="0"/>
              <a:t>  Spájajú </a:t>
            </a:r>
            <a:r>
              <a:rPr lang="sk-SK" dirty="0"/>
              <a:t>vetné členy alebo vety.</a:t>
            </a:r>
          </a:p>
          <a:p>
            <a:pPr marL="45720" indent="0">
              <a:buNone/>
            </a:pPr>
            <a:endParaRPr lang="sk-SK" dirty="0"/>
          </a:p>
          <a:p>
            <a:pPr marL="45720" indent="0">
              <a:buNone/>
            </a:pPr>
            <a:r>
              <a:rPr lang="sk-SK" sz="2800" dirty="0"/>
              <a:t>    </a:t>
            </a:r>
            <a:r>
              <a:rPr lang="sk-SK" sz="2800" dirty="0" smtClean="0"/>
              <a:t> </a:t>
            </a:r>
            <a:r>
              <a:rPr lang="sk-SK" sz="2800" b="1" dirty="0" smtClean="0"/>
              <a:t>Pozor </a:t>
            </a:r>
            <a:r>
              <a:rPr lang="sk-SK" sz="2800" b="1" dirty="0"/>
              <a:t>! </a:t>
            </a:r>
          </a:p>
          <a:p>
            <a:pPr marL="45720" indent="0">
              <a:buNone/>
            </a:pPr>
            <a:r>
              <a:rPr lang="sk-SK" dirty="0"/>
              <a:t>            Vety sa môžu spájať aj bezspojkovo </a:t>
            </a:r>
          </a:p>
          <a:p>
            <a:pPr marL="45720" indent="0">
              <a:buNone/>
            </a:pPr>
            <a:r>
              <a:rPr lang="sk-SK" dirty="0" smtClean="0"/>
              <a:t>           (Neostanem </a:t>
            </a:r>
            <a:r>
              <a:rPr lang="sk-SK" dirty="0"/>
              <a:t>doma, pôjdem do </a:t>
            </a:r>
            <a:r>
              <a:rPr lang="sk-SK" dirty="0" smtClean="0"/>
              <a:t>kina).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53136"/>
            <a:ext cx="3816424" cy="189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37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496944" cy="6336704"/>
          </a:xfrm>
        </p:spPr>
        <p:txBody>
          <a:bodyPr/>
          <a:lstStyle/>
          <a:p>
            <a:pPr marL="45720" indent="0">
              <a:buNone/>
            </a:pPr>
            <a:r>
              <a:rPr lang="sk-SK" dirty="0" smtClean="0"/>
              <a:t>      </a:t>
            </a:r>
          </a:p>
          <a:p>
            <a:pPr marL="45720" indent="0">
              <a:buNone/>
            </a:pPr>
            <a:r>
              <a:rPr lang="sk-SK" dirty="0"/>
              <a:t>Podľa toho, aké vzťahy </a:t>
            </a:r>
            <a:r>
              <a:rPr lang="sk-SK" dirty="0" smtClean="0"/>
              <a:t>vyjadrujú spojky medzi vetnými členmi a vetami, spojky delíme :</a:t>
            </a:r>
          </a:p>
          <a:p>
            <a:pPr marL="4572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           </a:t>
            </a:r>
          </a:p>
          <a:p>
            <a:pPr marL="45720" indent="0">
              <a:buNone/>
            </a:pPr>
            <a:r>
              <a:rPr lang="sk-SK" sz="2800" dirty="0"/>
              <a:t>                        </a:t>
            </a:r>
            <a:r>
              <a:rPr lang="sk-SK" sz="2800" b="1" dirty="0" smtClean="0"/>
              <a:t>priraďovacie</a:t>
            </a:r>
          </a:p>
          <a:p>
            <a:pPr marL="45720" indent="0">
              <a:buNone/>
            </a:pPr>
            <a:r>
              <a:rPr lang="sk-SK" b="1" dirty="0"/>
              <a:t>                              </a:t>
            </a:r>
            <a:r>
              <a:rPr lang="sk-SK" b="1" dirty="0" smtClean="0"/>
              <a:t> </a:t>
            </a:r>
            <a:r>
              <a:rPr lang="sk-SK" sz="2800" b="1" dirty="0" smtClean="0"/>
              <a:t>podraďovacie</a:t>
            </a:r>
            <a:endParaRPr lang="sk-SK" sz="2800" b="1" dirty="0"/>
          </a:p>
          <a:p>
            <a:pPr marL="45720" indent="0">
              <a:buNone/>
            </a:pPr>
            <a:endParaRPr lang="sk-SK" dirty="0"/>
          </a:p>
          <a:p>
            <a:pPr marL="45720" indent="0">
              <a:buNone/>
            </a:pPr>
            <a:endParaRPr lang="sk-SK" dirty="0"/>
          </a:p>
          <a:p>
            <a:pPr marL="45720" indent="0">
              <a:buNone/>
            </a:pPr>
            <a:r>
              <a:rPr lang="sk-SK" dirty="0" smtClean="0"/>
              <a:t>                                 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09751"/>
            <a:ext cx="29718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36912"/>
            <a:ext cx="1933575" cy="288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45024"/>
            <a:ext cx="2674615" cy="270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870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3"/>
          <p:cNvSpPr>
            <a:spLocks noGrp="1"/>
          </p:cNvSpPr>
          <p:nvPr>
            <p:ph sz="quarter" idx="13"/>
          </p:nvPr>
        </p:nvSpPr>
        <p:spPr>
          <a:xfrm>
            <a:off x="611560" y="404664"/>
            <a:ext cx="7992888" cy="61206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sk-SK" dirty="0"/>
          </a:p>
          <a:p>
            <a:pPr marL="45720" indent="0">
              <a:buNone/>
            </a:pPr>
            <a:r>
              <a:rPr lang="sk-SK" dirty="0" smtClean="0"/>
              <a:t>  </a:t>
            </a:r>
            <a:r>
              <a:rPr lang="sk-SK" sz="2800" b="1" dirty="0" smtClean="0"/>
              <a:t>Priraďovacie</a:t>
            </a:r>
            <a:r>
              <a:rPr lang="sk-SK" sz="2400" b="1" dirty="0" smtClean="0"/>
              <a:t> :</a:t>
            </a:r>
          </a:p>
          <a:p>
            <a:pPr marL="45720" indent="0">
              <a:buNone/>
            </a:pPr>
            <a:endParaRPr lang="sk-SK" sz="2400" b="1" dirty="0" smtClean="0"/>
          </a:p>
          <a:p>
            <a:pPr marL="4572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a, i, aj, alebo, či, ani, buď, </a:t>
            </a:r>
            <a:r>
              <a:rPr lang="sk-SK" dirty="0" err="1" smtClean="0"/>
              <a:t>buď-alebo</a:t>
            </a:r>
            <a:r>
              <a:rPr lang="sk-SK" dirty="0" smtClean="0"/>
              <a:t>, </a:t>
            </a:r>
          </a:p>
          <a:p>
            <a:pPr marL="4572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 </a:t>
            </a:r>
            <a:r>
              <a:rPr lang="sk-SK" dirty="0" err="1" smtClean="0"/>
              <a:t>alebo-alebo</a:t>
            </a:r>
            <a:r>
              <a:rPr lang="sk-SK" dirty="0" smtClean="0"/>
              <a:t>, nielen, ale, aj, že, aby, ak, </a:t>
            </a:r>
          </a:p>
          <a:p>
            <a:pPr marL="4572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 lebo, ak, a preto, ale.......... </a:t>
            </a:r>
          </a:p>
          <a:p>
            <a:pPr marL="4572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</a:t>
            </a:r>
          </a:p>
          <a:p>
            <a:pPr marL="45720" indent="0">
              <a:buNone/>
            </a:pPr>
            <a:r>
              <a:rPr lang="sk-SK" i="1" dirty="0" smtClean="0"/>
              <a:t>    </a:t>
            </a:r>
            <a:r>
              <a:rPr lang="sk-SK" i="1" u="sng" dirty="0" smtClean="0"/>
              <a:t>Spájajú </a:t>
            </a:r>
            <a:r>
              <a:rPr lang="sk-SK" i="1" u="sng" dirty="0"/>
              <a:t>rovnocenné slová </a:t>
            </a:r>
            <a:r>
              <a:rPr lang="sk-SK" i="1" u="sng" dirty="0" smtClean="0"/>
              <a:t>alebo vety.</a:t>
            </a:r>
          </a:p>
          <a:p>
            <a:pPr marL="45720" indent="0">
              <a:buNone/>
            </a:pPr>
            <a:r>
              <a:rPr lang="sk-SK" i="1" u="sng" dirty="0"/>
              <a:t> </a:t>
            </a:r>
            <a:r>
              <a:rPr lang="sk-SK" i="1" u="sng" dirty="0" smtClean="0"/>
              <a:t>  </a:t>
            </a:r>
          </a:p>
          <a:p>
            <a:pPr marL="45720" indent="0">
              <a:buNone/>
            </a:pPr>
            <a:r>
              <a:rPr lang="sk-SK" sz="2400" b="1" dirty="0" smtClean="0"/>
              <a:t>  </a:t>
            </a:r>
            <a:r>
              <a:rPr lang="sk-SK" sz="2800" b="1" dirty="0" smtClean="0"/>
              <a:t>Vety:</a:t>
            </a:r>
          </a:p>
          <a:p>
            <a:pPr marL="45720" indent="0">
              <a:buNone/>
            </a:pPr>
            <a:r>
              <a:rPr lang="sk-SK" dirty="0" smtClean="0"/>
              <a:t>               </a:t>
            </a:r>
            <a:r>
              <a:rPr lang="pl-PL" dirty="0"/>
              <a:t>Kúpila jablká </a:t>
            </a:r>
            <a:r>
              <a:rPr lang="pl-PL" b="1" dirty="0"/>
              <a:t>aj</a:t>
            </a:r>
            <a:r>
              <a:rPr lang="pl-PL" dirty="0"/>
              <a:t> hrušky.</a:t>
            </a:r>
          </a:p>
          <a:p>
            <a:pPr marL="45720" indent="0">
              <a:buNone/>
            </a:pPr>
            <a:r>
              <a:rPr lang="pl-PL" dirty="0" smtClean="0"/>
              <a:t>               Prišiel </a:t>
            </a:r>
            <a:r>
              <a:rPr lang="pl-PL" b="1" dirty="0" smtClean="0"/>
              <a:t>ale</a:t>
            </a:r>
            <a:r>
              <a:rPr lang="pl-PL" dirty="0" smtClean="0"/>
              <a:t> hneď  odišiel.</a:t>
            </a:r>
            <a:endParaRPr lang="sk-SK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61048"/>
            <a:ext cx="2621604" cy="22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990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568952" cy="6264696"/>
          </a:xfrm>
        </p:spPr>
        <p:txBody>
          <a:bodyPr/>
          <a:lstStyle/>
          <a:p>
            <a:pPr marL="45720" indent="0">
              <a:buNone/>
            </a:pPr>
            <a:r>
              <a:rPr lang="sk-SK" dirty="0" smtClean="0"/>
              <a:t> </a:t>
            </a:r>
            <a:r>
              <a:rPr lang="sk-SK" sz="2800" b="1" dirty="0" smtClean="0"/>
              <a:t>Podraďovacie spojky:  </a:t>
            </a:r>
          </a:p>
          <a:p>
            <a:pPr marL="45720" indent="0">
              <a:buNone/>
            </a:pPr>
            <a:endParaRPr lang="sk-SK" b="1" dirty="0" smtClean="0"/>
          </a:p>
          <a:p>
            <a:pPr marL="45720" indent="0">
              <a:buNone/>
            </a:pPr>
            <a:r>
              <a:rPr lang="pl-PL" dirty="0" smtClean="0"/>
              <a:t>                               že, aby, pretože, lebo, hoci, kým, ak......</a:t>
            </a:r>
          </a:p>
          <a:p>
            <a:pPr marL="45720" indent="0">
              <a:buNone/>
            </a:pPr>
            <a:endParaRPr lang="pl-PL" dirty="0" smtClean="0"/>
          </a:p>
          <a:p>
            <a:pPr marL="45720" indent="0">
              <a:buNone/>
            </a:pPr>
            <a:r>
              <a:rPr lang="pl-PL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Spájajú nerovnocenné </a:t>
            </a:r>
            <a:r>
              <a:rPr lang="pl-PL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vety v súvetiach</a:t>
            </a:r>
            <a:r>
              <a:rPr lang="pl-PL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r>
              <a:rPr lang="sk-SK" dirty="0" smtClean="0"/>
              <a:t>                              </a:t>
            </a:r>
            <a:r>
              <a:rPr lang="it-IT" dirty="0" smtClean="0"/>
              <a:t>Snívalo </a:t>
            </a:r>
            <a:r>
              <a:rPr lang="it-IT" dirty="0"/>
              <a:t>sa mu, </a:t>
            </a:r>
            <a:r>
              <a:rPr lang="it-IT" b="1" dirty="0"/>
              <a:t>že</a:t>
            </a:r>
            <a:r>
              <a:rPr lang="it-IT" dirty="0"/>
              <a:t> </a:t>
            </a:r>
            <a:r>
              <a:rPr lang="sk-SK" dirty="0" smtClean="0"/>
              <a:t>mal krásny dom.</a:t>
            </a:r>
            <a:endParaRPr lang="it-IT" dirty="0"/>
          </a:p>
          <a:p>
            <a:pPr marL="45720" indent="0">
              <a:buNone/>
            </a:pPr>
            <a:r>
              <a:rPr lang="sk-SK" dirty="0" smtClean="0"/>
              <a:t>                              </a:t>
            </a:r>
            <a:r>
              <a:rPr lang="it-IT" dirty="0" smtClean="0"/>
              <a:t>Nejdem </a:t>
            </a:r>
            <a:r>
              <a:rPr lang="it-IT" dirty="0"/>
              <a:t>von, </a:t>
            </a:r>
            <a:r>
              <a:rPr lang="it-IT" b="1" dirty="0" smtClean="0"/>
              <a:t>pretože</a:t>
            </a:r>
            <a:r>
              <a:rPr lang="sk-SK" b="1" dirty="0" smtClean="0"/>
              <a:t> </a:t>
            </a:r>
            <a:r>
              <a:rPr lang="sk-SK" dirty="0" smtClean="0"/>
              <a:t>som chorý.</a:t>
            </a:r>
          </a:p>
          <a:p>
            <a:pPr marL="45720" indent="0">
              <a:buNone/>
            </a:pPr>
            <a:endParaRPr lang="sk-SK" dirty="0"/>
          </a:p>
          <a:p>
            <a:pPr marL="45720" indent="0">
              <a:buNone/>
            </a:pP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71594"/>
            <a:ext cx="3405997" cy="220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065"/>
            <a:ext cx="2808312" cy="249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647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7480920" cy="6597352"/>
          </a:xfrm>
        </p:spPr>
        <p:txBody>
          <a:bodyPr/>
          <a:lstStyle/>
          <a:p>
            <a:pPr marL="45720" indent="0">
              <a:buNone/>
            </a:pPr>
            <a:r>
              <a:rPr lang="pl-PL" dirty="0" smtClean="0"/>
              <a:t>     </a:t>
            </a:r>
            <a:r>
              <a:rPr lang="pl-PL" sz="2800" b="1" i="1" dirty="0" smtClean="0"/>
              <a:t>Písanie </a:t>
            </a:r>
            <a:r>
              <a:rPr lang="pl-PL" sz="2800" b="1" i="1" dirty="0"/>
              <a:t>spojok </a:t>
            </a:r>
            <a:r>
              <a:rPr lang="pl-PL" sz="2800" b="1" i="1" dirty="0" smtClean="0"/>
              <a:t>spolu a osobitne</a:t>
            </a:r>
          </a:p>
          <a:p>
            <a:pPr marL="45720" indent="0">
              <a:buNone/>
            </a:pPr>
            <a:endParaRPr lang="pl-PL" b="1" i="1" dirty="0" smtClean="0"/>
          </a:p>
          <a:p>
            <a:pPr marL="45720" indent="0">
              <a:buNone/>
            </a:pPr>
            <a:r>
              <a:rPr lang="pl-PL" b="1" dirty="0" smtClean="0"/>
              <a:t>Spolu </a:t>
            </a:r>
            <a:r>
              <a:rPr lang="pl-PL" b="1" dirty="0"/>
              <a:t>píšeme spojky s </a:t>
            </a:r>
            <a:r>
              <a:rPr lang="pl-PL" sz="2000" b="1" i="1" u="sng" dirty="0"/>
              <a:t>nesamotatnou</a:t>
            </a:r>
            <a:r>
              <a:rPr lang="pl-PL" b="1" dirty="0"/>
              <a:t> časticou </a:t>
            </a:r>
          </a:p>
          <a:p>
            <a:pPr marL="45720" indent="0">
              <a:buNone/>
            </a:pPr>
            <a:r>
              <a:rPr lang="pl-PL" b="1" dirty="0"/>
              <a:t>že- / -že : akože, žeby, lenže, ibaže, pretože, ...</a:t>
            </a:r>
          </a:p>
          <a:p>
            <a:pPr marL="45720" indent="0">
              <a:buNone/>
            </a:pPr>
            <a:r>
              <a:rPr lang="pl-PL" b="1" dirty="0"/>
              <a:t>Ak sa spojka žeby dá nahradiť spojkou aby, píše sa </a:t>
            </a:r>
          </a:p>
          <a:p>
            <a:pPr marL="45720" indent="0">
              <a:buNone/>
            </a:pPr>
            <a:r>
              <a:rPr lang="pl-PL" b="1" dirty="0"/>
              <a:t>spolu </a:t>
            </a:r>
            <a:r>
              <a:rPr lang="pl-PL" b="1" i="1" dirty="0"/>
              <a:t>: </a:t>
            </a:r>
            <a:r>
              <a:rPr lang="pl-PL" b="1" i="1" u="sng" dirty="0"/>
              <a:t>Odkáž, žeby prišiel</a:t>
            </a:r>
            <a:r>
              <a:rPr lang="pl-PL" b="1" i="1" dirty="0" smtClean="0"/>
              <a:t>.</a:t>
            </a:r>
          </a:p>
          <a:p>
            <a:pPr marL="45720" indent="0">
              <a:buNone/>
            </a:pPr>
            <a:endParaRPr lang="pl-PL" b="1" i="1" dirty="0"/>
          </a:p>
          <a:p>
            <a:pPr marL="45720" indent="0">
              <a:buNone/>
            </a:pPr>
            <a:r>
              <a:rPr lang="pl-PL" b="1" dirty="0"/>
              <a:t>Ak sa výraz že by </a:t>
            </a:r>
            <a:r>
              <a:rPr lang="pl-PL" b="1" i="1" u="sng" dirty="0"/>
              <a:t>nedá nahradiť </a:t>
            </a:r>
            <a:r>
              <a:rPr lang="pl-PL" b="1" dirty="0"/>
              <a:t>spojkou aby, píše sa</a:t>
            </a:r>
          </a:p>
          <a:p>
            <a:pPr marL="45720" indent="0">
              <a:buNone/>
            </a:pPr>
            <a:r>
              <a:rPr lang="pl-PL" b="1" dirty="0"/>
              <a:t>osobitne</a:t>
            </a:r>
            <a:r>
              <a:rPr lang="pl-PL" b="1" i="1" dirty="0"/>
              <a:t>: </a:t>
            </a:r>
            <a:r>
              <a:rPr lang="pl-PL" b="1" i="1" u="sng" dirty="0"/>
              <a:t>Neviem o tom, že by bol </a:t>
            </a:r>
            <a:r>
              <a:rPr lang="pl-PL" b="1" i="1" u="sng" dirty="0" smtClean="0"/>
              <a:t>mal auto.</a:t>
            </a:r>
            <a:endParaRPr lang="pl-PL" b="1" i="1" u="sng" dirty="0"/>
          </a:p>
          <a:p>
            <a:pPr marL="45720" indent="0">
              <a:buNone/>
            </a:pPr>
            <a:r>
              <a:rPr lang="pl-PL" b="1" dirty="0"/>
              <a:t>Spolu píšeme spojky so zložkou by ( sťaby, akoby</a:t>
            </a:r>
            <a:r>
              <a:rPr lang="pl-PL" b="1" dirty="0" smtClean="0"/>
              <a:t>,  </a:t>
            </a:r>
            <a:endParaRPr lang="pl-PL" b="1" dirty="0"/>
          </a:p>
          <a:p>
            <a:pPr marL="45720" indent="0">
              <a:buNone/>
            </a:pPr>
            <a:r>
              <a:rPr lang="pl-PL" b="1" dirty="0"/>
              <a:t>žeby, </a:t>
            </a:r>
            <a:r>
              <a:rPr lang="pl-PL" b="1" dirty="0" smtClean="0"/>
              <a:t>...)</a:t>
            </a:r>
            <a:endParaRPr lang="pl-PL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55784"/>
            <a:ext cx="3444416" cy="182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902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8568952" cy="6381328"/>
          </a:xfrm>
        </p:spPr>
        <p:txBody>
          <a:bodyPr/>
          <a:lstStyle/>
          <a:p>
            <a:pPr marL="45720" indent="0">
              <a:buNone/>
            </a:pPr>
            <a:r>
              <a:rPr lang="sk-SK" dirty="0" smtClean="0"/>
              <a:t>        </a:t>
            </a:r>
            <a:r>
              <a:rPr lang="sk-SK" b="1" dirty="0" smtClean="0"/>
              <a:t>ČIARKY </a:t>
            </a:r>
            <a:r>
              <a:rPr lang="sk-SK" b="1" dirty="0"/>
              <a:t>PRED </a:t>
            </a:r>
            <a:r>
              <a:rPr lang="sk-SK" b="1" dirty="0" smtClean="0"/>
              <a:t>SPÁJACÍMI VÝRAZMI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sk-SK" dirty="0"/>
              <a:t>Čiarku píšeme ,ak uvádzajú </a:t>
            </a:r>
            <a:r>
              <a:rPr lang="sk-SK" dirty="0" smtClean="0"/>
              <a:t>vedľajšiu vetu v podraďovacom súvetí.</a:t>
            </a:r>
            <a:endParaRPr lang="sk-SK" dirty="0"/>
          </a:p>
          <a:p>
            <a:pPr marL="45720" indent="0">
              <a:buNone/>
            </a:pPr>
            <a:r>
              <a:rPr lang="sk-SK" dirty="0" smtClean="0"/>
              <a:t>Čiarku nepíšeme ak:</a:t>
            </a:r>
            <a:endParaRPr lang="sk-SK" dirty="0"/>
          </a:p>
          <a:p>
            <a:pPr marL="45720" indent="0">
              <a:lnSpc>
                <a:spcPct val="150000"/>
              </a:lnSpc>
              <a:buNone/>
            </a:pPr>
            <a:r>
              <a:rPr lang="sk-SK" dirty="0" smtClean="0"/>
              <a:t>je </a:t>
            </a:r>
            <a:r>
              <a:rPr lang="sk-SK" dirty="0"/>
              <a:t>spojka pred neurčitkom vo vetách typu : Viem čo </a:t>
            </a:r>
            <a:r>
              <a:rPr lang="sk-SK" dirty="0" smtClean="0"/>
              <a:t>priniesť</a:t>
            </a:r>
            <a:r>
              <a:rPr lang="sk-SK" dirty="0"/>
              <a:t>. Nemá ako pomôcť. Neviem ktorý zobrať</a:t>
            </a:r>
            <a:r>
              <a:rPr lang="sk-SK" dirty="0" smtClean="0"/>
              <a:t>.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sk-SK" dirty="0" smtClean="0"/>
              <a:t>spojka </a:t>
            </a:r>
            <a:r>
              <a:rPr lang="sk-SK" dirty="0"/>
              <a:t>stojí izolovane, nenasleduje za nimi vedľajšia veta : Nevedel ako. Nevieš čo. Nepovedal si mi ktorý</a:t>
            </a:r>
            <a:r>
              <a:rPr lang="sk-SK" dirty="0" smtClean="0"/>
              <a:t>.</a:t>
            </a:r>
          </a:p>
          <a:p>
            <a:pPr marL="45720" indent="0">
              <a:buNone/>
            </a:pPr>
            <a:r>
              <a:rPr lang="sk-SK" dirty="0"/>
              <a:t> </a:t>
            </a:r>
            <a:r>
              <a:rPr lang="sk-SK" dirty="0" smtClean="0"/>
              <a:t>     </a:t>
            </a:r>
            <a:endParaRPr lang="sk-SK" dirty="0"/>
          </a:p>
          <a:p>
            <a:pPr marL="45720" indent="0">
              <a:buNone/>
            </a:pP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04239"/>
            <a:ext cx="1703834" cy="227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4859282"/>
            <a:ext cx="3816424" cy="184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424673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411</TotalTime>
  <Words>327</Words>
  <Application>Microsoft Office PowerPoint</Application>
  <PresentationFormat>Prezentácia na obrazovke (4:3)</PresentationFormat>
  <Paragraphs>57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Aerodynamika</vt:lpstr>
      <vt:lpstr>       SPOJKY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SPOJKY</dc:title>
  <dc:creator>Gabika</dc:creator>
  <cp:lastModifiedBy>Gabika</cp:lastModifiedBy>
  <cp:revision>19</cp:revision>
  <dcterms:created xsi:type="dcterms:W3CDTF">2021-01-17T12:15:59Z</dcterms:created>
  <dcterms:modified xsi:type="dcterms:W3CDTF">2021-01-17T20:31:46Z</dcterms:modified>
</cp:coreProperties>
</file>