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356" y="-7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B7284C0-A83C-4077-9214-B9B446B9E5FC}" type="datetimeFigureOut">
              <a:rPr lang="sk-SK" smtClean="0"/>
              <a:t>19. 1. 2021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00EC9C3-453B-4903-825F-C25081DB3BA4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84C0-A83C-4077-9214-B9B446B9E5FC}" type="datetimeFigureOut">
              <a:rPr lang="sk-SK" smtClean="0"/>
              <a:t>19. 1. 2021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C9C3-453B-4903-825F-C25081DB3BA4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84C0-A83C-4077-9214-B9B446B9E5FC}" type="datetimeFigureOut">
              <a:rPr lang="sk-SK" smtClean="0"/>
              <a:t>19. 1. 2021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C9C3-453B-4903-825F-C25081DB3BA4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84C0-A83C-4077-9214-B9B446B9E5FC}" type="datetimeFigureOut">
              <a:rPr lang="sk-SK" smtClean="0"/>
              <a:t>19. 1. 2021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C9C3-453B-4903-825F-C25081DB3BA4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84C0-A83C-4077-9214-B9B446B9E5FC}" type="datetimeFigureOut">
              <a:rPr lang="sk-SK" smtClean="0"/>
              <a:t>19. 1. 2021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C9C3-453B-4903-825F-C25081DB3BA4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84C0-A83C-4077-9214-B9B446B9E5FC}" type="datetimeFigureOut">
              <a:rPr lang="sk-SK" smtClean="0"/>
              <a:t>19. 1. 2021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C9C3-453B-4903-825F-C25081DB3BA4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84C0-A83C-4077-9214-B9B446B9E5FC}" type="datetimeFigureOut">
              <a:rPr lang="sk-SK" smtClean="0"/>
              <a:t>19. 1. 2021</a:t>
            </a:fld>
            <a:endParaRPr lang="sk-S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C9C3-453B-4903-825F-C25081DB3BA4}" type="slidenum">
              <a:rPr lang="sk-SK" smtClean="0"/>
              <a:t>‹#›</a:t>
            </a:fld>
            <a:endParaRPr lang="sk-SK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84C0-A83C-4077-9214-B9B446B9E5FC}" type="datetimeFigureOut">
              <a:rPr lang="sk-SK" smtClean="0"/>
              <a:t>19. 1. 2021</a:t>
            </a:fld>
            <a:endParaRPr lang="sk-S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C9C3-453B-4903-825F-C25081DB3BA4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284C0-A83C-4077-9214-B9B446B9E5FC}" type="datetimeFigureOut">
              <a:rPr lang="sk-SK" smtClean="0"/>
              <a:t>19. 1. 2021</a:t>
            </a:fld>
            <a:endParaRPr lang="sk-S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EC9C3-453B-4903-825F-C25081DB3BA4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B7284C0-A83C-4077-9214-B9B446B9E5FC}" type="datetimeFigureOut">
              <a:rPr lang="sk-SK" smtClean="0"/>
              <a:t>19. 1. 2021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00EC9C3-453B-4903-825F-C25081DB3BA4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dirty="0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B7284C0-A83C-4077-9214-B9B446B9E5FC}" type="datetimeFigureOut">
              <a:rPr lang="sk-SK" smtClean="0"/>
              <a:t>19. 1. 2021</a:t>
            </a:fld>
            <a:endParaRPr lang="sk-S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00EC9C3-453B-4903-825F-C25081DB3BA4}" type="slidenum">
              <a:rPr lang="sk-SK" smtClean="0"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B7284C0-A83C-4077-9214-B9B446B9E5FC}" type="datetimeFigureOut">
              <a:rPr lang="sk-SK" smtClean="0"/>
              <a:t>19. 1. 2021</a:t>
            </a:fld>
            <a:endParaRPr lang="sk-S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00EC9C3-453B-4903-825F-C25081DB3BA4}" type="slidenum">
              <a:rPr lang="sk-SK" smtClean="0"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87624" y="1196752"/>
            <a:ext cx="6768752" cy="4464496"/>
          </a:xfrm>
        </p:spPr>
        <p:txBody>
          <a:bodyPr/>
          <a:lstStyle/>
          <a:p>
            <a:r>
              <a:rPr lang="sk-SK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OPAKOVANIE </a:t>
            </a:r>
          </a:p>
          <a:p>
            <a:endParaRPr lang="sk-SK" sz="32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sk-SK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OHYBNÉ SLOVNÉ DRUHY</a:t>
            </a:r>
            <a:endParaRPr lang="sk-SK" sz="3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121" y="3068960"/>
            <a:ext cx="2160240" cy="263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335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kern="10" dirty="0"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Slovné druhy delíme: </a:t>
            </a:r>
          </a:p>
        </p:txBody>
      </p:sp>
      <p:sp>
        <p:nvSpPr>
          <p:cNvPr id="6" name="Vlna 5"/>
          <p:cNvSpPr/>
          <p:nvPr/>
        </p:nvSpPr>
        <p:spPr>
          <a:xfrm>
            <a:off x="2195736" y="1916832"/>
            <a:ext cx="4536504" cy="1130424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Slovné druhy podľa ohybnosti</a:t>
            </a:r>
            <a:endParaRPr lang="sk-SK" sz="2400" b="1" dirty="0">
              <a:solidFill>
                <a:schemeClr val="tx1"/>
              </a:solidFill>
            </a:endParaRPr>
          </a:p>
        </p:txBody>
      </p:sp>
      <p:sp>
        <p:nvSpPr>
          <p:cNvPr id="10" name="Zástupný symbol obsahu 9"/>
          <p:cNvSpPr>
            <a:spLocks noGrp="1"/>
          </p:cNvSpPr>
          <p:nvPr>
            <p:ph idx="1"/>
          </p:nvPr>
        </p:nvSpPr>
        <p:spPr>
          <a:xfrm>
            <a:off x="899592" y="1844824"/>
            <a:ext cx="7416824" cy="4392488"/>
          </a:xfrm>
        </p:spPr>
        <p:txBody>
          <a:bodyPr/>
          <a:lstStyle/>
          <a:p>
            <a:pPr marL="0" indent="0">
              <a:buNone/>
            </a:pPr>
            <a:endParaRPr lang="sk-SK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sz="1800" dirty="0" smtClean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sk-SK" sz="18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sk-SK" sz="1800" dirty="0" smtClean="0">
                <a:latin typeface="Arial Black" panose="020B0A04020102020204" pitchFamily="34" charset="0"/>
              </a:rPr>
              <a:t>     </a:t>
            </a:r>
          </a:p>
          <a:p>
            <a:pPr marL="0" indent="0">
              <a:buNone/>
            </a:pPr>
            <a:r>
              <a:rPr lang="sk-SK" sz="1800" dirty="0" smtClean="0">
                <a:latin typeface="Arial Black" panose="020B0A04020102020204" pitchFamily="34" charset="0"/>
              </a:rPr>
              <a:t>      OHYBNÉ                                             NEOHYBNÉ</a:t>
            </a:r>
          </a:p>
          <a:p>
            <a:pPr marL="0" indent="0">
              <a:buNone/>
            </a:pPr>
            <a:endParaRPr lang="sk-SK" sz="1800" dirty="0" smtClean="0">
              <a:latin typeface="Arial Black" panose="020B0A040201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odstatné mená, prídavné mená,                      príslovky, predložky, spojky,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zámená, číslovky, slovesá                                     častice, citoslovcia</a:t>
            </a:r>
          </a:p>
          <a:p>
            <a:pPr marL="0" indent="0">
              <a:lnSpc>
                <a:spcPct val="150000"/>
              </a:lnSpc>
              <a:buNone/>
            </a:pPr>
            <a:endParaRPr lang="sk-SK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sz="1800" dirty="0" smtClean="0">
              <a:latin typeface="Arial Black" panose="020B0A040201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47256"/>
            <a:ext cx="1656184" cy="1639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480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344815" cy="1183355"/>
          </a:xfrm>
        </p:spPr>
        <p:txBody>
          <a:bodyPr>
            <a:noAutofit/>
          </a:bodyPr>
          <a:lstStyle/>
          <a:p>
            <a:r>
              <a:rPr lang="sk-SK" altLang="sk-SK" b="1" dirty="0">
                <a:latin typeface="Arial Black" panose="020B0A04020102020204" pitchFamily="34" charset="0"/>
              </a:rPr>
              <a:t>Pomnožné podstatné mená</a:t>
            </a:r>
            <a:endParaRPr lang="sk-SK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584" y="2060848"/>
            <a:ext cx="7488832" cy="410445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Skupina podstatných mien, ktoré tvarom množného čísla pomenúvajú jeden predmet voláme </a:t>
            </a:r>
            <a:r>
              <a:rPr lang="sk-SK" altLang="sk-SK" sz="2000" u="sng" dirty="0">
                <a:latin typeface="Arial" panose="020B0604020202020204" pitchFamily="34" charset="0"/>
                <a:cs typeface="Arial" panose="020B0604020202020204" pitchFamily="34" charset="0"/>
              </a:rPr>
              <a:t>pomnožné podstatné mená: </a:t>
            </a: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plavky, nohavice, tepláky </a:t>
            </a:r>
            <a:endParaRPr lang="sk-SK" alt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sk-SK" alt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sk-SK" altLang="sk-SK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Pomnožné podstatné mená môžu byť v týchto vzoroch: </a:t>
            </a:r>
            <a:endParaRPr lang="sk-SK" altLang="sk-SK" sz="20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sk-SK" alt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sk-SK" alt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1. mužské: </a:t>
            </a: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dub, stroj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alt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2. ženské: </a:t>
            </a: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žena, ulica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sk-SK" alt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3. stredné: </a:t>
            </a: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mesto, srdce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37112"/>
            <a:ext cx="1452693" cy="173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826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88668" cy="936105"/>
          </a:xfrm>
        </p:spPr>
        <p:txBody>
          <a:bodyPr>
            <a:noAutofit/>
          </a:bodyPr>
          <a:lstStyle/>
          <a:p>
            <a:r>
              <a:rPr lang="sk-SK" b="1" dirty="0" smtClean="0">
                <a:latin typeface="Arial Black" panose="020B0A04020102020204" pitchFamily="34" charset="0"/>
              </a:rPr>
              <a:t/>
            </a:r>
            <a:br>
              <a:rPr lang="sk-SK" b="1" dirty="0" smtClean="0">
                <a:latin typeface="Arial Black" panose="020B0A04020102020204" pitchFamily="34" charset="0"/>
              </a:rPr>
            </a:br>
            <a:r>
              <a:rPr lang="sk-SK" b="1" dirty="0" smtClean="0">
                <a:latin typeface="Arial Black" panose="020B0A04020102020204" pitchFamily="34" charset="0"/>
              </a:rPr>
              <a:t>Prídavné </a:t>
            </a:r>
            <a:r>
              <a:rPr lang="sk-SK" b="1" dirty="0">
                <a:latin typeface="Arial Black" panose="020B0A04020102020204" pitchFamily="34" charset="0"/>
              </a:rPr>
              <a:t>mená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584" y="1522419"/>
            <a:ext cx="7488832" cy="460851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sk-SK" altLang="sk-S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k-SK" alt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Delíme </a:t>
            </a:r>
            <a:r>
              <a:rPr lang="sk-SK" alt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ich: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altLang="sk-SK" sz="2000" u="sng" dirty="0">
                <a:latin typeface="Arial" panose="020B0604020202020204" pitchFamily="34" charset="0"/>
                <a:cs typeface="Arial" panose="020B0604020202020204" pitchFamily="34" charset="0"/>
              </a:rPr>
              <a:t>Akostné – vzťahové – privlastňovacie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Stupňujú sa v troch stupňoch pravidelne a nepravidelne.</a:t>
            </a:r>
          </a:p>
          <a:p>
            <a:pPr marL="0" indent="0">
              <a:lnSpc>
                <a:spcPct val="150000"/>
              </a:lnSpc>
              <a:buNone/>
            </a:pPr>
            <a:endParaRPr lang="sk-SK" alt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k-SK" alt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Gramatické </a:t>
            </a:r>
            <a:r>
              <a:rPr lang="sk-SK" alt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kategórie: </a:t>
            </a: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rod, číslo, pád + vzor: pekný cudzí, páví, otcov/matkin 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30928"/>
            <a:ext cx="1512910" cy="180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449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kern="10" dirty="0" smtClean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sk-SK" kern="10" dirty="0" smtClean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r>
              <a:rPr lang="sk-SK" sz="4900" dirty="0">
                <a:latin typeface="Arial Black" panose="020B0A04020102020204" pitchFamily="34" charset="0"/>
              </a:rPr>
              <a:t>Zámená </a:t>
            </a:r>
            <a:br>
              <a:rPr lang="sk-SK" sz="4900" dirty="0">
                <a:latin typeface="Arial Black" panose="020B0A04020102020204" pitchFamily="34" charset="0"/>
              </a:rPr>
            </a:br>
            <a:endParaRPr lang="sk-SK" sz="4900" dirty="0">
              <a:solidFill>
                <a:schemeClr val="tx1">
                  <a:alpha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27584" y="1628800"/>
            <a:ext cx="7488832" cy="446449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k-SK" altLang="sk-SK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Delíme ich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altLang="sk-SK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1</a:t>
            </a:r>
            <a:r>
              <a:rPr lang="sk-SK" altLang="sk-SK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osobné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65760" lvl="1" indent="0">
              <a:lnSpc>
                <a:spcPct val="150000"/>
              </a:lnSpc>
              <a:buNone/>
            </a:pPr>
            <a:r>
              <a:rPr lang="sk-SK" altLang="sk-SK" sz="2400" dirty="0">
                <a:latin typeface="Arial" panose="020B0604020202020204" pitchFamily="34" charset="0"/>
                <a:cs typeface="Arial" panose="020B0604020202020204" pitchFamily="34" charset="0"/>
              </a:rPr>
              <a:t>Základné – </a:t>
            </a:r>
            <a:r>
              <a:rPr lang="sk-SK" altLang="sk-SK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ja, ty, on, ona, ono, my, vy, oni...</a:t>
            </a:r>
            <a:endParaRPr lang="sk-SK" altLang="sk-SK" sz="24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1" indent="0">
              <a:lnSpc>
                <a:spcPct val="150000"/>
              </a:lnSpc>
              <a:buNone/>
            </a:pPr>
            <a:r>
              <a:rPr lang="sk-SK" altLang="sk-SK" sz="2400" dirty="0">
                <a:latin typeface="Arial" panose="020B0604020202020204" pitchFamily="34" charset="0"/>
                <a:cs typeface="Arial" panose="020B0604020202020204" pitchFamily="34" charset="0"/>
              </a:rPr>
              <a:t>Privlastňovacie – </a:t>
            </a:r>
            <a:r>
              <a:rPr lang="sk-SK" altLang="sk-SK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môj, tvoj, náš, váš, ich, jej</a:t>
            </a:r>
            <a:r>
              <a:rPr lang="sk-SK" altLang="sk-SK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sk-SK" altLang="sk-SK" sz="24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1" indent="0">
              <a:lnSpc>
                <a:spcPct val="150000"/>
              </a:lnSpc>
              <a:buNone/>
            </a:pPr>
            <a:r>
              <a:rPr lang="sk-SK" altLang="sk-SK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k-SK" altLang="sk-SK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Zvratné</a:t>
            </a:r>
            <a:r>
              <a:rPr lang="sk-SK" altLang="sk-SK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sk-SK" alt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sa, seba, svoj</a:t>
            </a:r>
            <a:r>
              <a:rPr lang="sk-SK" altLang="sk-SK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50000"/>
              </a:lnSpc>
              <a:buFontTx/>
              <a:buNone/>
            </a:pPr>
            <a:r>
              <a:rPr lang="sk-SK" altLang="sk-SK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Ukazovacie – </a:t>
            </a:r>
            <a:r>
              <a:rPr lang="sk-SK" altLang="sk-SK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ten, onen, taký, toľký, onaký</a:t>
            </a:r>
          </a:p>
          <a:p>
            <a:pPr lvl="1">
              <a:lnSpc>
                <a:spcPct val="150000"/>
              </a:lnSpc>
              <a:buFontTx/>
              <a:buNone/>
            </a:pPr>
            <a:r>
              <a:rPr lang="sk-SK" altLang="sk-SK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Opytovacie – </a:t>
            </a:r>
            <a:r>
              <a:rPr lang="sk-SK" altLang="sk-SK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kto, aký, ktorý, čí, koľký</a:t>
            </a:r>
            <a:r>
              <a:rPr lang="sk-SK" altLang="sk-SK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50000"/>
              </a:lnSpc>
              <a:buFontTx/>
              <a:buNone/>
            </a:pPr>
            <a:r>
              <a:rPr lang="sk-SK" altLang="sk-SK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Neurčité – </a:t>
            </a:r>
            <a:r>
              <a:rPr lang="sk-SK" altLang="sk-SK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niekto, niečo, nejaký, niektorý, dačo, dakto, ktosi, čosi, niekde, kdesi...</a:t>
            </a:r>
            <a:endParaRPr lang="sk-SK" altLang="sk-SK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Tx/>
              <a:buNone/>
            </a:pPr>
            <a:r>
              <a:rPr lang="sk-SK" altLang="sk-SK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6. Vymedzovacie</a:t>
            </a:r>
            <a:r>
              <a:rPr lang="sk-SK" altLang="sk-SK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k-SK" altLang="sk-SK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taký istý, iný, inakší, všetci, nikto, žiaden, sám, samý...</a:t>
            </a:r>
            <a:endParaRPr lang="sk-SK" alt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44824"/>
            <a:ext cx="1874216" cy="224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714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5"/>
          </a:xfrm>
        </p:spPr>
        <p:txBody>
          <a:bodyPr/>
          <a:lstStyle/>
          <a:p>
            <a:r>
              <a:rPr lang="sk-SK" b="1" dirty="0" smtClean="0">
                <a:latin typeface="Arial Black" panose="020B0A04020102020204" pitchFamily="34" charset="0"/>
              </a:rPr>
              <a:t>ČÍSLOVKY</a:t>
            </a:r>
            <a:endParaRPr lang="sk-SK" b="1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71600" y="1628800"/>
            <a:ext cx="7272808" cy="446449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základné (koľko, aký počet)  tri, štyri, štvrtina, veľa, viac,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zopár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málo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radové (poradie)  druhý, tretí, stý, tisíci, posledný, ostatný...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skupinové (počet v skupine)  jedni, dvoje, oboje, obe, troje, štvoro, desatoro, viacerí, viacero...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druhové (počet druhov)  jednaké, jednako, dvojaké, štvorako, mnohorako... </a:t>
            </a:r>
          </a:p>
          <a:p>
            <a:pPr marL="0" indent="0">
              <a:lnSpc>
                <a:spcPct val="170000"/>
              </a:lnSpc>
              <a:buNone/>
            </a:pP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sk-SK" sz="1200" dirty="0"/>
              <a:t/>
            </a:r>
            <a:br>
              <a:rPr lang="sk-SK" sz="1200" dirty="0"/>
            </a:br>
            <a:endParaRPr lang="sk-SK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25803"/>
            <a:ext cx="1345189" cy="160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524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99592" y="908720"/>
            <a:ext cx="7344816" cy="518457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sk-SK" sz="5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sk-SK" sz="55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5500" dirty="0">
                <a:latin typeface="Arial" panose="020B0604020202020204" pitchFamily="34" charset="0"/>
                <a:cs typeface="Arial" panose="020B0604020202020204" pitchFamily="34" charset="0"/>
              </a:rPr>
              <a:t>násobné (násobky, opakovania)  dvakrát, veľakrát, </a:t>
            </a:r>
            <a:r>
              <a:rPr lang="sk-SK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mnohokrát...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sk-SK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jeden </a:t>
            </a:r>
            <a:r>
              <a:rPr lang="sk-SK" sz="5500" dirty="0">
                <a:latin typeface="Arial" panose="020B0604020202020204" pitchFamily="34" charset="0"/>
                <a:cs typeface="Arial" panose="020B0604020202020204" pitchFamily="34" charset="0"/>
              </a:rPr>
              <a:t>raz, dva razy, veľa ráz...</a:t>
            </a:r>
            <a:br>
              <a:rPr lang="sk-SK" sz="5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5500" dirty="0">
                <a:latin typeface="Arial" panose="020B0604020202020204" pitchFamily="34" charset="0"/>
                <a:cs typeface="Arial" panose="020B0604020202020204" pitchFamily="34" charset="0"/>
              </a:rPr>
              <a:t>štvornásobný, stonásobná, mnohonásobne...</a:t>
            </a:r>
            <a:br>
              <a:rPr lang="sk-SK" sz="5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5500" dirty="0">
                <a:latin typeface="Arial" panose="020B0604020202020204" pitchFamily="34" charset="0"/>
                <a:cs typeface="Arial" panose="020B0604020202020204" pitchFamily="34" charset="0"/>
              </a:rPr>
              <a:t>dvojmo, trojmo...</a:t>
            </a:r>
            <a:br>
              <a:rPr lang="sk-SK" sz="55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5500" dirty="0">
                <a:latin typeface="Arial" panose="020B0604020202020204" pitchFamily="34" charset="0"/>
                <a:cs typeface="Arial" panose="020B0604020202020204" pitchFamily="34" charset="0"/>
              </a:rPr>
              <a:t>dvojitý, trojitý, štvorito</a:t>
            </a:r>
            <a:r>
              <a:rPr lang="sk-SK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sk-SK" sz="55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ĎALEJ ICH DELÍME:</a:t>
            </a:r>
            <a:r>
              <a:rPr lang="sk-SK" sz="5500" b="1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55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5500" b="1" dirty="0">
                <a:latin typeface="Arial" panose="020B0604020202020204" pitchFamily="34" charset="0"/>
                <a:cs typeface="Arial" panose="020B0604020202020204" pitchFamily="34" charset="0"/>
              </a:rPr>
              <a:t>určité </a:t>
            </a:r>
            <a:r>
              <a:rPr lang="sk-SK" sz="5500" dirty="0">
                <a:latin typeface="Arial" panose="020B0604020202020204" pitchFamily="34" charset="0"/>
                <a:cs typeface="Arial" panose="020B0604020202020204" pitchFamily="34" charset="0"/>
              </a:rPr>
              <a:t>- vyjadrujú presné číslo </a:t>
            </a:r>
            <a:r>
              <a:rPr lang="sk-SK" altLang="sk-SK" sz="5500" dirty="0">
                <a:latin typeface="Arial" panose="020B0604020202020204" pitchFamily="34" charset="0"/>
                <a:cs typeface="Arial" panose="020B0604020202020204" pitchFamily="34" charset="0"/>
              </a:rPr>
              <a:t>(tri, päťkrát, desaťnásobný, </a:t>
            </a:r>
            <a:r>
              <a:rPr lang="sk-SK" altLang="sk-SK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štvrtina)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sk-SK" altLang="sk-SK" sz="55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sk-SK" altLang="sk-SK" sz="5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eurčité  </a:t>
            </a:r>
            <a:r>
              <a:rPr lang="sk-SK" altLang="sk-SK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- vyjadrujú </a:t>
            </a:r>
            <a:r>
              <a:rPr lang="sk-SK" altLang="sk-SK" sz="5500" dirty="0">
                <a:latin typeface="Arial" panose="020B0604020202020204" pitchFamily="34" charset="0"/>
                <a:cs typeface="Arial" panose="020B0604020202020204" pitchFamily="34" charset="0"/>
              </a:rPr>
              <a:t>počet iba približne (veľa, mnohonásobne, viac </a:t>
            </a:r>
            <a:r>
              <a:rPr lang="sk-SK" altLang="sk-SK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   ráz</a:t>
            </a:r>
            <a:r>
              <a:rPr lang="sk-SK" altLang="sk-SK" sz="5500" dirty="0">
                <a:latin typeface="Arial" panose="020B0604020202020204" pitchFamily="34" charset="0"/>
                <a:cs typeface="Arial" panose="020B0604020202020204" pitchFamily="34" charset="0"/>
              </a:rPr>
              <a:t>, menej) </a:t>
            </a:r>
          </a:p>
          <a:p>
            <a:pPr marL="0" indent="0">
              <a:lnSpc>
                <a:spcPct val="150000"/>
              </a:lnSpc>
              <a:buNone/>
            </a:pPr>
            <a:endParaRPr lang="sk-SK" altLang="sk-SK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sk-SK" sz="5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k-SK" dirty="0"/>
              <a:t/>
            </a:r>
            <a:br>
              <a:rPr lang="sk-SK" dirty="0"/>
            </a:b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0768"/>
            <a:ext cx="1871663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119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7242"/>
          </a:xfrm>
        </p:spPr>
        <p:txBody>
          <a:bodyPr/>
          <a:lstStyle/>
          <a:p>
            <a:r>
              <a:rPr lang="sk-SK" b="1" dirty="0" smtClean="0">
                <a:latin typeface="Arial Black" panose="020B0A04020102020204" pitchFamily="34" charset="0"/>
              </a:rPr>
              <a:t>SLOVESÁ</a:t>
            </a:r>
            <a:endParaRPr lang="sk-SK" b="1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99592" y="1628800"/>
            <a:ext cx="7344816" cy="446449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sk-SK" altLang="sk-S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k-SK" alt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Delíme </a:t>
            </a:r>
            <a:r>
              <a:rPr lang="sk-SK" alt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ich: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altLang="sk-SK" sz="2000" u="sng" dirty="0">
                <a:latin typeface="Arial" panose="020B0604020202020204" pitchFamily="34" charset="0"/>
                <a:cs typeface="Arial" panose="020B0604020202020204" pitchFamily="34" charset="0"/>
              </a:rPr>
              <a:t>Zvratné </a:t>
            </a: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– nezvratné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altLang="sk-SK" sz="2000" u="sng" dirty="0">
                <a:latin typeface="Arial" panose="020B0604020202020204" pitchFamily="34" charset="0"/>
                <a:cs typeface="Arial" panose="020B0604020202020204" pitchFamily="34" charset="0"/>
              </a:rPr>
              <a:t>Činnostné </a:t>
            </a: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– stavové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altLang="sk-SK" sz="2000" u="sng" dirty="0">
                <a:latin typeface="Arial" panose="020B0604020202020204" pitchFamily="34" charset="0"/>
                <a:cs typeface="Arial" panose="020B0604020202020204" pitchFamily="34" charset="0"/>
              </a:rPr>
              <a:t>Plnovýznamové</a:t>
            </a: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– neplnovýznamové</a:t>
            </a:r>
          </a:p>
          <a:p>
            <a:pPr>
              <a:lnSpc>
                <a:spcPct val="150000"/>
              </a:lnSpc>
            </a:pPr>
            <a:endParaRPr lang="sk-SK" alt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sk-SK" altLang="sk-SK" sz="2000" u="sng" dirty="0">
                <a:latin typeface="Arial" panose="020B0604020202020204" pitchFamily="34" charset="0"/>
                <a:cs typeface="Arial" panose="020B0604020202020204" pitchFamily="34" charset="0"/>
              </a:rPr>
              <a:t>Gramatické kategórie:</a:t>
            </a:r>
            <a:r>
              <a:rPr lang="sk-SK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osoba, číslo, čas, spôsob, vid a slovesný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k-SK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rod</a:t>
            </a:r>
            <a:endParaRPr lang="sk-SK" alt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650" y="1772816"/>
            <a:ext cx="2502505" cy="299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68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264696" cy="52205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43400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endlík">
  <a:themeElements>
    <a:clrScheme name="Špendlík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93</TotalTime>
  <Words>381</Words>
  <Application>Microsoft Office PowerPoint</Application>
  <PresentationFormat>Prezentácia na obrazovke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Špendlík</vt:lpstr>
      <vt:lpstr>Prezentácia programu PowerPoint</vt:lpstr>
      <vt:lpstr>Slovné druhy delíme: </vt:lpstr>
      <vt:lpstr>Pomnožné podstatné mená</vt:lpstr>
      <vt:lpstr> Prídavné mená </vt:lpstr>
      <vt:lpstr> Zámená  </vt:lpstr>
      <vt:lpstr>ČÍSLOVKY</vt:lpstr>
      <vt:lpstr>Prezentácia programu PowerPoint</vt:lpstr>
      <vt:lpstr>SLOVESÁ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Gabika</dc:creator>
  <cp:lastModifiedBy>Gabika</cp:lastModifiedBy>
  <cp:revision>12</cp:revision>
  <dcterms:created xsi:type="dcterms:W3CDTF">2021-01-19T16:10:07Z</dcterms:created>
  <dcterms:modified xsi:type="dcterms:W3CDTF">2021-01-19T17:58:16Z</dcterms:modified>
</cp:coreProperties>
</file>