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05B-D7A3-418D-A9D9-0191EACA5D51}" type="datetimeFigureOut">
              <a:rPr lang="sk-SK" smtClean="0"/>
              <a:pPr/>
              <a:t>15. 12. 2021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0B14-863A-4D54-B83F-CC66A97B73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05B-D7A3-418D-A9D9-0191EACA5D51}" type="datetimeFigureOut">
              <a:rPr lang="sk-SK" smtClean="0"/>
              <a:pPr/>
              <a:t>15. 12. 2021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0B14-863A-4D54-B83F-CC66A97B73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05B-D7A3-418D-A9D9-0191EACA5D51}" type="datetimeFigureOut">
              <a:rPr lang="sk-SK" smtClean="0"/>
              <a:pPr/>
              <a:t>15. 12. 2021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0B14-863A-4D54-B83F-CC66A97B73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05B-D7A3-418D-A9D9-0191EACA5D51}" type="datetimeFigureOut">
              <a:rPr lang="sk-SK" smtClean="0"/>
              <a:pPr/>
              <a:t>15. 12. 2021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0B14-863A-4D54-B83F-CC66A97B73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05B-D7A3-418D-A9D9-0191EACA5D51}" type="datetimeFigureOut">
              <a:rPr lang="sk-SK" smtClean="0"/>
              <a:pPr/>
              <a:t>15. 12. 2021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0B14-863A-4D54-B83F-CC66A97B73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05B-D7A3-418D-A9D9-0191EACA5D51}" type="datetimeFigureOut">
              <a:rPr lang="sk-SK" smtClean="0"/>
              <a:pPr/>
              <a:t>15. 12. 2021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0B14-863A-4D54-B83F-CC66A97B73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05B-D7A3-418D-A9D9-0191EACA5D51}" type="datetimeFigureOut">
              <a:rPr lang="sk-SK" smtClean="0"/>
              <a:pPr/>
              <a:t>15. 12. 2021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0B14-863A-4D54-B83F-CC66A97B73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05B-D7A3-418D-A9D9-0191EACA5D51}" type="datetimeFigureOut">
              <a:rPr lang="sk-SK" smtClean="0"/>
              <a:pPr/>
              <a:t>15. 12. 2021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0B14-863A-4D54-B83F-CC66A97B73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05B-D7A3-418D-A9D9-0191EACA5D51}" type="datetimeFigureOut">
              <a:rPr lang="sk-SK" smtClean="0"/>
              <a:pPr/>
              <a:t>15. 12. 2021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0B14-863A-4D54-B83F-CC66A97B73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05B-D7A3-418D-A9D9-0191EACA5D51}" type="datetimeFigureOut">
              <a:rPr lang="sk-SK" smtClean="0"/>
              <a:pPr/>
              <a:t>15. 12. 2021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0B14-863A-4D54-B83F-CC66A97B73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05B-D7A3-418D-A9D9-0191EACA5D51}" type="datetimeFigureOut">
              <a:rPr lang="sk-SK" smtClean="0"/>
              <a:pPr/>
              <a:t>15. 12. 2021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0B14-863A-4D54-B83F-CC66A97B73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C305B-D7A3-418D-A9D9-0191EACA5D51}" type="datetimeFigureOut">
              <a:rPr lang="sk-SK" smtClean="0"/>
              <a:pPr/>
              <a:t>15. 12. 2021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60B14-863A-4D54-B83F-CC66A97B73D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dfamousartists1-003-nap_1.jpg"/>
          <p:cNvPicPr>
            <a:picLocks noChangeAspect="1"/>
          </p:cNvPicPr>
          <p:nvPr/>
        </p:nvPicPr>
        <p:blipFill>
          <a:blip r:embed="rId2">
            <a:lum bright="1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8800" b="1" dirty="0" smtClean="0">
                <a:latin typeface="Brush Script MT" pitchFamily="66" charset="0"/>
              </a:rPr>
              <a:t>Kultúra a umenie</a:t>
            </a:r>
            <a:endParaRPr lang="sk-SK" sz="8800" b="1" dirty="0">
              <a:latin typeface="Brush Script MT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>
                <a:solidFill>
                  <a:schemeClr val="tx1"/>
                </a:solidFill>
                <a:latin typeface="Brush Script MT" pitchFamily="66" charset="0"/>
              </a:rPr>
              <a:t>Mgr. Daniela </a:t>
            </a:r>
            <a:r>
              <a:rPr lang="sk-SK" sz="4400" b="1" dirty="0" err="1" smtClean="0">
                <a:solidFill>
                  <a:schemeClr val="tx1"/>
                </a:solidFill>
                <a:latin typeface="Brush Script MT" pitchFamily="66" charset="0"/>
              </a:rPr>
              <a:t>Vallušová</a:t>
            </a:r>
            <a:endParaRPr lang="sk-SK" sz="4400" b="1" dirty="0" smtClean="0">
              <a:solidFill>
                <a:schemeClr val="tx1"/>
              </a:solidFill>
              <a:latin typeface="Brush Script MT" pitchFamily="66" charset="0"/>
            </a:endParaRPr>
          </a:p>
          <a:p>
            <a:r>
              <a:rPr lang="sk-SK" sz="44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8.ročník</a:t>
            </a:r>
            <a:endParaRPr lang="sk-SK" sz="44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k-SK" sz="2400" b="1" u="sng" dirty="0" smtClean="0">
                <a:latin typeface="Times New Roman" pitchFamily="18" charset="0"/>
                <a:cs typeface="Times New Roman" pitchFamily="18" charset="0"/>
              </a:rPr>
              <a:t>Pracovný list</a:t>
            </a:r>
          </a:p>
          <a:p>
            <a:pPr algn="just">
              <a:buNone/>
            </a:pPr>
            <a:endParaRPr lang="sk-SK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Charakterizuj obdobie klasicizmu?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</a:t>
            </a:r>
          </a:p>
          <a:p>
            <a:pPr marL="457200" indent="-457200" algn="just">
              <a:buNone/>
            </a:pPr>
            <a:endParaRPr lang="sk-SK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2.   Ako sa volala meštianska podoba empíru?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</a:t>
            </a:r>
          </a:p>
          <a:p>
            <a:pPr marL="457200" indent="-457200" algn="just">
              <a:buAutoNum type="arabicPeriod" startAt="3"/>
            </a:pPr>
            <a:endParaRPr lang="sk-SK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3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Zaraď 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do správneho obdobia</a:t>
            </a:r>
          </a:p>
          <a:p>
            <a:pPr marL="457200" indent="-457200" algn="just">
              <a:buAutoNum type="arabicPeriod" startAt="3"/>
            </a:pPr>
            <a:endParaRPr lang="sk-SK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3"/>
            </a:pPr>
            <a:endParaRPr lang="sk-SK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3"/>
            </a:pPr>
            <a:endParaRPr lang="sk-SK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3"/>
            </a:pPr>
            <a:endParaRPr lang="sk-SK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sk-SK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sk-SK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________      _______________       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_______________   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  _______________</a:t>
            </a:r>
            <a:endParaRPr lang="sk-SK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sk-SK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214290"/>
            <a:ext cx="1437690" cy="1643074"/>
          </a:xfrm>
          <a:prstGeom prst="rect">
            <a:avLst/>
          </a:prstGeom>
        </p:spPr>
      </p:pic>
      <p:pic>
        <p:nvPicPr>
          <p:cNvPr id="5" name="Obrázok 4" descr="220px-Tiff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32" y="4429132"/>
            <a:ext cx="1005840" cy="1444752"/>
          </a:xfrm>
          <a:prstGeom prst="rect">
            <a:avLst/>
          </a:prstGeom>
        </p:spPr>
      </p:pic>
      <p:pic>
        <p:nvPicPr>
          <p:cNvPr id="6" name="Obrázok 5" descr="6Fqn.s4096_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3296" y="4457268"/>
            <a:ext cx="2036792" cy="1406659"/>
          </a:xfrm>
          <a:prstGeom prst="rect">
            <a:avLst/>
          </a:prstGeom>
        </p:spPr>
      </p:pic>
      <p:pic>
        <p:nvPicPr>
          <p:cNvPr id="7" name="Obrázok 6" descr="El_Quitasol_(Goya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704" y="4457268"/>
            <a:ext cx="2071702" cy="1431358"/>
          </a:xfrm>
          <a:prstGeom prst="rect">
            <a:avLst/>
          </a:prstGeom>
        </p:spPr>
      </p:pic>
      <p:pic>
        <p:nvPicPr>
          <p:cNvPr id="8" name="Obrázok 7" descr="1200px-RomaAltarePatriaTramon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7857" y="4471336"/>
            <a:ext cx="2071702" cy="142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umenie odrážalo všeobecnú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nestabilitu</a:t>
            </a:r>
          </a:p>
          <a:p>
            <a:pPr>
              <a:buFont typeface="Wingdings" pitchFamily="2" charset="2"/>
              <a:buChar char="v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začali sa v ňom objavovať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rozličné, často protikladné prúdy</a:t>
            </a:r>
          </a:p>
          <a:p>
            <a:pPr>
              <a:buFont typeface="Wingdings" pitchFamily="2" charset="2"/>
              <a:buChar char="v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zmenilo sa aj chápanie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umelca a umenia</a:t>
            </a:r>
          </a:p>
          <a:p>
            <a:pPr>
              <a:buFont typeface="Wingdings" pitchFamily="2" charset="2"/>
              <a:buChar char="v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mnohí umelci si vytvorili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vlastný štýl a vlastné kritériá</a:t>
            </a:r>
          </a:p>
          <a:p>
            <a:pPr>
              <a:buNone/>
            </a:pPr>
            <a:endParaRPr lang="sk-SK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500306"/>
            <a:ext cx="2262204" cy="2714644"/>
          </a:xfrm>
          <a:prstGeom prst="rect">
            <a:avLst/>
          </a:prstGeom>
        </p:spPr>
      </p:pic>
      <p:sp>
        <p:nvSpPr>
          <p:cNvPr id="8194" name="AutoShape 2" descr="Židle ve stylu empír | Furniture | Antiques - Gallery US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286124"/>
            <a:ext cx="2214578" cy="2956576"/>
          </a:xfrm>
          <a:prstGeom prst="rect">
            <a:avLst/>
          </a:prstGeom>
        </p:spPr>
      </p:pic>
      <p:pic>
        <p:nvPicPr>
          <p:cNvPr id="7" name="Obrázok 6" descr="250px-Caspar_David_Friedrich_-_Wanderer_above_the_sea_of_fo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428868"/>
            <a:ext cx="2176627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Umenie v prvej polovici 19. storočia</a:t>
            </a:r>
          </a:p>
          <a:p>
            <a:pPr algn="just">
              <a:buNone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KLASICIZMUS:</a:t>
            </a:r>
          </a:p>
          <a:p>
            <a:pPr algn="just"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bol  inšpirovaný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antikou</a:t>
            </a:r>
          </a:p>
          <a:p>
            <a:pPr algn="just"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vrcholil počas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napoleonských vojen</a:t>
            </a:r>
          </a:p>
          <a:p>
            <a:pPr algn="just"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jeho šírenie v ostatnej Európe podporoval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Napoleon Bonaparte</a:t>
            </a:r>
          </a:p>
          <a:p>
            <a:pPr algn="just"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umelci sa usilovali o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estetický ideál,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založený na teórii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absolútnej krásy</a:t>
            </a:r>
            <a:endParaRPr lang="sk-SK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El_Quitasol_(Goya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012194"/>
            <a:ext cx="3071834" cy="2122358"/>
          </a:xfrm>
          <a:prstGeom prst="rect">
            <a:avLst/>
          </a:prstGeom>
        </p:spPr>
      </p:pic>
      <p:pic>
        <p:nvPicPr>
          <p:cNvPr id="5" name="Obrázok 4" descr="lamadeleine-pari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00504"/>
            <a:ext cx="3000396" cy="2137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EMPÍR: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bol inšpirovaný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antikou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prejavoval sa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monumentálnosti stavieb,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ale aj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 výrobe úžitkového umenia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meštianskou podobou empíru bol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biedermeier,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ktorý sa uplatňoval v kultúre bývania. Typický preň bol maľovaný porcelán a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miniatúry.</a:t>
            </a: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1200px-RomaAltarePatriaTramon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3463939"/>
            <a:ext cx="4039757" cy="2679706"/>
          </a:xfrm>
          <a:prstGeom prst="rect">
            <a:avLst/>
          </a:prstGeom>
        </p:spPr>
      </p:pic>
      <p:pic>
        <p:nvPicPr>
          <p:cNvPr id="5" name="Obrázok 4" descr="empir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500438"/>
            <a:ext cx="2202447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ROMANTIZMUS: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do popredia kládol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jedinca, jeho pocity a osobnosť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proti rozumu staval silu lásky, vášne a citov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umelci často unikali vo svojich dielach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sveta prírody</a:t>
            </a:r>
          </a:p>
          <a:p>
            <a:pPr>
              <a:buFont typeface="Courier New" pitchFamily="49" charset="0"/>
              <a:buChar char="o"/>
            </a:pPr>
            <a:endParaRPr lang="sk-SK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delacro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00372"/>
            <a:ext cx="3935507" cy="2857520"/>
          </a:xfrm>
          <a:prstGeom prst="rect">
            <a:avLst/>
          </a:prstGeom>
        </p:spPr>
      </p:pic>
      <p:pic>
        <p:nvPicPr>
          <p:cNvPr id="5" name="Obrázok 4" descr="Narodni_divadlo__Pra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1063" y="3000372"/>
            <a:ext cx="3810027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Umenie v druhej polovici 19. storočia</a:t>
            </a:r>
          </a:p>
          <a:p>
            <a:pPr algn="just">
              <a:buNone/>
            </a:pPr>
            <a:endParaRPr lang="sk-SK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REALIZMUS:</a:t>
            </a:r>
          </a:p>
          <a:p>
            <a:pPr algn="just"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tento umelecký smer hlásal návrat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 reálnemu zobrazovaniu života</a:t>
            </a:r>
          </a:p>
          <a:p>
            <a:pPr algn="just"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objavujú sa v ňom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historické i náboženské motívy</a:t>
            </a:r>
          </a:p>
          <a:p>
            <a:pPr algn="just">
              <a:buFont typeface="Courier New" pitchFamily="49" charset="0"/>
              <a:buChar char="o"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k-SK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sk-SK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stiahnu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357562"/>
            <a:ext cx="3214710" cy="2574330"/>
          </a:xfrm>
          <a:prstGeom prst="rect">
            <a:avLst/>
          </a:prstGeom>
        </p:spPr>
      </p:pic>
      <p:pic>
        <p:nvPicPr>
          <p:cNvPr id="5" name="Obrázok 4" descr="stiahnuť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357562"/>
            <a:ext cx="4081944" cy="2591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IMPRESIONIZMUS: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v 60. rokoch 19. storočia sa najmä vo výtvarnom umení začali objavovať diela, ktoré spoločnosť spočiatku odmietala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impresionistickí maliari zachytávali svet tak, ako ho vníma náš zrak v určitom okamihu, v zmysle slov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najpravdivejší je okamih, ktorý v nás zanecháva najsilnejší dojem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predstavitelia: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Claud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Monet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Edouard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Manet</a:t>
            </a:r>
            <a:endParaRPr lang="sk-SK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Edouard_Manet_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00438"/>
            <a:ext cx="3357586" cy="2708365"/>
          </a:xfrm>
          <a:prstGeom prst="rect">
            <a:avLst/>
          </a:prstGeom>
        </p:spPr>
      </p:pic>
      <p:pic>
        <p:nvPicPr>
          <p:cNvPr id="6" name="Obrázok 5" descr="6Fqn.s4096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0438"/>
            <a:ext cx="3857652" cy="2664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POSTIMPRESIONIZMUS: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v 80. rokoch 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err="1" smtClean="0">
                <a:latin typeface="Times New Roman" pitchFamily="18" charset="0"/>
                <a:cs typeface="Times New Roman" pitchFamily="18" charset="0"/>
              </a:rPr>
              <a:t>postimpresionisti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získali označenie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prekliati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pre odmietanie zaužívaných pravidiel spoločnosti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predstavitelia: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Vincent </a:t>
            </a:r>
            <a:r>
              <a:rPr lang="sk-SK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van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Gogh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Paul </a:t>
            </a:r>
            <a:r>
              <a:rPr lang="sk-SK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Gaugin</a:t>
            </a:r>
            <a:endParaRPr lang="sk-SK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stiahnuť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2921469"/>
            <a:ext cx="4491475" cy="3150737"/>
          </a:xfrm>
          <a:prstGeom prst="rect">
            <a:avLst/>
          </a:prstGeom>
        </p:spPr>
      </p:pic>
      <p:pic>
        <p:nvPicPr>
          <p:cNvPr id="5" name="Obrázok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5" y="2928934"/>
            <a:ext cx="2494661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SECESIA: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na prelome 19. a 20. storočia 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bola posledným umeleckým štýlom, ktorý sa všeobecne presadil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možno ju pokladať aj za reakciu na industriálnu spoločnosť, za pokus o návrat ku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kráse remesiel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vyznačovala sa 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ozdobnosťou, záľubou v ornamentoch a pestrosti farieb</a:t>
            </a:r>
          </a:p>
          <a:p>
            <a:pPr>
              <a:buFont typeface="Courier New" pitchFamily="49" charset="0"/>
              <a:buChar char="o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predstavitelia: </a:t>
            </a:r>
            <a:r>
              <a:rPr lang="sk-SK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Gustav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Klimt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Alfons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Mucha, </a:t>
            </a:r>
            <a:r>
              <a:rPr lang="sk-SK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Károly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Kós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Dušan Jurkovič</a:t>
            </a:r>
            <a:endParaRPr lang="sk-SK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stiahnuť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000504"/>
            <a:ext cx="1643074" cy="2193588"/>
          </a:xfrm>
          <a:prstGeom prst="rect">
            <a:avLst/>
          </a:prstGeom>
        </p:spPr>
      </p:pic>
      <p:pic>
        <p:nvPicPr>
          <p:cNvPr id="5" name="Obrázok 4" descr="stiahnuť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000504"/>
            <a:ext cx="1473702" cy="2214578"/>
          </a:xfrm>
          <a:prstGeom prst="rect">
            <a:avLst/>
          </a:prstGeom>
        </p:spPr>
      </p:pic>
      <p:pic>
        <p:nvPicPr>
          <p:cNvPr id="6" name="Obrázok 5" descr="220px-Tifftr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000504"/>
            <a:ext cx="1541795" cy="2214579"/>
          </a:xfrm>
          <a:prstGeom prst="rect">
            <a:avLst/>
          </a:prstGeom>
        </p:spPr>
      </p:pic>
      <p:pic>
        <p:nvPicPr>
          <p:cNvPr id="7" name="Obrázok 6" descr="mucha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615" y="3929066"/>
            <a:ext cx="1662788" cy="2297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334</Words>
  <Application>Microsoft Office PowerPoint</Application>
  <PresentationFormat>Prezentácia na obrazovke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Kultúra a umenie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 Valluš</dc:creator>
  <cp:lastModifiedBy>Juraj Valluš</cp:lastModifiedBy>
  <cp:revision>25</cp:revision>
  <dcterms:created xsi:type="dcterms:W3CDTF">2021-12-14T12:22:06Z</dcterms:created>
  <dcterms:modified xsi:type="dcterms:W3CDTF">2021-12-15T14:59:30Z</dcterms:modified>
</cp:coreProperties>
</file>