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1/22/2021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474" y="1353312"/>
            <a:ext cx="5122817" cy="3035808"/>
          </a:xfrm>
        </p:spPr>
        <p:txBody>
          <a:bodyPr/>
          <a:lstStyle/>
          <a:p>
            <a:r>
              <a:rPr lang="sk-SK" sz="3600" dirty="0" smtClean="0"/>
              <a:t>Ján </a:t>
            </a:r>
            <a:r>
              <a:rPr lang="sk-SK" sz="3600" dirty="0" err="1" smtClean="0"/>
              <a:t>Botto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K mladosti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3127683" cy="1069848"/>
          </a:xfrm>
        </p:spPr>
        <p:txBody>
          <a:bodyPr/>
          <a:lstStyle/>
          <a:p>
            <a:r>
              <a:rPr lang="sk-SK" dirty="0" smtClean="0"/>
              <a:t>9. ročník, SJ</a:t>
            </a:r>
          </a:p>
          <a:p>
            <a:r>
              <a:rPr lang="sk-SK" dirty="0" smtClean="0"/>
              <a:t>Mgr. A. </a:t>
            </a:r>
            <a:r>
              <a:rPr lang="sk-SK" dirty="0" err="1" smtClean="0"/>
              <a:t>Tutokyová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" t="-8412" r="811" b="8412"/>
          <a:stretch/>
        </p:blipFill>
        <p:spPr>
          <a:xfrm>
            <a:off x="3941614" y="-478972"/>
            <a:ext cx="5369086" cy="641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1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903" y="174172"/>
            <a:ext cx="6735620" cy="471874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Ján </a:t>
            </a:r>
            <a:r>
              <a:rPr lang="sk-SK" sz="3200" dirty="0" err="1" smtClean="0"/>
              <a:t>Botto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2400" dirty="0" smtClean="0"/>
              <a:t>* </a:t>
            </a:r>
            <a:r>
              <a:rPr lang="sk-SK" sz="2400" dirty="0"/>
              <a:t>27. január 1829, Vyšný Skálnik – † 28. apríl 1881, Banská </a:t>
            </a:r>
            <a:r>
              <a:rPr lang="sk-SK" sz="2400" dirty="0" smtClean="0"/>
              <a:t>Bystrica</a:t>
            </a:r>
            <a:r>
              <a:rPr lang="sk-SK" sz="2400" dirty="0" smtClean="0"/>
              <a:t>,</a:t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bol </a:t>
            </a:r>
            <a:r>
              <a:rPr lang="sk-SK" sz="2400" dirty="0"/>
              <a:t>slovenský romantický básnik, autor balád a povestí inšpirovaných ľudovou poéziou. Žil v období </a:t>
            </a:r>
            <a:r>
              <a:rPr lang="sk-SK" sz="2400" b="0" dirty="0"/>
              <a:t>romantizmu .</a:t>
            </a:r>
            <a:r>
              <a:rPr lang="sk-SK" sz="2400" dirty="0"/>
              <a:t> 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256903" y="4981303"/>
            <a:ext cx="6992522" cy="1729522"/>
          </a:xfrm>
        </p:spPr>
        <p:txBody>
          <a:bodyPr>
            <a:normAutofit fontScale="92500"/>
          </a:bodyPr>
          <a:lstStyle/>
          <a:p>
            <a:pPr algn="just"/>
            <a:r>
              <a:rPr lang="sk-SK" dirty="0" smtClean="0"/>
              <a:t>Pochádzal </a:t>
            </a:r>
            <a:r>
              <a:rPr lang="sk-SK" dirty="0"/>
              <a:t>z roľníckej rodiny. Študoval na latinskej škole v </a:t>
            </a:r>
            <a:r>
              <a:rPr lang="sk-SK" dirty="0" smtClean="0"/>
              <a:t>Ožďanoch, </a:t>
            </a:r>
            <a:r>
              <a:rPr lang="sk-SK" dirty="0"/>
              <a:t>od roku 1843 na lýceu v Levoči. </a:t>
            </a:r>
            <a:r>
              <a:rPr lang="sk-SK" dirty="0" smtClean="0"/>
              <a:t>Bol </a:t>
            </a:r>
            <a:r>
              <a:rPr lang="sk-SK" dirty="0"/>
              <a:t>zakladajúcim členom Matice slovenskej. Čerpal z ľudovej poézie, jej námetov, obraznosti a symboliky. Najväčší úspech dosiahol básňou </a:t>
            </a:r>
            <a:r>
              <a:rPr lang="sk-SK" i="1" dirty="0"/>
              <a:t>Smrť </a:t>
            </a:r>
            <a:r>
              <a:rPr lang="sk-SK" i="1" dirty="0" err="1" smtClean="0"/>
              <a:t>Jánošikova</a:t>
            </a:r>
            <a:r>
              <a:rPr lang="sk-SK" dirty="0" smtClean="0"/>
              <a:t>. </a:t>
            </a:r>
            <a:r>
              <a:rPr lang="sk-SK" dirty="0"/>
              <a:t>Z ľudových tradícií si vzal námety aj pre balady.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r="1"/>
          <a:stretch/>
        </p:blipFill>
        <p:spPr>
          <a:xfrm>
            <a:off x="7353929" y="0"/>
            <a:ext cx="483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64029" y="694944"/>
            <a:ext cx="7330440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                       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Ján </a:t>
            </a:r>
            <a:r>
              <a:rPr lang="sk-SK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Botto</a:t>
            </a:r>
            <a:endParaRPr lang="sk-SK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k-SK" sz="24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Písal aj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vlastenecké a príležitostné básne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ktorých reagoval na dôležité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udalosti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 národnom živote. Vzdal v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nich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hold významným osobnostiam národnej kultúry – Kollárovi a Sládkovičovi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Prekladal zo slovanskej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poézie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(A. </a:t>
            </a:r>
            <a:r>
              <a:rPr lang="sk-SK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Mickiewicz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 S. </a:t>
            </a:r>
            <a:r>
              <a:rPr lang="sk-SK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Chomiakov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a z maďarčiny (S. </a:t>
            </a:r>
            <a:r>
              <a:rPr lang="sk-SK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Petöffi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indent="0" algn="ctr">
              <a:buNone/>
            </a:pP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Bol najmladším štúrovským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básnikom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16732"/>
          <a:stretch/>
        </p:blipFill>
        <p:spPr>
          <a:xfrm>
            <a:off x="8549640" y="685800"/>
            <a:ext cx="3492138" cy="45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6354" y="165462"/>
            <a:ext cx="3503023" cy="1323703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Ján </a:t>
            </a:r>
            <a:r>
              <a:rPr lang="sk-SK" dirty="0" err="1" smtClean="0"/>
              <a:t>Botto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Tvorba</a:t>
            </a:r>
            <a:br>
              <a:rPr lang="sk-SK" dirty="0" smtClean="0"/>
            </a:br>
            <a:endParaRPr lang="sk-SK" sz="2400" dirty="0"/>
          </a:p>
        </p:txBody>
      </p:sp>
      <p:sp>
        <p:nvSpPr>
          <p:cNvPr id="7" name="Zástupný objekt pre obrázok 6"/>
          <p:cNvSpPr>
            <a:spLocks noGrp="1"/>
          </p:cNvSpPr>
          <p:nvPr>
            <p:ph type="pic" idx="1"/>
          </p:nvPr>
        </p:nvSpPr>
        <p:spPr>
          <a:xfrm>
            <a:off x="0" y="0"/>
            <a:ext cx="8386354" cy="6858000"/>
          </a:xfrm>
          <a:solidFill>
            <a:schemeClr val="accent2">
              <a:lumMod val="20000"/>
              <a:lumOff val="80000"/>
            </a:schemeClr>
          </a:solidFill>
        </p:spPr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39" y="102325"/>
            <a:ext cx="5025496" cy="665334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27000"/>
          </a:effectLst>
        </p:spPr>
      </p:pic>
      <p:sp>
        <p:nvSpPr>
          <p:cNvPr id="8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436429" y="1158240"/>
            <a:ext cx="3520439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Alegorické skladby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Svetský 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víťaz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Povesti slovenské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1846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Báj na Dunaji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1847 – </a:t>
            </a: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 mladosti 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Poklad Tatier</a:t>
            </a:r>
            <a:r>
              <a:rPr kumimoji="0" lang="sk-SK" alt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Balady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Žltá ľalia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Ctibor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Lucijný</a:t>
            </a: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stolček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Margita a Besná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sk-SK" altLang="sk-SK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Príležitostné básne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Kukučka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alt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Skladby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k-SK" altLang="sk-SK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Smrť </a:t>
            </a:r>
            <a:r>
              <a:rPr lang="sk-SK" altLang="sk-SK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Jánošikova</a:t>
            </a: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6864" y="512063"/>
            <a:ext cx="2796758" cy="1609344"/>
          </a:xfrm>
        </p:spPr>
        <p:txBody>
          <a:bodyPr>
            <a:normAutofit/>
          </a:bodyPr>
          <a:lstStyle/>
          <a:p>
            <a:pPr algn="ctr"/>
            <a:r>
              <a:rPr lang="sk-SK" sz="3600" i="1" dirty="0"/>
              <a:t>Ján </a:t>
            </a:r>
            <a:r>
              <a:rPr lang="sk-SK" sz="3600" i="1" dirty="0" err="1" smtClean="0"/>
              <a:t>Botto</a:t>
            </a:r>
            <a:r>
              <a:rPr lang="sk-SK" sz="3600" i="1" dirty="0" smtClean="0"/>
              <a:t/>
            </a:r>
            <a:br>
              <a:rPr lang="sk-SK" sz="3600" i="1" dirty="0" smtClean="0"/>
            </a:br>
            <a:r>
              <a:rPr lang="sk-SK" sz="3600" i="1" dirty="0" smtClean="0"/>
              <a:t>K </a:t>
            </a:r>
            <a:r>
              <a:rPr lang="sk-SK" sz="3600" i="1" dirty="0"/>
              <a:t>mladosti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24766" y="2121407"/>
            <a:ext cx="3918857" cy="4410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„</a:t>
            </a:r>
            <a:r>
              <a:rPr lang="sk-SK" i="1" dirty="0" smtClean="0"/>
              <a:t>Piesne </a:t>
            </a:r>
            <a:r>
              <a:rPr lang="sk-SK" i="1" dirty="0"/>
              <a:t>treba, víchru treba</a:t>
            </a:r>
            <a:r>
              <a:rPr lang="sk-SK" i="1" dirty="0" smtClean="0"/>
              <a:t>!</a:t>
            </a:r>
          </a:p>
          <a:p>
            <a:pPr marL="0" indent="0">
              <a:buNone/>
            </a:pPr>
            <a:r>
              <a:rPr lang="sk-SK" i="1" dirty="0" smtClean="0"/>
              <a:t>Nech </a:t>
            </a:r>
            <a:r>
              <a:rPr lang="sk-SK" i="1" dirty="0"/>
              <a:t>sa zdvihnú luny v </a:t>
            </a:r>
            <a:r>
              <a:rPr lang="sk-SK" i="1" dirty="0" err="1"/>
              <a:t>nebá</a:t>
            </a:r>
            <a:r>
              <a:rPr lang="sk-SK" i="1" dirty="0"/>
              <a:t> – 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a </a:t>
            </a:r>
            <a:r>
              <a:rPr lang="sk-SK" i="1" dirty="0"/>
              <a:t>svet starý padne v rumy</a:t>
            </a:r>
            <a:r>
              <a:rPr lang="sk-SK" i="1" dirty="0" smtClean="0"/>
              <a:t>!</a:t>
            </a:r>
          </a:p>
          <a:p>
            <a:pPr marL="0" indent="0">
              <a:buNone/>
            </a:pPr>
            <a:r>
              <a:rPr lang="sk-SK" i="1" dirty="0" smtClean="0"/>
              <a:t>Piesne </a:t>
            </a:r>
            <a:r>
              <a:rPr lang="sk-SK" i="1" dirty="0"/>
              <a:t>treba, prúdu treba</a:t>
            </a:r>
            <a:r>
              <a:rPr lang="sk-SK" i="1" dirty="0" smtClean="0"/>
              <a:t>,</a:t>
            </a:r>
          </a:p>
          <a:p>
            <a:pPr marL="0" indent="0">
              <a:buNone/>
            </a:pPr>
            <a:r>
              <a:rPr lang="sk-SK" i="1" dirty="0" smtClean="0"/>
              <a:t>čo </a:t>
            </a:r>
            <a:r>
              <a:rPr lang="sk-SK" i="1" dirty="0"/>
              <a:t>potopou svet zaleje</a:t>
            </a:r>
            <a:r>
              <a:rPr lang="sk-SK" i="1" dirty="0" smtClean="0"/>
              <a:t>,</a:t>
            </a:r>
          </a:p>
          <a:p>
            <a:pPr marL="0" indent="0">
              <a:buNone/>
            </a:pPr>
            <a:r>
              <a:rPr lang="sk-SK" i="1" dirty="0" smtClean="0"/>
              <a:t>ten </a:t>
            </a:r>
            <a:r>
              <a:rPr lang="sk-SK" i="1" dirty="0"/>
              <a:t>svet padlý, bez nádeje</a:t>
            </a:r>
            <a:r>
              <a:rPr lang="sk-SK" i="1" dirty="0" smtClean="0"/>
              <a:t>;</a:t>
            </a:r>
          </a:p>
          <a:p>
            <a:pPr marL="0" indent="0">
              <a:buNone/>
            </a:pPr>
            <a:r>
              <a:rPr lang="sk-SK" i="1" dirty="0" smtClean="0"/>
              <a:t>čo </a:t>
            </a:r>
            <a:r>
              <a:rPr lang="sk-SK" i="1" dirty="0"/>
              <a:t>splákne mrcín hromady</a:t>
            </a:r>
            <a:r>
              <a:rPr lang="sk-SK" i="1" dirty="0" smtClean="0"/>
              <a:t>,</a:t>
            </a:r>
          </a:p>
          <a:p>
            <a:pPr marL="0" indent="0">
              <a:buNone/>
            </a:pPr>
            <a:r>
              <a:rPr lang="sk-SK" i="1" dirty="0" err="1" smtClean="0"/>
              <a:t>žúžaly</a:t>
            </a:r>
            <a:r>
              <a:rPr lang="sk-SK" i="1" dirty="0"/>
              <a:t>, chrobač i hady</a:t>
            </a:r>
            <a:r>
              <a:rPr lang="sk-SK" i="1" dirty="0" smtClean="0"/>
              <a:t>:</a:t>
            </a:r>
          </a:p>
          <a:p>
            <a:pPr marL="0" indent="0">
              <a:buNone/>
            </a:pPr>
            <a:r>
              <a:rPr lang="sk-SK" i="1" dirty="0" smtClean="0"/>
              <a:t>že </a:t>
            </a:r>
            <a:r>
              <a:rPr lang="sk-SK" i="1" dirty="0"/>
              <a:t>tvár zeme </a:t>
            </a:r>
            <a:r>
              <a:rPr lang="sk-SK" i="1" dirty="0" err="1" smtClean="0"/>
              <a:t>zoškvrnená</a:t>
            </a:r>
            <a:endParaRPr lang="sk-SK" i="1" dirty="0" smtClean="0"/>
          </a:p>
          <a:p>
            <a:pPr marL="0" indent="0">
              <a:buNone/>
            </a:pPr>
            <a:r>
              <a:rPr lang="sk-SK" i="1" dirty="0" smtClean="0"/>
              <a:t>nanovo </a:t>
            </a:r>
            <a:r>
              <a:rPr lang="sk-SK" i="1" dirty="0"/>
              <a:t>sa </a:t>
            </a:r>
            <a:r>
              <a:rPr lang="sk-SK" i="1" dirty="0" smtClean="0"/>
              <a:t>zazelená</a:t>
            </a:r>
            <a:r>
              <a:rPr lang="sk-SK" i="1" dirty="0" smtClean="0"/>
              <a:t>.“</a:t>
            </a:r>
          </a:p>
          <a:p>
            <a:pPr marL="0" indent="0" algn="ctr">
              <a:buNone/>
            </a:pPr>
            <a:r>
              <a:rPr lang="sk-SK" sz="1400" i="1" dirty="0" smtClean="0"/>
              <a:t>4. strofa</a:t>
            </a:r>
            <a:endParaRPr lang="sk-SK" sz="1400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23" y="117566"/>
            <a:ext cx="4802285" cy="66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49233"/>
            <a:ext cx="6711696" cy="5225143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sz="2800" b="1" dirty="0" smtClean="0">
                <a:solidFill>
                  <a:srgbClr val="002060"/>
                </a:solidFill>
              </a:rPr>
              <a:t> </a:t>
            </a:r>
            <a:r>
              <a:rPr lang="sk-SK" sz="2800" b="1" dirty="0" smtClean="0">
                <a:solidFill>
                  <a:srgbClr val="002060"/>
                </a:solidFill>
              </a:rPr>
              <a:t>ROZBOR BÁSNE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Hlavnou </a:t>
            </a:r>
            <a:r>
              <a:rPr lang="sk-SK" sz="2400" b="1" dirty="0">
                <a:solidFill>
                  <a:srgbClr val="002060"/>
                </a:solidFill>
              </a:rPr>
              <a:t>myšlienkou </a:t>
            </a:r>
            <a:r>
              <a:rPr lang="sk-SK" sz="2400" b="1" dirty="0" smtClean="0">
                <a:solidFill>
                  <a:srgbClr val="002060"/>
                </a:solidFill>
              </a:rPr>
              <a:t>básne </a:t>
            </a:r>
            <a:r>
              <a:rPr lang="sk-SK" sz="2400" b="1" dirty="0" smtClean="0">
                <a:solidFill>
                  <a:srgbClr val="002060"/>
                </a:solidFill>
              </a:rPr>
              <a:t>je veľká </a:t>
            </a:r>
            <a:r>
              <a:rPr lang="sk-SK" sz="2400" b="1" dirty="0">
                <a:solidFill>
                  <a:srgbClr val="002060"/>
                </a:solidFill>
              </a:rPr>
              <a:t>túžba po </a:t>
            </a:r>
            <a:r>
              <a:rPr lang="sk-SK" sz="2400" b="1" dirty="0" smtClean="0">
                <a:solidFill>
                  <a:srgbClr val="002060"/>
                </a:solidFill>
              </a:rPr>
              <a:t>slobode, ktorá nanovo rodí aj radosť zo života. Je revolučnou výzvou pre mladých ľudí k odvahe meniť starý svet k lepšiemu. Je aktuálna aj pre dnešný svet. 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Báseň je lyrická.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Uplatňuje sylabický veršový systém. 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Pozostáva zo 7 strof – 6, 8, 5, 10, 8, 11, 6 – veršových.</a:t>
            </a:r>
          </a:p>
          <a:p>
            <a:pPr marL="0" indent="0" algn="ctr">
              <a:buNone/>
            </a:pPr>
            <a:r>
              <a:rPr lang="sk-SK" sz="2400" b="1" dirty="0" smtClean="0">
                <a:solidFill>
                  <a:srgbClr val="002060"/>
                </a:solidFill>
              </a:rPr>
              <a:t> V básni je uplatnený obkročný, striedavý a združený rým.</a:t>
            </a:r>
          </a:p>
          <a:p>
            <a:pPr marL="0" indent="0" algn="ctr">
              <a:buNone/>
            </a:pPr>
            <a:endParaRPr lang="sk-SK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rgbClr val="7030A0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52" y="1080407"/>
            <a:ext cx="3715839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334" y="75765"/>
            <a:ext cx="10120666" cy="5907024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+mn-lt"/>
              </a:rPr>
              <a:t>Básnické umelecké prostriedky</a:t>
            </a:r>
            <a:br>
              <a:rPr lang="sk-SK" sz="28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>
                <a:latin typeface="+mn-lt"/>
              </a:rPr>
              <a:t>M</a:t>
            </a:r>
            <a:r>
              <a:rPr lang="sk-SK" sz="2400" dirty="0" smtClean="0">
                <a:latin typeface="+mn-lt"/>
              </a:rPr>
              <a:t>etafora – </a:t>
            </a:r>
            <a:r>
              <a:rPr lang="sk-SK" sz="2400" i="1" dirty="0" smtClean="0">
                <a:latin typeface="+mn-lt"/>
              </a:rPr>
              <a:t>Čože tak vädneš, mladý svet, Zažne srdcia    mladosti</a:t>
            </a:r>
            <a:br>
              <a:rPr lang="sk-SK" sz="2400" i="1" dirty="0" smtClean="0">
                <a:latin typeface="+mn-lt"/>
              </a:rPr>
            </a:br>
            <a:r>
              <a:rPr lang="sk-SK" sz="2400" dirty="0" smtClean="0">
                <a:latin typeface="+mn-lt"/>
              </a:rPr>
              <a:t>Básnická otázka – </a:t>
            </a:r>
            <a:r>
              <a:rPr lang="sk-SK" sz="2400" i="1" dirty="0" smtClean="0">
                <a:latin typeface="+mn-lt"/>
              </a:rPr>
              <a:t>Čo značia tie tvoje dumy?</a:t>
            </a:r>
            <a:br>
              <a:rPr lang="sk-SK" sz="2400" i="1" dirty="0" smtClean="0">
                <a:latin typeface="+mn-lt"/>
              </a:rPr>
            </a:br>
            <a:r>
              <a:rPr lang="sk-SK" sz="2400" dirty="0" smtClean="0">
                <a:latin typeface="+mn-lt"/>
              </a:rPr>
              <a:t>Epiteton – </a:t>
            </a:r>
            <a:r>
              <a:rPr lang="sk-SK" sz="2400" i="1" dirty="0" smtClean="0">
                <a:latin typeface="+mn-lt"/>
              </a:rPr>
              <a:t>dom vymretý, krivé rozumy, svet starý, jarný   kvet, </a:t>
            </a:r>
            <a:br>
              <a:rPr lang="sk-SK" sz="2400" i="1" dirty="0" smtClean="0">
                <a:latin typeface="+mn-lt"/>
              </a:rPr>
            </a:br>
            <a:r>
              <a:rPr lang="sk-SK" sz="2400" dirty="0" smtClean="0">
                <a:latin typeface="+mn-lt"/>
              </a:rPr>
              <a:t>Prirovnanie - </a:t>
            </a:r>
            <a:r>
              <a:rPr lang="pl-PL" sz="2400" i="1" dirty="0">
                <a:latin typeface="+mn-lt"/>
              </a:rPr>
              <a:t>Jak mrazom prvší jarný kvet</a:t>
            </a:r>
            <a:r>
              <a:rPr lang="pl-PL" sz="2400" i="1" dirty="0" smtClean="0">
                <a:latin typeface="+mn-lt"/>
              </a:rPr>
              <a:t>, jak </a:t>
            </a:r>
            <a:r>
              <a:rPr lang="pl-PL" sz="2400" i="1" dirty="0">
                <a:latin typeface="+mn-lt"/>
              </a:rPr>
              <a:t>tá rosa na </a:t>
            </a:r>
            <a:r>
              <a:rPr lang="pl-PL" sz="2400" i="1" dirty="0" smtClean="0">
                <a:latin typeface="+mn-lt"/>
              </a:rPr>
              <a:t>doline, </a:t>
            </a:r>
            <a:r>
              <a:rPr lang="pl-PL" sz="2400" i="1" dirty="0">
                <a:latin typeface="+mn-lt"/>
              </a:rPr>
              <a:t>Jak ten potôčik pod ľady</a:t>
            </a:r>
            <a:r>
              <a:rPr lang="pl-PL" sz="2400" i="1" dirty="0" smtClean="0">
                <a:latin typeface="+mn-lt"/>
              </a:rPr>
              <a:t>, jak </a:t>
            </a:r>
            <a:r>
              <a:rPr lang="pl-PL" sz="2400" i="1" dirty="0">
                <a:latin typeface="+mn-lt"/>
              </a:rPr>
              <a:t>dom vymretý v </a:t>
            </a:r>
            <a:r>
              <a:rPr lang="pl-PL" sz="2400" i="1" dirty="0" smtClean="0">
                <a:latin typeface="+mn-lt"/>
              </a:rPr>
              <a:t>pokore.</a:t>
            </a:r>
            <a:br>
              <a:rPr lang="pl-PL" sz="2400" i="1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Personifikácia -</a:t>
            </a:r>
            <a:r>
              <a:rPr lang="pl-PL" sz="2400" dirty="0">
                <a:latin typeface="+mn-lt"/>
              </a:rPr>
              <a:t> </a:t>
            </a:r>
            <a:r>
              <a:rPr lang="pl-PL" sz="2400" i="1" dirty="0" smtClean="0">
                <a:latin typeface="+mn-lt"/>
              </a:rPr>
              <a:t>Že </a:t>
            </a:r>
            <a:r>
              <a:rPr lang="pl-PL" sz="2400" i="1" dirty="0">
                <a:latin typeface="+mn-lt"/>
              </a:rPr>
              <a:t>tmavé nebo nad </a:t>
            </a:r>
            <a:r>
              <a:rPr lang="pl-PL" sz="2400" i="1" dirty="0" smtClean="0">
                <a:latin typeface="+mn-lt"/>
              </a:rPr>
              <a:t>nami zjasá </a:t>
            </a:r>
            <a:r>
              <a:rPr lang="pl-PL" sz="2400" i="1" dirty="0">
                <a:latin typeface="+mn-lt"/>
              </a:rPr>
              <a:t>novými </a:t>
            </a:r>
            <a:r>
              <a:rPr lang="pl-PL" sz="2400" i="1" dirty="0" smtClean="0">
                <a:latin typeface="+mn-lt"/>
              </a:rPr>
              <a:t>zorami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pl-PL" sz="2400" dirty="0" smtClean="0">
                <a:latin typeface="+mn-lt"/>
              </a:rPr>
              <a:t>Anafora - </a:t>
            </a:r>
            <a:r>
              <a:rPr lang="sk-SK" sz="2400" i="1" dirty="0">
                <a:latin typeface="+mn-lt"/>
              </a:rPr>
              <a:t>ako </a:t>
            </a:r>
            <a:r>
              <a:rPr lang="sk-SK" sz="2400" i="1" dirty="0" err="1">
                <a:latin typeface="+mn-lt"/>
              </a:rPr>
              <a:t>pustyňou</a:t>
            </a:r>
            <a:r>
              <a:rPr lang="sk-SK" sz="2400" i="1" dirty="0">
                <a:latin typeface="+mn-lt"/>
              </a:rPr>
              <a:t> tieň nemý</a:t>
            </a:r>
            <a:r>
              <a:rPr lang="sk-SK" sz="2400" i="1" dirty="0" smtClean="0">
                <a:latin typeface="+mn-lt"/>
              </a:rPr>
              <a:t>, </a:t>
            </a:r>
            <a:br>
              <a:rPr lang="sk-SK" sz="2400" i="1" dirty="0" smtClean="0">
                <a:latin typeface="+mn-lt"/>
              </a:rPr>
            </a:br>
            <a:r>
              <a:rPr lang="sk-SK" sz="2400" i="1" dirty="0">
                <a:latin typeface="+mn-lt"/>
              </a:rPr>
              <a:t> </a:t>
            </a:r>
            <a:r>
              <a:rPr lang="sk-SK" sz="2400" i="1" dirty="0" smtClean="0">
                <a:latin typeface="+mn-lt"/>
              </a:rPr>
              <a:t>              ako </a:t>
            </a:r>
            <a:r>
              <a:rPr lang="sk-SK" sz="2400" i="1" dirty="0">
                <a:latin typeface="+mn-lt"/>
              </a:rPr>
              <a:t>motýľ kryptou </a:t>
            </a:r>
            <a:r>
              <a:rPr lang="sk-SK" sz="2400" i="1" dirty="0" smtClean="0">
                <a:latin typeface="+mn-lt"/>
              </a:rPr>
              <a:t>tmavou</a:t>
            </a: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r>
              <a:rPr lang="sk-SK" sz="2400" dirty="0" smtClean="0">
                <a:latin typeface="+mn-lt"/>
              </a:rPr>
              <a:t>Epizeuxa – </a:t>
            </a:r>
            <a:r>
              <a:rPr lang="sk-SK" sz="2400" i="1" dirty="0" smtClean="0">
                <a:latin typeface="+mn-lt"/>
              </a:rPr>
              <a:t>hynie, hynie</a:t>
            </a:r>
            <a:r>
              <a:rPr lang="pl-PL" sz="2400" dirty="0" smtClean="0">
                <a:latin typeface="+mn-lt"/>
              </a:rPr>
              <a:t/>
            </a:r>
            <a:br>
              <a:rPr lang="pl-PL" sz="2400" dirty="0" smtClean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endParaRPr lang="sk-S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88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621281" y="1280159"/>
            <a:ext cx="442395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i="1" dirty="0" smtClean="0"/>
              <a:t>„Piesne </a:t>
            </a:r>
            <a:r>
              <a:rPr lang="sk-SK" b="1" i="1" dirty="0"/>
              <a:t>treba, blesku treba</a:t>
            </a:r>
            <a:r>
              <a:rPr lang="sk-SK" b="1" i="1" dirty="0" smtClean="0"/>
              <a:t>!   </a:t>
            </a:r>
          </a:p>
          <a:p>
            <a:r>
              <a:rPr lang="sk-SK" b="1" i="1" dirty="0" smtClean="0"/>
              <a:t>Čo </a:t>
            </a:r>
            <a:r>
              <a:rPr lang="sk-SK" b="1" i="1" dirty="0"/>
              <a:t>krížom-krážom dva </a:t>
            </a:r>
            <a:r>
              <a:rPr lang="sk-SK" b="1" i="1" dirty="0" smtClean="0"/>
              <a:t>svety  </a:t>
            </a:r>
          </a:p>
          <a:p>
            <a:r>
              <a:rPr lang="sk-SK" b="1" i="1" dirty="0" smtClean="0"/>
              <a:t>strelou </a:t>
            </a:r>
            <a:r>
              <a:rPr lang="sk-SK" b="1" i="1" dirty="0"/>
              <a:t>Perúna preletí</a:t>
            </a:r>
            <a:r>
              <a:rPr lang="sk-SK" b="1" i="1" dirty="0" smtClean="0"/>
              <a:t>,           </a:t>
            </a:r>
          </a:p>
          <a:p>
            <a:r>
              <a:rPr lang="sk-SK" b="1" i="1" dirty="0" smtClean="0">
                <a:solidFill>
                  <a:srgbClr val="7030A0"/>
                </a:solidFill>
              </a:rPr>
              <a:t>čo</a:t>
            </a:r>
            <a:r>
              <a:rPr lang="sk-SK" b="1" i="1" dirty="0" smtClean="0"/>
              <a:t> </a:t>
            </a:r>
            <a:r>
              <a:rPr lang="sk-SK" b="1" i="1" dirty="0"/>
              <a:t>prenikne v špik i kosti</a:t>
            </a:r>
            <a:r>
              <a:rPr lang="sk-SK" b="1" i="1" dirty="0" smtClean="0"/>
              <a:t>,      </a:t>
            </a:r>
          </a:p>
          <a:p>
            <a:r>
              <a:rPr lang="sk-SK" b="1" i="1" dirty="0" smtClean="0">
                <a:solidFill>
                  <a:srgbClr val="7030A0"/>
                </a:solidFill>
              </a:rPr>
              <a:t>čo </a:t>
            </a:r>
            <a:r>
              <a:rPr lang="sk-SK" b="1" i="1" dirty="0"/>
              <a:t>zažne </a:t>
            </a:r>
            <a:r>
              <a:rPr lang="sk-SK" b="1" i="1" dirty="0">
                <a:solidFill>
                  <a:srgbClr val="7030A0"/>
                </a:solidFill>
              </a:rPr>
              <a:t>srdcia </a:t>
            </a:r>
            <a:r>
              <a:rPr lang="sk-SK" b="1" i="1" dirty="0" smtClean="0">
                <a:solidFill>
                  <a:srgbClr val="7030A0"/>
                </a:solidFill>
              </a:rPr>
              <a:t>mladosti       </a:t>
            </a:r>
          </a:p>
          <a:p>
            <a:r>
              <a:rPr lang="sk-SK" b="1" i="1" dirty="0" smtClean="0"/>
              <a:t>v </a:t>
            </a:r>
            <a:r>
              <a:rPr lang="sk-SK" b="1" i="1" dirty="0"/>
              <a:t>požiar </a:t>
            </a:r>
            <a:r>
              <a:rPr lang="sk-SK" b="1" i="1" dirty="0" err="1">
                <a:solidFill>
                  <a:srgbClr val="7030A0"/>
                </a:solidFill>
              </a:rPr>
              <a:t>velikých</a:t>
            </a:r>
            <a:r>
              <a:rPr lang="sk-SK" b="1" i="1" dirty="0">
                <a:solidFill>
                  <a:srgbClr val="7030A0"/>
                </a:solidFill>
              </a:rPr>
              <a:t> obetí</a:t>
            </a:r>
            <a:r>
              <a:rPr lang="sk-SK" b="1" i="1" dirty="0" smtClean="0"/>
              <a:t>:         </a:t>
            </a:r>
          </a:p>
          <a:p>
            <a:r>
              <a:rPr lang="sk-SK" b="1" i="1" dirty="0" smtClean="0"/>
              <a:t>iskra </a:t>
            </a:r>
            <a:r>
              <a:rPr lang="sk-SK" b="1" i="1" dirty="0"/>
              <a:t>za iskrou nech </a:t>
            </a:r>
            <a:r>
              <a:rPr lang="sk-SK" b="1" i="1" dirty="0" smtClean="0"/>
              <a:t>letí</a:t>
            </a:r>
          </a:p>
          <a:p>
            <a:r>
              <a:rPr lang="sk-SK" b="1" i="1" dirty="0" smtClean="0">
                <a:solidFill>
                  <a:srgbClr val="7030A0"/>
                </a:solidFill>
              </a:rPr>
              <a:t>do </a:t>
            </a:r>
            <a:r>
              <a:rPr lang="sk-SK" b="1" i="1" dirty="0">
                <a:solidFill>
                  <a:srgbClr val="7030A0"/>
                </a:solidFill>
              </a:rPr>
              <a:t>výsosti, do výsosti! </a:t>
            </a:r>
            <a:r>
              <a:rPr lang="sk-SK" b="1" i="1" dirty="0" smtClean="0"/>
              <a:t>–</a:t>
            </a:r>
          </a:p>
          <a:p>
            <a:r>
              <a:rPr lang="sk-SK" b="1" i="1" dirty="0" smtClean="0"/>
              <a:t>Že </a:t>
            </a:r>
            <a:r>
              <a:rPr lang="sk-SK" b="1" i="1" dirty="0"/>
              <a:t>tmavé </a:t>
            </a:r>
            <a:r>
              <a:rPr lang="sk-SK" b="1" i="1" dirty="0">
                <a:solidFill>
                  <a:srgbClr val="7030A0"/>
                </a:solidFill>
              </a:rPr>
              <a:t>nebo </a:t>
            </a:r>
            <a:r>
              <a:rPr lang="sk-SK" b="1" i="1" dirty="0"/>
              <a:t>nad </a:t>
            </a:r>
            <a:r>
              <a:rPr lang="sk-SK" b="1" i="1" dirty="0" smtClean="0"/>
              <a:t>nami</a:t>
            </a:r>
          </a:p>
          <a:p>
            <a:r>
              <a:rPr lang="sk-SK" b="1" i="1" dirty="0" smtClean="0">
                <a:solidFill>
                  <a:srgbClr val="7030A0"/>
                </a:solidFill>
              </a:rPr>
              <a:t>zjasá</a:t>
            </a:r>
            <a:r>
              <a:rPr lang="sk-SK" b="1" i="1" dirty="0" smtClean="0"/>
              <a:t> </a:t>
            </a:r>
            <a:r>
              <a:rPr lang="sk-SK" b="1" i="1" dirty="0"/>
              <a:t>novými </a:t>
            </a:r>
            <a:r>
              <a:rPr lang="sk-SK" b="1" i="1" dirty="0" smtClean="0"/>
              <a:t>zorami</a:t>
            </a:r>
          </a:p>
          <a:p>
            <a:r>
              <a:rPr lang="sk-SK" b="1" i="1" dirty="0" smtClean="0"/>
              <a:t>slávy</a:t>
            </a:r>
            <a:r>
              <a:rPr lang="sk-SK" b="1" i="1" dirty="0"/>
              <a:t>, krásy, velebnosti! </a:t>
            </a:r>
            <a:r>
              <a:rPr lang="sk-SK" b="1" i="1" dirty="0" smtClean="0"/>
              <a:t>–</a:t>
            </a:r>
          </a:p>
          <a:p>
            <a:endParaRPr lang="sk-SK" b="1" i="1" dirty="0" smtClean="0"/>
          </a:p>
          <a:p>
            <a:r>
              <a:rPr lang="sk-SK" b="1" i="1" dirty="0" smtClean="0"/>
              <a:t>Novej </a:t>
            </a:r>
            <a:r>
              <a:rPr lang="sk-SK" b="1" i="1" dirty="0"/>
              <a:t>piesni zaznieť treba</a:t>
            </a:r>
            <a:r>
              <a:rPr lang="sk-SK" b="1" i="1" dirty="0" smtClean="0"/>
              <a:t>,         A</a:t>
            </a:r>
          </a:p>
          <a:p>
            <a:r>
              <a:rPr lang="sk-SK" b="1" i="1" dirty="0" smtClean="0"/>
              <a:t>piesni</a:t>
            </a:r>
            <a:r>
              <a:rPr lang="sk-SK" b="1" i="1" dirty="0"/>
              <a:t>, mladosť, hodnej teba</a:t>
            </a:r>
            <a:r>
              <a:rPr lang="sk-SK" b="1" i="1" dirty="0" smtClean="0"/>
              <a:t>!     A</a:t>
            </a:r>
          </a:p>
          <a:p>
            <a:r>
              <a:rPr lang="sk-SK" b="1" i="1" dirty="0" smtClean="0"/>
              <a:t>Čo </a:t>
            </a:r>
            <a:r>
              <a:rPr lang="sk-SK" b="1" i="1" dirty="0"/>
              <a:t>zhrmí jak na </a:t>
            </a:r>
            <a:r>
              <a:rPr lang="sk-SK" b="1" i="1" dirty="0" smtClean="0"/>
              <a:t>počiatku           B</a:t>
            </a:r>
          </a:p>
          <a:p>
            <a:r>
              <a:rPr lang="sk-SK" b="1" i="1" dirty="0" smtClean="0"/>
              <a:t>slovo </a:t>
            </a:r>
            <a:r>
              <a:rPr lang="sk-SK" b="1" i="1" dirty="0"/>
              <a:t>„Staň sa!“ z Tvorca </a:t>
            </a:r>
            <a:r>
              <a:rPr lang="sk-SK" b="1" i="1" dirty="0" smtClean="0"/>
              <a:t>hrudi, C</a:t>
            </a:r>
          </a:p>
          <a:p>
            <a:r>
              <a:rPr lang="sk-SK" b="1" i="1" dirty="0" smtClean="0"/>
              <a:t>i </a:t>
            </a:r>
            <a:r>
              <a:rPr lang="sk-SK" b="1" i="1" dirty="0"/>
              <a:t>vyvolá z živlov </a:t>
            </a:r>
            <a:r>
              <a:rPr lang="sk-SK" b="1" i="1" dirty="0" smtClean="0"/>
              <a:t>zmätku              B</a:t>
            </a:r>
          </a:p>
          <a:p>
            <a:r>
              <a:rPr lang="sk-SK" b="1" i="1" dirty="0" smtClean="0"/>
              <a:t>nové </a:t>
            </a:r>
            <a:r>
              <a:rPr lang="sk-SK" b="1" i="1" dirty="0"/>
              <a:t>svety, nových </a:t>
            </a:r>
            <a:r>
              <a:rPr lang="sk-SK" b="1" i="1" dirty="0" smtClean="0"/>
              <a:t>ľudí!“            C</a:t>
            </a:r>
            <a:endParaRPr lang="sk-SK" b="1" i="1" dirty="0"/>
          </a:p>
        </p:txBody>
      </p:sp>
      <p:sp>
        <p:nvSpPr>
          <p:cNvPr id="6" name="Čiarová bublina 1 5"/>
          <p:cNvSpPr/>
          <p:nvPr/>
        </p:nvSpPr>
        <p:spPr>
          <a:xfrm>
            <a:off x="7829005" y="4963886"/>
            <a:ext cx="1881051" cy="304800"/>
          </a:xfrm>
          <a:prstGeom prst="borderCallout1">
            <a:avLst>
              <a:gd name="adj1" fmla="val 64464"/>
              <a:gd name="adj2" fmla="val -6481"/>
              <a:gd name="adj3" fmla="val 232500"/>
              <a:gd name="adj4" fmla="val -44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Striedavý  rým </a:t>
            </a:r>
            <a:endParaRPr lang="sk-SK" dirty="0"/>
          </a:p>
        </p:txBody>
      </p:sp>
      <p:sp>
        <p:nvSpPr>
          <p:cNvPr id="7" name="Čiarová bublina 1 6"/>
          <p:cNvSpPr/>
          <p:nvPr/>
        </p:nvSpPr>
        <p:spPr>
          <a:xfrm>
            <a:off x="6348549" y="3135085"/>
            <a:ext cx="1767840" cy="357051"/>
          </a:xfrm>
          <a:prstGeom prst="borderCallout1">
            <a:avLst>
              <a:gd name="adj1" fmla="val 52896"/>
              <a:gd name="adj2" fmla="val -5870"/>
              <a:gd name="adj3" fmla="val 78354"/>
              <a:gd name="adj4" fmla="val -422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epizeuxa</a:t>
            </a:r>
            <a:endParaRPr lang="sk-SK" dirty="0"/>
          </a:p>
        </p:txBody>
      </p:sp>
      <p:sp>
        <p:nvSpPr>
          <p:cNvPr id="10" name="Čiarová bublina 3 (orámovanie a zvýraznenie) 9"/>
          <p:cNvSpPr/>
          <p:nvPr/>
        </p:nvSpPr>
        <p:spPr>
          <a:xfrm>
            <a:off x="905691" y="1706880"/>
            <a:ext cx="1314995" cy="36576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8202"/>
              <a:gd name="adj8" fmla="val 129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anafora</a:t>
            </a:r>
            <a:endParaRPr lang="sk-SK" dirty="0"/>
          </a:p>
        </p:txBody>
      </p:sp>
      <p:sp>
        <p:nvSpPr>
          <p:cNvPr id="12" name="Čiarová bublina 1 11"/>
          <p:cNvSpPr/>
          <p:nvPr/>
        </p:nvSpPr>
        <p:spPr>
          <a:xfrm>
            <a:off x="6531429" y="2042159"/>
            <a:ext cx="1402080" cy="330926"/>
          </a:xfrm>
          <a:prstGeom prst="borderCallout1">
            <a:avLst>
              <a:gd name="adj1" fmla="val 50329"/>
              <a:gd name="adj2" fmla="val -8333"/>
              <a:gd name="adj3" fmla="val 157237"/>
              <a:gd name="adj4" fmla="val -53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metafora</a:t>
            </a:r>
            <a:endParaRPr lang="sk-SK" dirty="0"/>
          </a:p>
        </p:txBody>
      </p:sp>
      <p:sp>
        <p:nvSpPr>
          <p:cNvPr id="13" name="Čiarová bublina 1 12"/>
          <p:cNvSpPr/>
          <p:nvPr/>
        </p:nvSpPr>
        <p:spPr>
          <a:xfrm>
            <a:off x="6348549" y="2573384"/>
            <a:ext cx="1985554" cy="313508"/>
          </a:xfrm>
          <a:prstGeom prst="borderCallout1">
            <a:avLst>
              <a:gd name="adj1" fmla="val 52084"/>
              <a:gd name="adj2" fmla="val -5701"/>
              <a:gd name="adj3" fmla="val 93056"/>
              <a:gd name="adj4" fmla="val -3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epiteton</a:t>
            </a:r>
            <a:endParaRPr lang="sk-SK" dirty="0"/>
          </a:p>
        </p:txBody>
      </p:sp>
      <p:sp>
        <p:nvSpPr>
          <p:cNvPr id="14" name="Čiarová bublina 3 (orámovanie a zvýraznenie) 13"/>
          <p:cNvSpPr/>
          <p:nvPr/>
        </p:nvSpPr>
        <p:spPr>
          <a:xfrm>
            <a:off x="740229" y="3313610"/>
            <a:ext cx="1881051" cy="41801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7964"/>
              <a:gd name="adj8" fmla="val 98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personifikácia</a:t>
            </a:r>
            <a:endParaRPr lang="sk-SK" dirty="0"/>
          </a:p>
        </p:txBody>
      </p:sp>
      <p:sp>
        <p:nvSpPr>
          <p:cNvPr id="16" name="Čiarová bublina 1 15"/>
          <p:cNvSpPr/>
          <p:nvPr/>
        </p:nvSpPr>
        <p:spPr>
          <a:xfrm>
            <a:off x="7576457" y="4346790"/>
            <a:ext cx="2055223" cy="348343"/>
          </a:xfrm>
          <a:prstGeom prst="borderCallout1">
            <a:avLst>
              <a:gd name="adj1" fmla="val 48750"/>
              <a:gd name="adj2" fmla="val -5367"/>
              <a:gd name="adj3" fmla="val 147500"/>
              <a:gd name="adj4" fmla="val -36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Združený rým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967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7128" y="635726"/>
            <a:ext cx="9281160" cy="4110010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+mn-lt"/>
              </a:rPr>
              <a:t>Rodný dom Jána </a:t>
            </a:r>
            <a:r>
              <a:rPr lang="sk-SK" sz="2400" dirty="0" err="1" smtClean="0">
                <a:latin typeface="+mn-lt"/>
              </a:rPr>
              <a:t>Bottu</a:t>
            </a:r>
            <a:r>
              <a:rPr lang="sk-SK" sz="2400" dirty="0" smtClean="0">
                <a:latin typeface="+mn-lt"/>
              </a:rPr>
              <a:t> vo Vyššom Skálniku</a:t>
            </a:r>
            <a:br>
              <a:rPr lang="sk-SK" sz="24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r>
              <a:rPr lang="sk-SK" sz="2400" dirty="0">
                <a:latin typeface="+mn-lt"/>
              </a:rPr>
              <a:t/>
            </a:r>
            <a:br>
              <a:rPr lang="sk-SK" sz="2400" dirty="0">
                <a:latin typeface="+mn-lt"/>
              </a:rPr>
            </a:br>
            <a:r>
              <a:rPr lang="sk-SK" sz="2400" dirty="0" smtClean="0">
                <a:latin typeface="+mn-lt"/>
              </a:rPr>
              <a:t/>
            </a:r>
            <a:br>
              <a:rPr lang="sk-SK" sz="2400" dirty="0" smtClean="0">
                <a:latin typeface="+mn-lt"/>
              </a:rPr>
            </a:br>
            <a:endParaRPr lang="sk-SK" sz="2400" dirty="0">
              <a:latin typeface="+mn-lt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2" y="1516816"/>
            <a:ext cx="5051093" cy="336608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8" y="1516816"/>
            <a:ext cx="4683242" cy="33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4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dreva]]</Template>
  <TotalTime>381</TotalTime>
  <Words>395</Words>
  <Application>Microsoft Office PowerPoint</Application>
  <PresentationFormat>Širokouhlá</PresentationFormat>
  <Paragraphs>78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Century Gothic</vt:lpstr>
      <vt:lpstr>Wingdings</vt:lpstr>
      <vt:lpstr>Typ dreva</vt:lpstr>
      <vt:lpstr>Ján Botto K mladosti</vt:lpstr>
      <vt:lpstr>Ján Botto   * 27. január 1829, Vyšný Skálnik – † 28. apríl 1881, Banská Bystrica,     bol slovenský romantický básnik, autor balád a povestí inšpirovaných ľudovou poéziou. Žil v období romantizmu . </vt:lpstr>
      <vt:lpstr>Prezentácia programu PowerPoint</vt:lpstr>
      <vt:lpstr>  Ján Botto Tvorba </vt:lpstr>
      <vt:lpstr>Ján Botto K mladosti</vt:lpstr>
      <vt:lpstr>Prezentácia programu PowerPoint</vt:lpstr>
      <vt:lpstr>Básnické umelecké prostriedky  Metafora – Čože tak vädneš, mladý svet, Zažne srdcia    mladosti Básnická otázka – Čo značia tie tvoje dumy? Epiteton – dom vymretý, krivé rozumy, svet starý, jarný   kvet,  Prirovnanie - Jak mrazom prvší jarný kvet, jak tá rosa na doline, Jak ten potôčik pod ľady, jak dom vymretý v pokore. Personifikácia - Že tmavé nebo nad nami zjasá novými zorami Anafora - ako pustyňou tieň nemý,                 ako motýľ kryptou tmavou Epizeuxa – hynie, hynie  </vt:lpstr>
      <vt:lpstr>Prezentácia programu PowerPoint</vt:lpstr>
      <vt:lpstr>Rodný dom Jána Bottu vo Vyššom Skálniku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 Botto K mladosti</dc:title>
  <dc:creator>Antónia</dc:creator>
  <cp:lastModifiedBy>Antónia</cp:lastModifiedBy>
  <cp:revision>20</cp:revision>
  <dcterms:created xsi:type="dcterms:W3CDTF">2021-01-21T22:07:02Z</dcterms:created>
  <dcterms:modified xsi:type="dcterms:W3CDTF">2021-01-22T12:21:00Z</dcterms:modified>
</cp:coreProperties>
</file>