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14C953-320F-4E2E-BCC0-095CD5F09FD2}" v="3" dt="2023-06-27T09:30:36.4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c971f12bd3c7d8e1" providerId="LiveId" clId="{9858042B-24AE-46D5-90B8-CED28CBE5528}"/>
    <pc:docChg chg="custSel modSld">
      <pc:chgData name="" userId="c971f12bd3c7d8e1" providerId="LiveId" clId="{9858042B-24AE-46D5-90B8-CED28CBE5528}" dt="2023-06-27T09:30:36.437" v="2" actId="27636"/>
      <pc:docMkLst>
        <pc:docMk/>
      </pc:docMkLst>
      <pc:sldChg chg="modSp">
        <pc:chgData name="" userId="c971f12bd3c7d8e1" providerId="LiveId" clId="{9858042B-24AE-46D5-90B8-CED28CBE5528}" dt="2023-06-27T09:25:48.331" v="0" actId="20577"/>
        <pc:sldMkLst>
          <pc:docMk/>
          <pc:sldMk cId="215621326" sldId="258"/>
        </pc:sldMkLst>
        <pc:spChg chg="mod">
          <ac:chgData name="" userId="c971f12bd3c7d8e1" providerId="LiveId" clId="{9858042B-24AE-46D5-90B8-CED28CBE5528}" dt="2023-06-27T09:25:48.331" v="0" actId="20577"/>
          <ac:spMkLst>
            <pc:docMk/>
            <pc:sldMk cId="215621326" sldId="258"/>
            <ac:spMk id="5" creationId="{F8DADBC8-6CF8-4A2F-A016-5370037A46F4}"/>
          </ac:spMkLst>
        </pc:spChg>
      </pc:sldChg>
      <pc:sldChg chg="modSp">
        <pc:chgData name="" userId="c971f12bd3c7d8e1" providerId="LiveId" clId="{9858042B-24AE-46D5-90B8-CED28CBE5528}" dt="2023-06-27T09:30:36.437" v="2" actId="27636"/>
        <pc:sldMkLst>
          <pc:docMk/>
          <pc:sldMk cId="1230528896" sldId="260"/>
        </pc:sldMkLst>
        <pc:spChg chg="mod">
          <ac:chgData name="" userId="c971f12bd3c7d8e1" providerId="LiveId" clId="{9858042B-24AE-46D5-90B8-CED28CBE5528}" dt="2023-06-27T09:30:36.437" v="2" actId="27636"/>
          <ac:spMkLst>
            <pc:docMk/>
            <pc:sldMk cId="1230528896" sldId="260"/>
            <ac:spMk id="5" creationId="{FCC473A2-C640-0E3B-2989-639A10C379B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ia-kanta.pl/mcdonalds-zwariowa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9907D43-20B3-9D75-C345-E35C66D29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25932" y="0"/>
            <a:ext cx="3559387" cy="2380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268DDA92-7107-9A72-EFEB-32F313D97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7871" y="4402573"/>
            <a:ext cx="9963679" cy="1875893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4000" dirty="0">
                <a:latin typeface="Arial Black" panose="020B0A04020102020204" pitchFamily="34" charset="0"/>
              </a:rPr>
            </a:br>
            <a:br>
              <a:rPr lang="pl-PL" sz="4000" dirty="0">
                <a:latin typeface="Arial Black" panose="020B0A04020102020204" pitchFamily="34" charset="0"/>
              </a:rPr>
            </a:br>
            <a:r>
              <a:rPr lang="pl-PL" sz="4000" dirty="0">
                <a:latin typeface="Arial Black" panose="020B0A04020102020204" pitchFamily="34" charset="0"/>
              </a:rPr>
              <a:t>AUTOEWALUACJA DZIAŁAŃ</a:t>
            </a:r>
            <a:br>
              <a:rPr lang="pl-PL" sz="4000" dirty="0">
                <a:latin typeface="Bodoni MT Black" panose="02070A03080606020203" pitchFamily="18" charset="0"/>
              </a:rPr>
            </a:br>
            <a:r>
              <a:rPr lang="pl-PL" sz="4000" dirty="0">
                <a:latin typeface="Arial Black" panose="020B0A04020102020204" pitchFamily="34" charset="0"/>
              </a:rPr>
              <a:t>Szkoła Promująca Zdrowie</a:t>
            </a:r>
            <a:br>
              <a:rPr lang="pl-PL" sz="4000" dirty="0">
                <a:latin typeface="Arial Black" panose="020B0A04020102020204" pitchFamily="34" charset="0"/>
              </a:rPr>
            </a:br>
            <a:r>
              <a:rPr lang="pl-PL" sz="4000" dirty="0">
                <a:latin typeface="Arial Black" panose="020B0A04020102020204" pitchFamily="34" charset="0"/>
              </a:rPr>
              <a:t>w Szkole Podstawowej nr 15 </a:t>
            </a:r>
            <a:br>
              <a:rPr lang="pl-PL" sz="4000" dirty="0">
                <a:latin typeface="Arial Black" panose="020B0A04020102020204" pitchFamily="34" charset="0"/>
              </a:rPr>
            </a:br>
            <a:r>
              <a:rPr lang="pl-PL" sz="4000" dirty="0">
                <a:latin typeface="Arial Black" panose="020B0A04020102020204" pitchFamily="34" charset="0"/>
              </a:rPr>
              <a:t>im. Polskich </a:t>
            </a:r>
            <a:r>
              <a:rPr lang="pl-PL" sz="4000">
                <a:latin typeface="Arial Black" panose="020B0A04020102020204" pitchFamily="34" charset="0"/>
              </a:rPr>
              <a:t>Noblistów </a:t>
            </a:r>
            <a:br>
              <a:rPr lang="pl-PL" sz="4000">
                <a:latin typeface="Arial Black" panose="020B0A04020102020204" pitchFamily="34" charset="0"/>
              </a:rPr>
            </a:br>
            <a:r>
              <a:rPr lang="pl-PL" sz="4000">
                <a:latin typeface="Arial Black" panose="020B0A04020102020204" pitchFamily="34" charset="0"/>
              </a:rPr>
              <a:t>w </a:t>
            </a:r>
            <a:r>
              <a:rPr lang="pl-PL" sz="4000" dirty="0">
                <a:latin typeface="Arial Black" panose="020B0A04020102020204" pitchFamily="34" charset="0"/>
              </a:rPr>
              <a:t>Częstochowie</a:t>
            </a:r>
            <a:br>
              <a:rPr lang="pl-PL" sz="4000" dirty="0">
                <a:latin typeface="Arial Black" panose="020B0A04020102020204" pitchFamily="34" charset="0"/>
              </a:rPr>
            </a:br>
            <a:r>
              <a:rPr lang="pl-PL" sz="5300" dirty="0">
                <a:latin typeface="Arial Black" panose="020B0A04020102020204" pitchFamily="34" charset="0"/>
              </a:rPr>
              <a:t> </a:t>
            </a:r>
            <a:br>
              <a:rPr lang="pl-PL" sz="5300" dirty="0">
                <a:latin typeface="Arial Black" panose="020B0A04020102020204" pitchFamily="34" charset="0"/>
              </a:rPr>
            </a:br>
            <a:br>
              <a:rPr lang="pl-PL" sz="5300" dirty="0">
                <a:latin typeface="Arial Black" panose="020B0A04020102020204" pitchFamily="34" charset="0"/>
              </a:rPr>
            </a:br>
            <a:r>
              <a:rPr lang="pl-PL" sz="1600" b="0" i="1" dirty="0">
                <a:solidFill>
                  <a:srgbClr val="065708"/>
                </a:solidFill>
                <a:effectLst/>
                <a:latin typeface="Roboto" panose="020F0502020204030204" pitchFamily="2" charset="0"/>
              </a:rPr>
              <a:t>"Szkoła promująca zdrowie zwiększa możliwości młodych ludzi do podejmowania działań i dokonywania zmian. Jest miejscem, w którym młodzi ludzie pracując razem z nauczycielami i innymi osobami, mogą osiągnąć sukces. Wzmacnianie młodych ludzi, wspieranie ich wizji i idei, umożliwia im wpływ na ich życie i warunki życia".</a:t>
            </a:r>
            <a:r>
              <a:rPr lang="pl-PL" sz="1600" b="0" i="0" dirty="0">
                <a:solidFill>
                  <a:srgbClr val="065708"/>
                </a:solidFill>
                <a:effectLst/>
                <a:latin typeface="Roboto" panose="020F0502020204030204" pitchFamily="2" charset="0"/>
              </a:rPr>
              <a:t> (WHO, 1997)</a:t>
            </a:r>
            <a:br>
              <a:rPr lang="pl-PL" sz="1600" b="0" i="0" dirty="0">
                <a:solidFill>
                  <a:srgbClr val="065708"/>
                </a:solidFill>
                <a:effectLst/>
                <a:latin typeface="Roboto" panose="020F0502020204030204" pitchFamily="2" charset="0"/>
              </a:rPr>
            </a:br>
            <a:endParaRPr lang="pl-PL" sz="5300" dirty="0">
              <a:latin typeface="Arial Black" panose="020B0A04020102020204" pitchFamily="34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0609EB8-8879-60D4-695B-6752E79103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endParaRPr lang="pl-PL" dirty="0"/>
          </a:p>
          <a:p>
            <a:pPr algn="ctr"/>
            <a:endParaRPr lang="pl-PL" b="1" dirty="0">
              <a:latin typeface="Arial Narrow" panose="020B0606020202030204" pitchFamily="34" charset="0"/>
            </a:endParaRPr>
          </a:p>
          <a:p>
            <a:pPr algn="ctr"/>
            <a:endParaRPr lang="pl-PL" b="1" dirty="0">
              <a:latin typeface="Arial Narrow" panose="020B0606020202030204" pitchFamily="34" charset="0"/>
            </a:endParaRPr>
          </a:p>
          <a:p>
            <a:pPr algn="ctr"/>
            <a:r>
              <a:rPr lang="pl-PL" b="1" dirty="0">
                <a:latin typeface="Arial Narrow" panose="020B0606020202030204" pitchFamily="34" charset="0"/>
              </a:rPr>
              <a:t>Rok szkolny 2022/2023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2632163-3E84-434F-ABEB-39DBEB8452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2376" y="3316235"/>
            <a:ext cx="1134536" cy="146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90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95A3C5E-E860-BE0D-F229-8DEED8044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4523623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Arial Narrow" panose="020B0606020202030204" pitchFamily="34" charset="0"/>
              </a:rPr>
              <a:t>I. Rozpoczęcie działań dla tworzenia szkoły promującej zdrowie – 2004 rok</a:t>
            </a:r>
            <a:br>
              <a:rPr lang="pl-PL" sz="3200" b="1" dirty="0">
                <a:latin typeface="Arial Narrow" panose="020B0606020202030204" pitchFamily="34" charset="0"/>
              </a:rPr>
            </a:br>
            <a:br>
              <a:rPr lang="pl-PL" sz="3200" b="1" dirty="0">
                <a:latin typeface="Arial Narrow" panose="020B0606020202030204" pitchFamily="34" charset="0"/>
              </a:rPr>
            </a:br>
            <a:r>
              <a:rPr lang="pl-PL" sz="3200" b="1" dirty="0">
                <a:latin typeface="Arial Narrow" panose="020B0606020202030204" pitchFamily="34" charset="0"/>
              </a:rPr>
              <a:t>II. Przyjęcie szkoły do wojewódzkiej sieci przedszkoli </a:t>
            </a:r>
            <a:br>
              <a:rPr lang="pl-PL" sz="3200" b="1" dirty="0">
                <a:latin typeface="Arial Narrow" panose="020B0606020202030204" pitchFamily="34" charset="0"/>
              </a:rPr>
            </a:br>
            <a:r>
              <a:rPr lang="pl-PL" sz="3200" b="1" dirty="0">
                <a:latin typeface="Arial Narrow" panose="020B0606020202030204" pitchFamily="34" charset="0"/>
              </a:rPr>
              <a:t>i szkól promujących zdrowie – 2006 rok</a:t>
            </a:r>
            <a:br>
              <a:rPr lang="pl-PL" sz="3200" b="1" dirty="0">
                <a:latin typeface="Arial Narrow" panose="020B0606020202030204" pitchFamily="34" charset="0"/>
              </a:rPr>
            </a:br>
            <a:br>
              <a:rPr lang="pl-PL" sz="3200" b="1" dirty="0">
                <a:latin typeface="Arial Narrow" panose="020B0606020202030204" pitchFamily="34" charset="0"/>
              </a:rPr>
            </a:br>
            <a:r>
              <a:rPr lang="pl-PL" sz="3200" b="1" dirty="0">
                <a:latin typeface="Arial Narrow" panose="020B0606020202030204" pitchFamily="34" charset="0"/>
              </a:rPr>
              <a:t>III. Krajowy Certyfikat Szkól Promujących Zdrowie – 2015 rok</a:t>
            </a:r>
            <a:br>
              <a:rPr lang="pl-PL" sz="3200" b="1" dirty="0">
                <a:latin typeface="Arial Narrow" panose="020B0606020202030204" pitchFamily="34" charset="0"/>
              </a:rPr>
            </a:br>
            <a:endParaRPr lang="pl-PL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48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9DBD31BE-A2EC-A67A-BC4A-F90375B0C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ARKUSZ ZBIORCZY DLA STANDARDU PIERWSZEGO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B36A46F-9B58-C85B-36B8-8C1EC5575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412" y="934244"/>
            <a:ext cx="5181600" cy="3151718"/>
          </a:xfrm>
        </p:spPr>
        <p:txBody>
          <a:bodyPr>
            <a:normAutofit/>
          </a:bodyPr>
          <a:lstStyle/>
          <a:p>
            <a:r>
              <a:rPr lang="pl-PL" sz="3200" b="1" dirty="0"/>
              <a:t>Średnia liczba punktów dla standardu I (dla 4 wymiarów) - 5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C387D9E2-F734-86C7-D5A2-A6FC1C6C8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556654"/>
          </a:xfrm>
        </p:spPr>
        <p:txBody>
          <a:bodyPr>
            <a:noAutofit/>
          </a:bodyPr>
          <a:lstStyle/>
          <a:p>
            <a:pPr algn="just"/>
            <a:r>
              <a:rPr lang="pl-PL" sz="1800" dirty="0">
                <a:latin typeface="Arial Narrow" panose="020B0606020202030204" pitchFamily="34" charset="0"/>
              </a:rPr>
              <a:t>Wymiary i wskaźniki ( 4 wskaźniki):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Uwzględnianie promocji zdrowia w dokumentach oraz pracy i życiu szkoły – </a:t>
            </a:r>
            <a:r>
              <a:rPr lang="pl-PL" sz="1800" b="1" dirty="0">
                <a:latin typeface="Arial Narrow" panose="020B0606020202030204" pitchFamily="34" charset="0"/>
              </a:rPr>
              <a:t>ocena 5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Struktura dla realizacji programu szkół promujących zdrowie – </a:t>
            </a:r>
            <a:r>
              <a:rPr lang="pl-PL" sz="1800" b="1" dirty="0">
                <a:latin typeface="Arial Narrow" panose="020B0606020202030204" pitchFamily="34" charset="0"/>
              </a:rPr>
              <a:t>ocena 5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Szkolenia, systematyczne informowanie i dostępność informacji nt. koncepcji szkół promujących zdrowie – </a:t>
            </a:r>
            <a:r>
              <a:rPr lang="pl-PL" sz="1800" b="1" dirty="0">
                <a:latin typeface="Arial Narrow" panose="020B0606020202030204" pitchFamily="34" charset="0"/>
              </a:rPr>
              <a:t>ocena 5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Planowanie i ewaluacja działań w zakresie promocji zdrowia oraz ich dokumentowanie – </a:t>
            </a:r>
            <a:r>
              <a:rPr lang="pl-PL" sz="1800" b="1" dirty="0">
                <a:latin typeface="Arial Narrow" panose="020B0606020202030204" pitchFamily="34" charset="0"/>
              </a:rPr>
              <a:t>ocena 5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585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317F4AE-29CB-ABCF-B43B-2AF1CD36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279" y="446088"/>
            <a:ext cx="3505199" cy="1905000"/>
          </a:xfrm>
        </p:spPr>
        <p:txBody>
          <a:bodyPr>
            <a:normAutofit fontScale="90000"/>
          </a:bodyPr>
          <a:lstStyle/>
          <a:p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ARKUSZ ZBIORCZY DLA STANDARDU DRUGIEGO</a:t>
            </a:r>
            <a:br>
              <a:rPr lang="pl-PL" sz="22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Badanie klimatu społecznego szkoły z perspektywy różnych grup jej społeczności (ankiety, technika narysuj i napisz, wypracowanie – badane klasy 3 </a:t>
            </a:r>
            <a:br>
              <a:rPr lang="pl-PL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5, rodzice, n</a:t>
            </a:r>
            <a:r>
              <a:rPr lang="pl-PL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auczyciele, pracownicy niepedagogiczni</a:t>
            </a:r>
            <a:r>
              <a:rPr lang="pl-PL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8DADBC8-6CF8-4A2F-A016-5370037A4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200" b="1" dirty="0"/>
              <a:t>Średnia liczba punktów dla standardu II dla wszystkich grup badanych </a:t>
            </a:r>
            <a:r>
              <a:rPr lang="pl-PL" sz="1400" b="1" dirty="0"/>
              <a:t>(uczniów, rodziców, nauczycieli, pracowników niepedagogicznych)</a:t>
            </a:r>
            <a:r>
              <a:rPr lang="pl-PL" sz="3200" b="1" dirty="0"/>
              <a:t>  - 4,6</a:t>
            </a:r>
          </a:p>
          <a:p>
            <a:r>
              <a:rPr lang="pl-PL" b="1" dirty="0"/>
              <a:t>Problem priorytetowy do rozwiązania: 22% uczniów nie ma zaufania do siebie, 20% uczniów  nie reaguje na prośby i zalecenia pracowników niepedagogicznych oraz nie szanuje ich pracy</a:t>
            </a:r>
          </a:p>
          <a:p>
            <a:r>
              <a:rPr lang="pl-PL" sz="1800" b="1" dirty="0"/>
              <a:t>Słabe strony:</a:t>
            </a:r>
          </a:p>
          <a:p>
            <a:r>
              <a:rPr lang="pl-PL" b="1" dirty="0"/>
              <a:t>10% nauczycieli, uważa, że ich zadanie na temat życia i pracy szkoły nie jest brane pod uwagę przez dyrektora</a:t>
            </a:r>
          </a:p>
          <a:p>
            <a:r>
              <a:rPr lang="pl-PL" sz="1800" b="1" dirty="0"/>
              <a:t>20% </a:t>
            </a:r>
            <a:r>
              <a:rPr lang="pl-PL" b="1" dirty="0"/>
              <a:t>pracowników niepedagogicznych, uważa, że ich zdanie na temat życia i pracy szkoły nie jest brane pod uwagę przez dyrektora</a:t>
            </a:r>
          </a:p>
          <a:p>
            <a:endParaRPr lang="pl-PL" sz="1800" b="1" dirty="0"/>
          </a:p>
          <a:p>
            <a:endParaRPr lang="pl-PL" sz="1800" b="1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5AA338B7-CE15-B27B-A7C8-27D689355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2057399"/>
            <a:ext cx="3505199" cy="3803649"/>
          </a:xfrm>
        </p:spPr>
        <p:txBody>
          <a:bodyPr>
            <a:noAutofit/>
          </a:bodyPr>
          <a:lstStyle/>
          <a:p>
            <a:endParaRPr lang="pl-PL" sz="18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(średnia punktów) we wszystkich wymiarach: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–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ocena 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Nauczyciele –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ocena 4,8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Pracownicy niepedagogiczni – 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4,6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Rodzice –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ocena 5</a:t>
            </a:r>
          </a:p>
          <a:p>
            <a:pPr marL="285750" indent="-285750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62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408ED16C-F2B5-CB4E-020E-F379ACBF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ARKUSZ ZBIORCZY DLA STANDARDU TRZECIEGO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BCEA631-C6E6-6D3A-C3C2-127A9889C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3200" b="1" dirty="0"/>
              <a:t>Średnia liczba punktów dla standardu III (dla 4 wymiarów) – 4,75</a:t>
            </a:r>
          </a:p>
          <a:p>
            <a:pPr algn="just"/>
            <a:r>
              <a:rPr lang="pl-PL" b="1" dirty="0"/>
              <a:t>Problem priorytetowy do rozwiązania: 20% uczniów uważa, że zajęcia nt. zdrowia są nieciekawe oraz to, czego się uczą o zdrowiu w szkole nie zachęca uczniów do dbania o zdrowie</a:t>
            </a:r>
          </a:p>
          <a:p>
            <a:pPr marL="0" indent="0" algn="just">
              <a:buNone/>
            </a:pPr>
            <a:r>
              <a:rPr lang="pl-PL" b="1" dirty="0"/>
              <a:t>Słabe strony:</a:t>
            </a:r>
          </a:p>
          <a:p>
            <a:pPr algn="just"/>
            <a:r>
              <a:rPr lang="pl-PL" b="1" dirty="0"/>
              <a:t>20% uczniów uważa, że na godzinach wychowawczych nie są omawiane z nimi tematy i zagadnienia dotyczące zdrowia i dbałości o nie</a:t>
            </a:r>
          </a:p>
          <a:p>
            <a:pPr algn="just"/>
            <a:r>
              <a:rPr lang="pl-PL" b="1" dirty="0"/>
              <a:t>20% rodziców twierdzi, że wychowawca nie konsultuje z nimi tematów dotyczących zdrowia, które omawia na godzinach wychowawczych z dziećmi</a:t>
            </a:r>
          </a:p>
          <a:p>
            <a:pPr algn="just"/>
            <a:r>
              <a:rPr lang="pl-PL" b="1" dirty="0"/>
              <a:t>20% nauczycieli nie konsultuje tematów dotyczących zdrowia z rodzicami, które omawia z ich dziećmi na godzinach wychowawczych</a:t>
            </a:r>
          </a:p>
          <a:p>
            <a:pPr algn="just"/>
            <a:r>
              <a:rPr lang="pl-PL" b="1" dirty="0"/>
              <a:t>8% pracowników niepedagogicznych uważa, że praca w szkole promującej zdrowie, nie jest dla nich refleksją nt. stylu życia i dbałości o zdrowie</a:t>
            </a:r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B173C2B7-5CEA-5490-61D6-A46BB881D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642255" cy="4734454"/>
          </a:xfrm>
        </p:spPr>
        <p:txBody>
          <a:bodyPr>
            <a:noAutofit/>
          </a:bodyPr>
          <a:lstStyle/>
          <a:p>
            <a:pPr algn="just"/>
            <a:r>
              <a:rPr lang="pl-PL" sz="1800" dirty="0">
                <a:latin typeface="Arial Narrow" panose="020B0606020202030204" pitchFamily="34" charset="0"/>
              </a:rPr>
              <a:t>Wymiary i wskaźniki ( 4 wskaźniki):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Realizacja edukacji zdrowotnej uczniów zgodnie z podstawą programową kształcenia ogólnego – </a:t>
            </a:r>
            <a:r>
              <a:rPr lang="pl-PL" sz="1800" b="1" dirty="0">
                <a:latin typeface="Arial Narrow" panose="020B0606020202030204" pitchFamily="34" charset="0"/>
              </a:rPr>
              <a:t>ocena 4,9 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Aktywny udział uczniów w procesie edukacji zdrowotnej, współpraca z rodzicami i społecznością lokalna – </a:t>
            </a:r>
            <a:r>
              <a:rPr lang="pl-PL" sz="1800" b="1" dirty="0">
                <a:latin typeface="Arial Narrow" panose="020B0606020202030204" pitchFamily="34" charset="0"/>
              </a:rPr>
              <a:t>ocena 4,4 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Działania dla poprawy jakości i skuteczności edukacji zdrowotnej – </a:t>
            </a:r>
            <a:r>
              <a:rPr lang="pl-PL" sz="1800" b="1" dirty="0">
                <a:latin typeface="Arial Narrow" panose="020B0606020202030204" pitchFamily="34" charset="0"/>
              </a:rPr>
              <a:t>ocena 5 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pl-PL" sz="1800" dirty="0">
                <a:latin typeface="Arial Narrow" panose="020B0606020202030204" pitchFamily="34" charset="0"/>
              </a:rPr>
              <a:t>Edukacja zdrowotna nauczycieli i pracowników niepedagogicznych – </a:t>
            </a:r>
            <a:r>
              <a:rPr lang="pl-PL" sz="1800" b="1" dirty="0">
                <a:latin typeface="Arial Narrow" panose="020B0606020202030204" pitchFamily="34" charset="0"/>
              </a:rPr>
              <a:t>ocena 4,7</a:t>
            </a:r>
            <a:r>
              <a:rPr lang="pl-PL" sz="1800" dirty="0">
                <a:latin typeface="Arial Narrow" panose="020B0606020202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454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1CA3590C-FF30-D144-A7F9-5E4CEE92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ARKUSZ ZBIORCZY DLA STANDARDU CZWARTEGO</a:t>
            </a: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FCC473A2-C640-0E3B-2989-639A10C37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200" b="1" dirty="0"/>
              <a:t>Średnia liczba punktów dla standardu IV (dla 5 wymiarów) – 4,7</a:t>
            </a:r>
          </a:p>
          <a:p>
            <a:r>
              <a:rPr lang="pl-PL" b="1" dirty="0"/>
              <a:t>Problem priorytetowy do rozwiązania: 40% uczniów i pracowników niepedagogicznych uważa, że uczniowie nie zachowują porządku i nie dbają o czystość w szkole</a:t>
            </a:r>
          </a:p>
          <a:p>
            <a:pPr marL="0" indent="0">
              <a:buNone/>
            </a:pPr>
            <a:r>
              <a:rPr lang="pl-PL" b="1" dirty="0"/>
              <a:t>Słabe strony:</a:t>
            </a:r>
          </a:p>
          <a:p>
            <a:r>
              <a:rPr lang="pl-PL" b="1" dirty="0"/>
              <a:t>10% uczniów uważa, że na przerwach w łazienkach jest brudno</a:t>
            </a:r>
          </a:p>
          <a:p>
            <a:r>
              <a:rPr lang="pl-PL" b="1" dirty="0"/>
              <a:t>40% uczniów i pracowników niepedagogicznych uważa, że uczniowie nie zachowują porządku i nie dbają o czystość w szkole</a:t>
            </a:r>
          </a:p>
          <a:p>
            <a:r>
              <a:rPr lang="pl-PL" b="1" dirty="0"/>
              <a:t>16% rodziców uważa, że nie diagnozuje się okresowo czy uczniowie przychodzą do szkoły po śniadaniu i co zjadają, wyniki tej diagnozy nie są omawiane z uczniami i rodzicami</a:t>
            </a:r>
          </a:p>
          <a:p>
            <a:endParaRPr lang="pl-PL" b="1" dirty="0"/>
          </a:p>
          <a:p>
            <a:pPr marL="0" indent="0">
              <a:buNone/>
            </a:pPr>
            <a:endParaRPr lang="pl-PL" b="1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9820A630-5619-4330-D267-B82A22CE6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1800" dirty="0"/>
              <a:t>Wymiary i wskaźniki ( 5 wskaźników):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Wybrane pomieszczenia i wyposażenie szkoły organizacja pracy w szkole oraz działania na rzecz ochrony środowiska – </a:t>
            </a:r>
            <a:r>
              <a:rPr lang="pl-PL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5</a:t>
            </a:r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Czystość w szkole – ocena 4.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Organizacja przerw międzylekcyjnych – 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4,7</a:t>
            </a: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Wychowanie fizyczne oraz aktywność fizyczna członków społeczności szkolnej – 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5</a:t>
            </a: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Żywienie w szkole – </a:t>
            </a:r>
            <a:r>
              <a:rPr lang="pl-PL" sz="18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4,8</a:t>
            </a:r>
            <a:r>
              <a:rPr lang="pl-PL" sz="18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1800" dirty="0"/>
          </a:p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052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741DCB31-DF45-D5BC-2157-6AE025BA4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6962" y="234184"/>
            <a:ext cx="5724644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RAPORT KOŃCOWY Z AUTOEWALUACJI		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</a:tabLst>
            </a:pPr>
            <a:r>
              <a:rPr kumimoji="0" lang="pl-PL" altLang="pl-P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standardów i wybór problemów priorytetowych</a:t>
            </a:r>
            <a:endParaRPr kumimoji="0" lang="pl-PL" altLang="pl-P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686971C-77D5-6CFA-A3B8-CA529A194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75632"/>
              </p:ext>
            </p:extLst>
          </p:nvPr>
        </p:nvGraphicFramePr>
        <p:xfrm>
          <a:off x="2015067" y="1498600"/>
          <a:ext cx="9489545" cy="42156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186787">
                  <a:extLst>
                    <a:ext uri="{9D8B030D-6E8A-4147-A177-3AD203B41FA5}">
                      <a16:colId xmlns:a16="http://schemas.microsoft.com/office/drawing/2014/main" val="3069726471"/>
                    </a:ext>
                  </a:extLst>
                </a:gridCol>
                <a:gridCol w="1115971">
                  <a:extLst>
                    <a:ext uri="{9D8B030D-6E8A-4147-A177-3AD203B41FA5}">
                      <a16:colId xmlns:a16="http://schemas.microsoft.com/office/drawing/2014/main" val="3306909881"/>
                    </a:ext>
                  </a:extLst>
                </a:gridCol>
                <a:gridCol w="4186787">
                  <a:extLst>
                    <a:ext uri="{9D8B030D-6E8A-4147-A177-3AD203B41FA5}">
                      <a16:colId xmlns:a16="http://schemas.microsoft.com/office/drawing/2014/main" val="2028357421"/>
                    </a:ext>
                  </a:extLst>
                </a:gridCol>
              </a:tblGrid>
              <a:tr h="653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Standard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Średnia liczba punktów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priorytetowy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8440"/>
                  </a:ext>
                </a:extLst>
              </a:tr>
              <a:tr h="218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11311"/>
                  </a:ext>
                </a:extLst>
              </a:tr>
              <a:tr h="684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Koncepcja pracy szkoły, jej struktura i organizacja sprzyjają uczestnictwu społeczności szkolnej w realizacji działań w zakresie promocji zdrowia oraz ich skuteczności i długofalowości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----------------------------------------------------------------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42487"/>
                  </a:ext>
                </a:extLst>
              </a:tr>
              <a:tr h="838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Klimat społeczny szkoły sprzyja zdrowiu i dobremu samopoczuciu uczniów, nauczycieli i innych pracowników szkoły oraz rodziców uczniów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 uczniów nie ma zaufania do siebie,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uczniów nie reaguje na prośby i zalecenia pracowników niepedagogicznych oraz nie szanują ich pracy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159350"/>
                  </a:ext>
                </a:extLst>
              </a:tr>
              <a:tr h="11356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Szkoła realizuje edukację zdrowotną uczniów nauczycieli i pracowników niepedagogicznych oraz dąży do poprawy jej skuteczności 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4,75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pl-PL" sz="11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uczniów uważa, że zajęcia na temat zdrowia są nieciekawe oraz to czego się uczą o zdrowiu w szkole nie zachęca uczniów do dbania o zdrowie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306007"/>
                  </a:ext>
                </a:extLst>
              </a:tr>
              <a:tr h="684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Warunki oraz organizacja nauki i pracy sprzyjają zdrowiu i dobremu samopoczuciu uczniów, nauczycieli i innych pracowników szkoły oraz współpracy z rodzicami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1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 uczniów i pracowników niepedagogicznych uważa, że uczniowie nie zachowują porządku i nie dbają o czystość w szkole</a:t>
                      </a:r>
                      <a:r>
                        <a:rPr lang="pl-PL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1" marR="644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28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59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BEAE9A0-564A-DB8D-49B6-7B7514772109}"/>
              </a:ext>
            </a:extLst>
          </p:cNvPr>
          <p:cNvSpPr txBox="1"/>
          <p:nvPr/>
        </p:nvSpPr>
        <p:spPr>
          <a:xfrm>
            <a:off x="1552903" y="900072"/>
            <a:ext cx="8931166" cy="4513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l-P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efektów działań i wybór problemów priorytetowych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Dobre samopoczucie w szkole: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100"/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Średnia liczba punktów dla czterech grup (Uczniowie, Rodzice, Nauczyciele, Pracownicy niepedagogiczni): </a:t>
            </a:r>
            <a:r>
              <a:rPr lang="pl-PL" sz="1800" b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4,84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</a:pPr>
            <a:r>
              <a:rPr lang="pl-PL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priorytetowy: </a:t>
            </a:r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Większość uczniów w klasie sygnalizowało, że nie lubi w klasie kłótni, skarg i wyzwisk.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Podejmowanie działań dla umacniania zdrowia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SzPts val="1100"/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Średni odsetek odpowiedzi TAK dla trzech grup (Uczniowie, Nauczyciele, Pracownicy niepedagogiczni): </a:t>
            </a:r>
            <a:r>
              <a:rPr lang="pl-PL" sz="1800" b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83,7%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100"/>
              <a:buFont typeface="Symbol" panose="05050102010706020507" pitchFamily="18" charset="2"/>
              <a:buChar char=""/>
            </a:pPr>
            <a:r>
              <a:rPr lang="pl-PL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Wnioski do dalszych działań: </a:t>
            </a:r>
            <a:r>
              <a:rPr lang="pl-PL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wszystkie grupy badanych powinny poznać i potrafić zastosować atrakcyjne metody i sposoby spędzania wolnego czasu, które jednocześnie pozwolą rozładować stres, negatywne emocje, zrelaksować się.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9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8AD17C3D-A8F7-903E-F59C-84D368CAAA7D}"/>
              </a:ext>
            </a:extLst>
          </p:cNvPr>
          <p:cNvSpPr txBox="1"/>
          <p:nvPr/>
        </p:nvSpPr>
        <p:spPr>
          <a:xfrm>
            <a:off x="1450427" y="356120"/>
            <a:ext cx="9640613" cy="5542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pl-PL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Podsumowanie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600"/>
              </a:spcAft>
            </a:pPr>
            <a:r>
              <a:rPr lang="pl-PL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orzyści z przeprowadzenia autoewaluacji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Przeprowadzenie autoewaluacji w ramach </a:t>
            </a:r>
            <a:r>
              <a:rPr lang="pl-PL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SzPZ</a:t>
            </a:r>
            <a:r>
              <a:rPr lang="pl-PL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pozwoliło na poznanie rzeczywistych problemów występujących wśród uczniów, rodziców nauczycieli oraz pracowników niepedagogicznych w zakresie edukacji zdrowotnej. Ewaluacja pozwoliła zwrócić uwagę na nasze mocne strony oraz obszary wymagające poprawy i działań naprawczych.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Zespół Promocji Zdrowia powinien koncentrować się w dalszej pracy głównie na zagadnieniach wymagających poprawy i utrzymaniu na wysokim poziomie tego co wypadło w diagnozie bardzo dobrze. W szczególności zostanie położony nacisk na poprawę zachowania uczniów względem rówieśników i pracowników szkoły, budowaniu relacji opartej na szacunku, kulturze i zaufaniu do drugiego człowieka. Priorytetem stanie się dla nas kształtowanie umiejętności współpracy w grupie, kulturalnego komunikowania się a także empatii i szacunku względem innych.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Przeprowadzona autoewaluacja uświadomiła nam konieczność poprawy w zakresie dbałości uczniów o pozostawiany po wyjściu z sal i toalet porządek, a także właściwy stosunek do pracowników niepedagogicznych odpowiadających za porządek w szkole.</a:t>
            </a:r>
          </a:p>
          <a:p>
            <a:pPr marL="540385" algn="just">
              <a:lnSpc>
                <a:spcPct val="115000"/>
              </a:lnSpc>
              <a:spcAft>
                <a:spcPts val="1000"/>
              </a:spcAft>
            </a:pPr>
            <a:endParaRPr lang="pl-PL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385" algn="r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Opracował:</a:t>
            </a:r>
          </a:p>
          <a:p>
            <a:pPr marL="540385" algn="r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Zespół </a:t>
            </a:r>
            <a:r>
              <a:rPr lang="pl-PL" sz="160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Promocji Zdrowia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99213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360</TotalTime>
  <Words>1220</Words>
  <Application>Microsoft Office PowerPoint</Application>
  <PresentationFormat>Panoramiczny</PresentationFormat>
  <Paragraphs>88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20" baseType="lpstr">
      <vt:lpstr>Arial</vt:lpstr>
      <vt:lpstr>Arial Black</vt:lpstr>
      <vt:lpstr>Arial Narrow</vt:lpstr>
      <vt:lpstr>Bodoni MT Black</vt:lpstr>
      <vt:lpstr>Calibri</vt:lpstr>
      <vt:lpstr>Century Gothic</vt:lpstr>
      <vt:lpstr>Roboto</vt:lpstr>
      <vt:lpstr>Symbol</vt:lpstr>
      <vt:lpstr>Times New Roman</vt:lpstr>
      <vt:lpstr>Wingdings 3</vt:lpstr>
      <vt:lpstr>Smuga</vt:lpstr>
      <vt:lpstr>  AUTOEWALUACJA DZIAŁAŃ Szkoła Promująca Zdrowie w Szkole Podstawowej nr 15  im. Polskich Noblistów  w Częstochowie    "Szkoła promująca zdrowie zwiększa możliwości młodych ludzi do podejmowania działań i dokonywania zmian. Jest miejscem, w którym młodzi ludzie pracując razem z nauczycielami i innymi osobami, mogą osiągnąć sukces. Wzmacnianie młodych ludzi, wspieranie ich wizji i idei, umożliwia im wpływ na ich życie i warunki życia". (WHO, 1997) </vt:lpstr>
      <vt:lpstr>I. Rozpoczęcie działań dla tworzenia szkoły promującej zdrowie – 2004 rok  II. Przyjęcie szkoły do wojewódzkiej sieci przedszkoli  i szkól promujących zdrowie – 2006 rok  III. Krajowy Certyfikat Szkól Promujących Zdrowie – 2015 rok </vt:lpstr>
      <vt:lpstr>ARKUSZ ZBIORCZY DLA STANDARDU PIERWSZEGO</vt:lpstr>
      <vt:lpstr>       ARKUSZ ZBIORCZY DLA STANDARDU DRUGIEGO  Badanie klimatu społecznego szkoły z perspektywy różnych grup jej społeczności (ankiety, technika narysuj i napisz, wypracowanie – badane klasy 3  i 5, rodzice, nauczyciele, pracownicy niepedagogiczni).</vt:lpstr>
      <vt:lpstr>ARKUSZ ZBIORCZY DLA STANDARDU TRZECIEGO</vt:lpstr>
      <vt:lpstr>ARKUSZ ZBIORCZY DLA STANDARDU CZWARTEGO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Szkoła Promująca Zdrowie</dc:title>
  <dc:creator>Wiktor Lipiec</dc:creator>
  <cp:lastModifiedBy>Sylwia</cp:lastModifiedBy>
  <cp:revision>38</cp:revision>
  <dcterms:created xsi:type="dcterms:W3CDTF">2023-06-18T18:02:17Z</dcterms:created>
  <dcterms:modified xsi:type="dcterms:W3CDTF">2023-06-27T09:30:45Z</dcterms:modified>
</cp:coreProperties>
</file>