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4212" y="0"/>
            <a:ext cx="8001000" cy="1931831"/>
          </a:xfrm>
        </p:spPr>
        <p:txBody>
          <a:bodyPr>
            <a:normAutofit/>
          </a:bodyPr>
          <a:lstStyle/>
          <a:p>
            <a:r>
              <a:rPr lang="pl-PL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 mądrze korzystać z </a:t>
            </a:r>
            <a:r>
              <a:rPr lang="pl-PL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sieci?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4212" y="1931831"/>
            <a:ext cx="6400800" cy="2987303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Dzieci mogą wykorzystywać Internet do</a:t>
            </a:r>
            <a:r>
              <a:rPr lang="pl-PL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pl-PL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szukania informacji</a:t>
            </a:r>
            <a:r>
              <a:rPr lang="pl-PL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 pomocy w odrabianiu lekcji</a:t>
            </a:r>
            <a:br>
              <a:rPr lang="pl-PL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 pogłębiania zainteresowań</a:t>
            </a:r>
            <a:br>
              <a:rPr lang="pl-PL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 oglądania wartościowych filmów</a:t>
            </a:r>
            <a:br>
              <a:rPr lang="pl-PL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 grania w gry komputerowe (ale nie za dużo!)</a:t>
            </a:r>
            <a:br>
              <a:rPr lang="pl-PL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 rozmów z przyjaciółmi (ale nie może być to jedyny sposób ich kontaktu!)</a:t>
            </a:r>
            <a:br>
              <a:rPr lang="pl-PL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 tworzenia i udostępniania własnej twórczości</a:t>
            </a:r>
            <a:br>
              <a:rPr lang="pl-PL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Przygotowują się w ten sposób do dorosłego życia,</a:t>
            </a:r>
            <a:br>
              <a:rPr lang="pl-PL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którego częścią będą technologie cyfrowe</a:t>
            </a:r>
            <a:br>
              <a:rPr lang="pl-PL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Dzięki tzw. „chmurze” mogą łatwiej dzielić się</a:t>
            </a:r>
            <a:br>
              <a:rPr lang="pl-PL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dokumentami i zadaniami ze swoimi rówieśnikami</a:t>
            </a:r>
            <a:endParaRPr lang="pl-PL" sz="2000" dirty="0">
              <a:solidFill>
                <a:schemeClr val="tx1"/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7167" y="1292851"/>
            <a:ext cx="4876800" cy="3448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7464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7200" dirty="0" smtClean="0"/>
              <a:t>ZAGROŻENIA</a:t>
            </a:r>
            <a:endParaRPr lang="pl-PL" sz="7200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5464" y="128789"/>
            <a:ext cx="6156101" cy="3341264"/>
          </a:xfrm>
        </p:spPr>
      </p:pic>
    </p:spTree>
    <p:extLst>
      <p:ext uri="{BB962C8B-B14F-4D97-AF65-F5344CB8AC3E}">
        <p14:creationId xmlns:p14="http://schemas.microsoft.com/office/powerpoint/2010/main" val="26291309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635617"/>
            <a:ext cx="8534400" cy="4146997"/>
          </a:xfrm>
        </p:spPr>
        <p:txBody>
          <a:bodyPr>
            <a:normAutofit/>
          </a:bodyPr>
          <a:lstStyle/>
          <a:p>
            <a:r>
              <a:rPr lang="pl-PL" dirty="0" smtClean="0"/>
              <a:t>Na czym </a:t>
            </a:r>
            <a:r>
              <a:rPr lang="pl-PL" dirty="0"/>
              <a:t>polega?</a:t>
            </a:r>
            <a:br>
              <a:rPr lang="pl-PL" dirty="0"/>
            </a:b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 32 na 100 uczniów prowadziło</a:t>
            </a:r>
            <a:b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rozmowy z obcą osobą</a:t>
            </a:r>
            <a:b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 1 na 10 się z nią spotkał</a:t>
            </a:r>
            <a:b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 Obcy w sieci:</a:t>
            </a:r>
            <a:b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 niektórzy mają złe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intencje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 inni mogą obrazić</a:t>
            </a:r>
            <a:b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lub poniżyć dziecko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83457" y="119131"/>
            <a:ext cx="8534400" cy="2121794"/>
          </a:xfrm>
        </p:spPr>
        <p:txBody>
          <a:bodyPr>
            <a:normAutofit/>
          </a:bodyPr>
          <a:lstStyle/>
          <a:p>
            <a:r>
              <a:rPr lang="pl-PL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KONTAKT Z OBCYMI OSOBAMI</a:t>
            </a:r>
            <a:endParaRPr lang="pl-PL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6645498" y="2511380"/>
            <a:ext cx="4043967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sz="4000" dirty="0" smtClean="0"/>
              <a:t>CO ROBIĆ?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/>
              <a:t>POWTARZAĆ DZIECIOM, ŻEBY NIE ROZPOCZYNAŁY ROZMÓW Z NIEZNAJOMYMI,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/>
              <a:t>PROSIĆ O INFORMOWANIE RODZICÓW O KAŻDEJ PRÓBIE NAWIĄZANIA KONTAKTU PRZEZ NIEZNAJOMYCH,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56700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60731" y="172909"/>
            <a:ext cx="8534400" cy="1507067"/>
          </a:xfrm>
        </p:spPr>
        <p:txBody>
          <a:bodyPr/>
          <a:lstStyle/>
          <a:p>
            <a:r>
              <a:rPr lang="pl-PL" dirty="0" smtClean="0"/>
              <a:t>NIEWŁAŚCIWE DLA ROZWOJU DZIECKA TREŚCI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1160731" y="2240924"/>
            <a:ext cx="1103126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NA CZYM POLEGA?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NAWET JEŚLI DZIECKO CELOWO NIE SZUKA NIEWŁĄSCIWYCH TREŚCI TO W INTERNECIE MOŻE NATKNĄĆ SIĘ NA: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dirty="0" smtClean="0"/>
              <a:t>PRZEMOC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dirty="0" smtClean="0"/>
              <a:t>PORNOGRAFIE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dirty="0" smtClean="0"/>
              <a:t>WULGARYZMY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850006" y="4430332"/>
            <a:ext cx="122060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CO ROBIĆ?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BYĆ PRZY DZIECKU, KIEDY PRZEGLĄDA INTERNET ZWŁASZCZA NA PIERWSZYM ETAPIE EDUKACYJNYM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WŁĄCZYĆ OPCJE KONTROLI RODZICIELSKIEJ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ROZMAWIAĆ Z DZIECKIEM, KTÓRE TREŚCI SĄ NIEWŁAŚCIWE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851791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4212" y="520639"/>
            <a:ext cx="8534400" cy="1507067"/>
          </a:xfrm>
        </p:spPr>
        <p:txBody>
          <a:bodyPr/>
          <a:lstStyle/>
          <a:p>
            <a:r>
              <a:rPr lang="pl-PL" dirty="0" smtClean="0"/>
              <a:t>WIRUSY I INNE ZŁE OPROGRAMOWANIA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0946" y="0"/>
            <a:ext cx="6551054" cy="3734874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167426" y="2240924"/>
            <a:ext cx="4358886" cy="2000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dirty="0" smtClean="0"/>
              <a:t>NA CZYM POLEGA?</a:t>
            </a: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Polsce codziennie aż 280 000</a:t>
            </a:r>
          </a:p>
          <a:p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urządzeń jest infekowanych przez</a:t>
            </a:r>
          </a:p>
          <a:p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złośliwe oprogramowanie – z</a:t>
            </a:r>
          </a:p>
          <a:p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danych CERT Polska.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5074277" y="3940935"/>
            <a:ext cx="535094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/>
              <a:t>CO ROBIĆ?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/>
              <a:t>Mieć uruchomiony aktualny</a:t>
            </a:r>
          </a:p>
          <a:p>
            <a:r>
              <a:rPr lang="pl-PL" sz="2000" dirty="0"/>
              <a:t>program antywirusowy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 smtClean="0"/>
              <a:t>Uczulać </a:t>
            </a:r>
            <a:r>
              <a:rPr lang="pl-PL" sz="2000" dirty="0"/>
              <a:t>dzieci na nieklikanie</a:t>
            </a:r>
          </a:p>
          <a:p>
            <a:r>
              <a:rPr lang="pl-PL" sz="2000" dirty="0"/>
              <a:t>komunikatów, których nie rozumieją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 smtClean="0"/>
              <a:t> </a:t>
            </a:r>
            <a:r>
              <a:rPr lang="pl-PL" sz="2000" dirty="0"/>
              <a:t>Nie ściągać nielegalnych treści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 smtClean="0"/>
              <a:t> </a:t>
            </a:r>
            <a:r>
              <a:rPr lang="pl-PL" sz="2000" dirty="0"/>
              <a:t>Nie otwierać linków i załączników</a:t>
            </a:r>
          </a:p>
          <a:p>
            <a:r>
              <a:rPr lang="pl-PL" sz="2000" dirty="0"/>
              <a:t>niewiadomego pochodzenia</a:t>
            </a:r>
          </a:p>
        </p:txBody>
      </p:sp>
    </p:spTree>
    <p:extLst>
      <p:ext uri="{BB962C8B-B14F-4D97-AF65-F5344CB8AC3E}">
        <p14:creationId xmlns:p14="http://schemas.microsoft.com/office/powerpoint/2010/main" val="25253268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9057" y="198667"/>
            <a:ext cx="8534400" cy="1507067"/>
          </a:xfrm>
        </p:spPr>
        <p:txBody>
          <a:bodyPr/>
          <a:lstStyle/>
          <a:p>
            <a:r>
              <a:rPr lang="pl-PL" dirty="0" smtClean="0"/>
              <a:t>ERGONOMIA KORZYSTANIA Z URZĄDZEŃ CYFROWYCH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8530" y="0"/>
            <a:ext cx="5443470" cy="3810000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169057" y="1815921"/>
            <a:ext cx="5078634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dirty="0" smtClean="0"/>
              <a:t>NA CZYM POLEGA?</a:t>
            </a:r>
          </a:p>
          <a:p>
            <a:endParaRPr lang="pl-PL" sz="2800" dirty="0" smtClean="0"/>
          </a:p>
          <a:p>
            <a:r>
              <a:rPr lang="pl-PL" dirty="0"/>
              <a:t> </a:t>
            </a:r>
            <a:r>
              <a:rPr lang="pl-PL" sz="2400" dirty="0"/>
              <a:t>Niewłaściwe korzystanie</a:t>
            </a:r>
          </a:p>
          <a:p>
            <a:r>
              <a:rPr lang="pl-PL" sz="2400" dirty="0"/>
              <a:t>z urządzeń elektronicznych może</a:t>
            </a:r>
          </a:p>
          <a:p>
            <a:r>
              <a:rPr lang="pl-PL" sz="2400" dirty="0"/>
              <a:t>prowadzić do utraty zdrowia:</a:t>
            </a:r>
          </a:p>
          <a:p>
            <a:r>
              <a:rPr lang="pl-PL" sz="2400" dirty="0"/>
              <a:t> wady postawy</a:t>
            </a:r>
          </a:p>
          <a:p>
            <a:r>
              <a:rPr lang="pl-PL" sz="2400" dirty="0"/>
              <a:t> wady wzroku</a:t>
            </a:r>
          </a:p>
          <a:p>
            <a:r>
              <a:rPr lang="pl-PL" sz="2400" dirty="0"/>
              <a:t> uszkodzenie słuchu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5247691" y="3400970"/>
            <a:ext cx="4883068" cy="38472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smtClean="0">
                <a:solidFill>
                  <a:srgbClr val="FF0000"/>
                </a:solidFill>
              </a:rPr>
              <a:t>CO ROBIĆ?</a:t>
            </a:r>
          </a:p>
          <a:p>
            <a:r>
              <a:rPr lang="pl-PL" sz="2000" dirty="0"/>
              <a:t>Pilnować prawidłowej postawy</a:t>
            </a:r>
          </a:p>
          <a:p>
            <a:r>
              <a:rPr lang="pl-PL" sz="2000" dirty="0"/>
              <a:t>dziecka</a:t>
            </a:r>
          </a:p>
          <a:p>
            <a:r>
              <a:rPr lang="pl-PL" sz="2000" dirty="0"/>
              <a:t> Dbać o to, żeby dziecko nie</a:t>
            </a:r>
          </a:p>
          <a:p>
            <a:r>
              <a:rPr lang="pl-PL" sz="2000" dirty="0"/>
              <a:t>korzystało z urządzeń</a:t>
            </a:r>
          </a:p>
          <a:p>
            <a:r>
              <a:rPr lang="pl-PL" sz="2000" dirty="0"/>
              <a:t>elektronicznych bez dodatkowego</a:t>
            </a:r>
          </a:p>
          <a:p>
            <a:r>
              <a:rPr lang="pl-PL" sz="2000" dirty="0"/>
              <a:t>źródła światła</a:t>
            </a:r>
          </a:p>
          <a:p>
            <a:r>
              <a:rPr lang="pl-PL" sz="2000" dirty="0"/>
              <a:t> Pilnować, żeby nie korzystało</a:t>
            </a:r>
          </a:p>
          <a:p>
            <a:r>
              <a:rPr lang="pl-PL" sz="2000" dirty="0"/>
              <a:t>z słuchawek z maksymalnie</a:t>
            </a:r>
          </a:p>
          <a:p>
            <a:r>
              <a:rPr lang="pl-PL" sz="2000" dirty="0"/>
              <a:t>ustawioną głośnością</a:t>
            </a:r>
          </a:p>
          <a:p>
            <a:r>
              <a:rPr lang="pl-PL" sz="2000" dirty="0"/>
              <a:t> Przypominać dzieciom o przerwach</a:t>
            </a:r>
          </a:p>
          <a:p>
            <a:r>
              <a:rPr lang="pl-PL" sz="2000" dirty="0"/>
              <a:t>co 30 minut</a:t>
            </a:r>
          </a:p>
        </p:txBody>
      </p:sp>
    </p:spTree>
    <p:extLst>
      <p:ext uri="{BB962C8B-B14F-4D97-AF65-F5344CB8AC3E}">
        <p14:creationId xmlns:p14="http://schemas.microsoft.com/office/powerpoint/2010/main" val="35573857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4212" y="147152"/>
            <a:ext cx="8534400" cy="1507067"/>
          </a:xfrm>
        </p:spPr>
        <p:txBody>
          <a:bodyPr/>
          <a:lstStyle/>
          <a:p>
            <a:pPr algn="ctr"/>
            <a:r>
              <a:rPr lang="pl-PL" dirty="0" smtClean="0">
                <a:solidFill>
                  <a:schemeClr val="bg1"/>
                </a:solidFill>
              </a:rPr>
              <a:t>CYBERPRZEMOC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18941" y="1532586"/>
            <a:ext cx="5307863" cy="49552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dirty="0" smtClean="0"/>
              <a:t>NA CZYM POLEGA?</a:t>
            </a:r>
          </a:p>
          <a:p>
            <a:r>
              <a:rPr lang="pl-PL" sz="2400" dirty="0"/>
              <a:t> Przemoc przy wykorzystaniu</a:t>
            </a:r>
          </a:p>
          <a:p>
            <a:r>
              <a:rPr lang="pl-PL" sz="2400" dirty="0"/>
              <a:t>kanałów internetowych oraz</a:t>
            </a:r>
          </a:p>
          <a:p>
            <a:r>
              <a:rPr lang="pl-PL" sz="2400" dirty="0"/>
              <a:t>telefonii komórkowej</a:t>
            </a:r>
          </a:p>
          <a:p>
            <a:r>
              <a:rPr lang="pl-PL" sz="2400" dirty="0"/>
              <a:t> W skrajnych przypadkach może</a:t>
            </a:r>
          </a:p>
          <a:p>
            <a:r>
              <a:rPr lang="pl-PL" sz="2400" dirty="0"/>
              <a:t>doprowadzić do samobójstwa</a:t>
            </a:r>
          </a:p>
          <a:p>
            <a:r>
              <a:rPr lang="pl-PL" sz="2400" dirty="0"/>
              <a:t>(Polska)</a:t>
            </a:r>
          </a:p>
          <a:p>
            <a:r>
              <a:rPr lang="pl-PL" sz="2400" dirty="0"/>
              <a:t> Cyberprzemoc może przybierać</a:t>
            </a:r>
          </a:p>
          <a:p>
            <a:r>
              <a:rPr lang="pl-PL" sz="2400" dirty="0"/>
              <a:t>różne formy:</a:t>
            </a:r>
          </a:p>
          <a:p>
            <a:r>
              <a:rPr lang="pl-PL" sz="2400" dirty="0"/>
              <a:t> Nękanie</a:t>
            </a:r>
          </a:p>
          <a:p>
            <a:r>
              <a:rPr lang="pl-PL" sz="2400" dirty="0"/>
              <a:t> zastraszanie</a:t>
            </a:r>
          </a:p>
          <a:p>
            <a:r>
              <a:rPr lang="pl-PL" sz="2400" dirty="0"/>
              <a:t> szantaż</a:t>
            </a:r>
          </a:p>
          <a:p>
            <a:r>
              <a:rPr lang="pl-PL" sz="2400" dirty="0"/>
              <a:t> i wiele innych …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7199290" y="1654219"/>
            <a:ext cx="4926806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solidFill>
                  <a:srgbClr val="FF0000"/>
                </a:solidFill>
              </a:rPr>
              <a:t>CO ROBIĆ?</a:t>
            </a:r>
          </a:p>
          <a:p>
            <a:r>
              <a:rPr lang="pl-PL" sz="2400" dirty="0"/>
              <a:t>Rozmawiać z dziećmi na temat</a:t>
            </a:r>
          </a:p>
          <a:p>
            <a:r>
              <a:rPr lang="pl-PL" sz="2400" dirty="0"/>
              <a:t>agresji i jej nie wspierania oraz</a:t>
            </a:r>
          </a:p>
          <a:p>
            <a:r>
              <a:rPr lang="pl-PL" sz="2400" dirty="0"/>
              <a:t>sposobów reagowania</a:t>
            </a:r>
          </a:p>
          <a:p>
            <a:r>
              <a:rPr lang="pl-PL" sz="2400" dirty="0"/>
              <a:t> Być przy dziecku</a:t>
            </a:r>
          </a:p>
          <a:p>
            <a:r>
              <a:rPr lang="pl-PL" sz="2400" dirty="0"/>
              <a:t> Jeśli sytuacja się wydarzy:</a:t>
            </a:r>
          </a:p>
          <a:p>
            <a:r>
              <a:rPr lang="pl-PL" sz="2400" dirty="0"/>
              <a:t> zgłosić w szkole</a:t>
            </a:r>
          </a:p>
          <a:p>
            <a:r>
              <a:rPr lang="pl-PL" sz="2400" dirty="0"/>
              <a:t> zgłosić na policję</a:t>
            </a:r>
          </a:p>
          <a:p>
            <a:r>
              <a:rPr lang="pl-PL" sz="2400" dirty="0"/>
              <a:t> pójść z dzieckiem do</a:t>
            </a:r>
          </a:p>
          <a:p>
            <a:r>
              <a:rPr lang="pl-PL" sz="2400" dirty="0"/>
              <a:t>psychologa</a:t>
            </a:r>
          </a:p>
          <a:p>
            <a:r>
              <a:rPr lang="pl-PL" sz="2400" dirty="0"/>
              <a:t> zachować dowody</a:t>
            </a:r>
          </a:p>
          <a:p>
            <a:r>
              <a:rPr lang="pl-PL" sz="2400" dirty="0"/>
              <a:t> zadzwonić pod numery:</a:t>
            </a:r>
          </a:p>
          <a:p>
            <a:r>
              <a:rPr lang="pl-PL" sz="2400" dirty="0"/>
              <a:t>116 111 lub 800 100 100</a:t>
            </a:r>
          </a:p>
        </p:txBody>
      </p:sp>
    </p:spTree>
    <p:extLst>
      <p:ext uri="{BB962C8B-B14F-4D97-AF65-F5344CB8AC3E}">
        <p14:creationId xmlns:p14="http://schemas.microsoft.com/office/powerpoint/2010/main" val="1209071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41035" y="224425"/>
            <a:ext cx="8534400" cy="1507067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JAK MĄDRZE KORZYSTAĆ Z INTERENETU? CO MOGĄ ZROBIĆ RODZICE?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98" y="1523732"/>
            <a:ext cx="4286250" cy="2857500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4881093" y="2163651"/>
            <a:ext cx="569579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pl-PL" dirty="0"/>
              <a:t>Nauczyć tego, co sami </a:t>
            </a:r>
            <a:r>
              <a:rPr lang="pl-PL" dirty="0" smtClean="0"/>
              <a:t>wiedzą</a:t>
            </a:r>
          </a:p>
          <a:p>
            <a:pPr marL="342900" indent="-342900">
              <a:buAutoNum type="arabicPeriod"/>
            </a:pPr>
            <a:r>
              <a:rPr lang="pl-PL" dirty="0"/>
              <a:t>Pokazać, jak bezpiecznie się poruszać po </a:t>
            </a:r>
            <a:r>
              <a:rPr lang="pl-PL" dirty="0" smtClean="0"/>
              <a:t>sieci</a:t>
            </a:r>
          </a:p>
          <a:p>
            <a:pPr marL="342900" indent="-342900">
              <a:buAutoNum type="arabicPeriod"/>
            </a:pPr>
            <a:r>
              <a:rPr lang="pl-PL" dirty="0"/>
              <a:t>Okazywać zainteresowanie tym,</a:t>
            </a:r>
          </a:p>
          <a:p>
            <a:r>
              <a:rPr lang="pl-PL" dirty="0"/>
              <a:t>co odkryło </a:t>
            </a:r>
            <a:r>
              <a:rPr lang="pl-PL" dirty="0" smtClean="0"/>
              <a:t>dziecko</a:t>
            </a:r>
          </a:p>
          <a:p>
            <a:r>
              <a:rPr lang="pl-PL" dirty="0"/>
              <a:t>4. Jeżeli dziecko zrobi coś niewłaściwego,</a:t>
            </a:r>
          </a:p>
          <a:p>
            <a:r>
              <a:rPr lang="pl-PL" dirty="0"/>
              <a:t>rozmawiać i tłumaczyć na czym polegał </a:t>
            </a:r>
            <a:r>
              <a:rPr lang="pl-PL" dirty="0" smtClean="0"/>
              <a:t>błąd</a:t>
            </a:r>
          </a:p>
          <a:p>
            <a:r>
              <a:rPr lang="pl-PL" dirty="0"/>
              <a:t>5. Wspólnie uczyć się korzystać z </a:t>
            </a:r>
            <a:r>
              <a:rPr lang="pl-PL" dirty="0" smtClean="0"/>
              <a:t>sieci</a:t>
            </a:r>
          </a:p>
          <a:p>
            <a:r>
              <a:rPr lang="pl-PL" dirty="0"/>
              <a:t>6. </a:t>
            </a:r>
            <a:r>
              <a:rPr lang="pl-PL"/>
              <a:t>Samemu poszerzać wiedzę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067471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ycinek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74</TotalTime>
  <Words>390</Words>
  <Application>Microsoft Office PowerPoint</Application>
  <PresentationFormat>Panoramiczny</PresentationFormat>
  <Paragraphs>89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4" baseType="lpstr">
      <vt:lpstr>Arial</vt:lpstr>
      <vt:lpstr>Century Gothic</vt:lpstr>
      <vt:lpstr>Times New Roman</vt:lpstr>
      <vt:lpstr>Wingdings</vt:lpstr>
      <vt:lpstr>Wingdings 3</vt:lpstr>
      <vt:lpstr>Wycinek</vt:lpstr>
      <vt:lpstr>Jak mądrze korzystać z sieci? </vt:lpstr>
      <vt:lpstr>ZAGROŻENIA</vt:lpstr>
      <vt:lpstr>Na czym polega?  32 na 100 uczniów prowadziło rozmowy z obcą osobą  1 na 10 się z nią spotkał  Obcy w sieci:  niektórzy mają złe intencje  inni mogą obrazić lub poniżyć dziecko</vt:lpstr>
      <vt:lpstr>NIEWŁAŚCIWE DLA ROZWOJU DZIECKA TREŚCI</vt:lpstr>
      <vt:lpstr>WIRUSY I INNE ZŁE OPROGRAMOWANIA</vt:lpstr>
      <vt:lpstr>ERGONOMIA KORZYSTANIA Z URZĄDZEŃ CYFROWYCH</vt:lpstr>
      <vt:lpstr>CYBERPRZEMOC</vt:lpstr>
      <vt:lpstr>JAK MĄDRZE KORZYSTAĆ Z INTERENETU? CO MOGĄ ZROBIĆ RODZICE?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mądrze korzystać z sieci?</dc:title>
  <dc:creator>DELL</dc:creator>
  <cp:lastModifiedBy>DELL</cp:lastModifiedBy>
  <cp:revision>7</cp:revision>
  <dcterms:created xsi:type="dcterms:W3CDTF">2024-01-28T20:56:59Z</dcterms:created>
  <dcterms:modified xsi:type="dcterms:W3CDTF">2024-01-30T18:44:48Z</dcterms:modified>
</cp:coreProperties>
</file>