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5" r:id="rId10"/>
    <p:sldId id="266" r:id="rId11"/>
    <p:sldId id="268" r:id="rId12"/>
    <p:sldId id="269" r:id="rId13"/>
    <p:sldId id="267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8153-7CD1-40A1-B5F5-E10CB49C9148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9B8-0A96-4FF1-96E8-7BEE3E0568AE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96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8153-7CD1-40A1-B5F5-E10CB49C9148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9B8-0A96-4FF1-96E8-7BEE3E0568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661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8153-7CD1-40A1-B5F5-E10CB49C9148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9B8-0A96-4FF1-96E8-7BEE3E0568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414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8153-7CD1-40A1-B5F5-E10CB49C9148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9B8-0A96-4FF1-96E8-7BEE3E0568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49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8153-7CD1-40A1-B5F5-E10CB49C9148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9B8-0A96-4FF1-96E8-7BEE3E0568AE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9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8153-7CD1-40A1-B5F5-E10CB49C9148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9B8-0A96-4FF1-96E8-7BEE3E0568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38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8153-7CD1-40A1-B5F5-E10CB49C9148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9B8-0A96-4FF1-96E8-7BEE3E0568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99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8153-7CD1-40A1-B5F5-E10CB49C9148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9B8-0A96-4FF1-96E8-7BEE3E0568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092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8153-7CD1-40A1-B5F5-E10CB49C9148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9B8-0A96-4FF1-96E8-7BEE3E0568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0969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8DE8153-7CD1-40A1-B5F5-E10CB49C9148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7959B8-0A96-4FF1-96E8-7BEE3E0568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08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8153-7CD1-40A1-B5F5-E10CB49C9148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959B8-0A96-4FF1-96E8-7BEE3E0568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523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8DE8153-7CD1-40A1-B5F5-E10CB49C9148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C7959B8-0A96-4FF1-96E8-7BEE3E0568AE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5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944.pl/archiwum-historii-mowionej/henryka-lucja-kossakowska,190.html" TargetMode="External"/><Relationship Id="rId2" Type="http://schemas.openxmlformats.org/officeDocument/2006/relationships/hyperlink" Target="https://encyklopediateatru.pl/osoby/3182/lucja-kossakowsk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"/><Relationship Id="rId5" Type="http://schemas.openxmlformats.org/officeDocument/2006/relationships/hyperlink" Target="https://wlabiryncieteatru.pl/archiwum/ludzie/%C5%81ucja%20Kossakowska?strona=2" TargetMode="External"/><Relationship Id="rId4" Type="http://schemas.openxmlformats.org/officeDocument/2006/relationships/hyperlink" Target="https://owzpap.pl/artysci/kossakowska-lucja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Staszek_Szybki_Jest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6946C-8631-52AD-6A8F-D3BE8300F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348232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latin typeface="Avenir Next LT Pro Light" panose="020B0304020202020204" pitchFamily="34" charset="-18"/>
              </a:rPr>
              <a:t>Henryka Łucja Kossakowska ps. ,,Iga’’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68D2DB6-CB54-6E07-D72F-9FDFB3C14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910" y="5123576"/>
            <a:ext cx="10058400" cy="1143000"/>
          </a:xfrm>
        </p:spPr>
        <p:txBody>
          <a:bodyPr>
            <a:normAutofit/>
          </a:bodyPr>
          <a:lstStyle/>
          <a:p>
            <a:r>
              <a:rPr lang="pl-PL" sz="36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Autor: Julia Suska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91908-5969-C552-908C-027CD0D81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03141" y="87624"/>
            <a:ext cx="1705078" cy="1521454"/>
          </a:xfrm>
          <a:prstGeom prst="rect">
            <a:avLst/>
          </a:prstGeom>
          <a:noFill/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4E1F090-F8F2-4EF7-7237-1B6DCE344B54}"/>
              </a:ext>
            </a:extLst>
          </p:cNvPr>
          <p:cNvSpPr txBox="1"/>
          <p:nvPr/>
        </p:nvSpPr>
        <p:spPr>
          <a:xfrm>
            <a:off x="1367161" y="3355759"/>
            <a:ext cx="77746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Projekt </a:t>
            </a:r>
          </a:p>
          <a:p>
            <a:r>
              <a:rPr lang="pl-PL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KOBIECE OBLICZE BŁONIA</a:t>
            </a:r>
          </a:p>
        </p:txBody>
      </p:sp>
    </p:spTree>
    <p:extLst>
      <p:ext uri="{BB962C8B-B14F-4D97-AF65-F5344CB8AC3E}">
        <p14:creationId xmlns:p14="http://schemas.microsoft.com/office/powerpoint/2010/main" val="375116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8E3994F-A413-E644-C6A3-822853F6554F}"/>
              </a:ext>
            </a:extLst>
          </p:cNvPr>
          <p:cNvSpPr txBox="1"/>
          <p:nvPr/>
        </p:nvSpPr>
        <p:spPr>
          <a:xfrm flipH="1">
            <a:off x="239695" y="807287"/>
            <a:ext cx="7590408" cy="56323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3B3B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pl-PL" b="0" i="0" dirty="0">
                <a:solidFill>
                  <a:srgbClr val="3B3B3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latach 1951–1958 odbywała asystenturę w warszawskim Teatrze Narodowym, gdzie następnie podjęła pracę jako etatowy scenograf na kolejne 20 lat. </a:t>
            </a:r>
          </a:p>
          <a:p>
            <a:pPr algn="ctr"/>
            <a:endParaRPr lang="pl-PL" b="0" i="0" dirty="0">
              <a:solidFill>
                <a:srgbClr val="3B3B3B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0" i="0" dirty="0">
                <a:solidFill>
                  <a:srgbClr val="3B3B3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Pracowała również jako scenografka w Teatrze im. S. Jaracza w Łodzi, Warszawskiej Operze Kameralnej i Teatrze Polskim w Warszawie. </a:t>
            </a:r>
          </a:p>
          <a:p>
            <a:pPr algn="ctr"/>
            <a:endParaRPr lang="pl-PL" dirty="0">
              <a:solidFill>
                <a:srgbClr val="3B3B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0" i="0" dirty="0">
                <a:solidFill>
                  <a:srgbClr val="3B3B3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Debiutowała samodzielnie pełną scenografią do </a:t>
            </a:r>
            <a:r>
              <a:rPr lang="pl-PL" b="0" i="1" dirty="0">
                <a:solidFill>
                  <a:srgbClr val="3B3B3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Uśmiechu Giocondy</a:t>
            </a:r>
            <a:r>
              <a:rPr lang="pl-PL" b="0" i="0" dirty="0">
                <a:solidFill>
                  <a:srgbClr val="3B3B3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Huxleya w reż. Andrzeja Łapickiego w 1957. </a:t>
            </a:r>
          </a:p>
          <a:p>
            <a:pPr algn="ctr"/>
            <a:endParaRPr lang="pl-PL" dirty="0">
              <a:solidFill>
                <a:srgbClr val="3B3B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b="0" i="0" dirty="0">
                <a:solidFill>
                  <a:srgbClr val="3B3B3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Przez wiele lat współpracowała z Kazimierzem Dejmkiem, z którym pracowała również za granicą – w </a:t>
            </a:r>
            <a:r>
              <a:rPr lang="pl-PL" b="0" i="0" dirty="0" err="1">
                <a:solidFill>
                  <a:srgbClr val="3B3B3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Düsseldorfie</a:t>
            </a:r>
            <a:r>
              <a:rPr lang="pl-PL" b="0" i="0" dirty="0">
                <a:solidFill>
                  <a:srgbClr val="3B3B3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Belgradzie i Berlinie Zachodnim.</a:t>
            </a:r>
          </a:p>
          <a:p>
            <a:pPr algn="ctr"/>
            <a:endParaRPr lang="pl-PL" dirty="0">
              <a:solidFill>
                <a:srgbClr val="3B3B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dirty="0">
                <a:solidFill>
                  <a:srgbClr val="3B3B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Łącznie przygotowała 177 projektów scenograficznych.</a:t>
            </a:r>
          </a:p>
          <a:p>
            <a:pPr algn="ctr"/>
            <a:endParaRPr lang="pl-PL" dirty="0">
              <a:solidFill>
                <a:srgbClr val="3B3B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dirty="0">
                <a:solidFill>
                  <a:srgbClr val="3B3B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Odznaczona Złotym Krzyżem Zasługi, Krzyżem AK, Krzyżem Powstańczym, Srebrnym Medalem „Zasłużony Kulturze Gloria Artis”, Złotym Krzyżem Zasługi</a:t>
            </a: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A37561A-C076-FC9A-CE9F-67104C3587A9}"/>
              </a:ext>
            </a:extLst>
          </p:cNvPr>
          <p:cNvSpPr txBox="1"/>
          <p:nvPr/>
        </p:nvSpPr>
        <p:spPr>
          <a:xfrm>
            <a:off x="2166152" y="222512"/>
            <a:ext cx="7297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PRACA JAKO SCENOGRAF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C009879-75C3-8355-0DD9-20514D93D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90" y="827843"/>
            <a:ext cx="3681697" cy="42159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763994F-6A6F-CCB4-C9C6-341D7F33CDE3}"/>
              </a:ext>
            </a:extLst>
          </p:cNvPr>
          <p:cNvSpPr txBox="1"/>
          <p:nvPr/>
        </p:nvSpPr>
        <p:spPr>
          <a:xfrm>
            <a:off x="7830104" y="5184559"/>
            <a:ext cx="4361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Łucja Kossakowska lata osiemdziesiąte. Fot. Andrzej S. Rybczyński- Muzeum Ziemi Błońskiej</a:t>
            </a:r>
          </a:p>
        </p:txBody>
      </p:sp>
    </p:spTree>
    <p:extLst>
      <p:ext uri="{BB962C8B-B14F-4D97-AF65-F5344CB8AC3E}">
        <p14:creationId xmlns:p14="http://schemas.microsoft.com/office/powerpoint/2010/main" val="2018946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704709A-1C00-34CE-BD7C-B2307BF83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3" y="244056"/>
            <a:ext cx="3158381" cy="435013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4692D20-BFD8-2264-B86F-37215F3159B5}"/>
              </a:ext>
            </a:extLst>
          </p:cNvPr>
          <p:cNvSpPr txBox="1"/>
          <p:nvPr/>
        </p:nvSpPr>
        <p:spPr>
          <a:xfrm>
            <a:off x="632382" y="4749553"/>
            <a:ext cx="37264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Projekt: kostium – Edward (</a:t>
            </a:r>
            <a:r>
              <a:rPr lang="pl-PL" dirty="0" err="1"/>
              <a:t>A.Fredro</a:t>
            </a:r>
            <a:r>
              <a:rPr lang="pl-PL" dirty="0"/>
              <a:t> „Intryga” 2000r. Reż. A. Łapicki</a:t>
            </a:r>
            <a:br>
              <a:rPr lang="pl-PL" dirty="0"/>
            </a:br>
            <a:r>
              <a:rPr lang="pl-PL" dirty="0"/>
              <a:t>Autor projektu: Łucja Kossakowska)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75F1537-6E1A-4FA7-94C2-8DDC3F96B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13" y="1185117"/>
            <a:ext cx="4414504" cy="313153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4711D46-0516-4451-9BC9-2732ACE3B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088" y="244056"/>
            <a:ext cx="3261602" cy="4877161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6430005-0120-D95C-B94D-CD427764D218}"/>
              </a:ext>
            </a:extLst>
          </p:cNvPr>
          <p:cNvSpPr txBox="1"/>
          <p:nvPr/>
        </p:nvSpPr>
        <p:spPr>
          <a:xfrm>
            <a:off x="8149701" y="5180983"/>
            <a:ext cx="39771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Projekt: kostium – Joanna (J. Rakowiecki „Lokaj” 1988r. Rez. A. Łapicki</a:t>
            </a:r>
            <a:br>
              <a:rPr lang="pl-PL" dirty="0"/>
            </a:br>
            <a:r>
              <a:rPr lang="pl-PL" dirty="0"/>
              <a:t>Autor projektu: Łucja Kossakowska)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DAA642F-827A-86B4-2790-30909BE5C1F8}"/>
              </a:ext>
            </a:extLst>
          </p:cNvPr>
          <p:cNvSpPr txBox="1"/>
          <p:nvPr/>
        </p:nvSpPr>
        <p:spPr>
          <a:xfrm>
            <a:off x="4169007" y="4238869"/>
            <a:ext cx="4232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Projekt scenografii Ł. Kossakowskiej do sztuki A. Fredry „Intryga”. 2000r. Reż. A. Łapicki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B91AFCC-8251-3D7D-D86A-E4B807A08185}"/>
              </a:ext>
            </a:extLst>
          </p:cNvPr>
          <p:cNvSpPr txBox="1"/>
          <p:nvPr/>
        </p:nvSpPr>
        <p:spPr>
          <a:xfrm>
            <a:off x="3852909" y="115410"/>
            <a:ext cx="47371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effectLst/>
              </a:rPr>
              <a:t>Projekty kostiumów i dekoracji Ł. Kossakowskiej zaczerpnięto z platformy edukacyjnej Teatru Polskiego w Warszawie, wlabiryncieteatru.pl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9450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7A7BB7D-653B-E97D-72CC-056DACE7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4" y="88776"/>
            <a:ext cx="3378893" cy="497505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F24B1D2-0443-3DF1-AB65-C7BB01064CEC}"/>
              </a:ext>
            </a:extLst>
          </p:cNvPr>
          <p:cNvSpPr txBox="1"/>
          <p:nvPr/>
        </p:nvSpPr>
        <p:spPr>
          <a:xfrm>
            <a:off x="177553" y="5069151"/>
            <a:ext cx="38617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Projekt: kostium – </a:t>
            </a:r>
            <a:r>
              <a:rPr lang="pl-PL" dirty="0" err="1"/>
              <a:t>Gdyralski</a:t>
            </a:r>
            <a:r>
              <a:rPr lang="pl-PL" dirty="0"/>
              <a:t> (               W. Bogusławski „Szkoła obmowy” 1991r. Reż. J. Bratkowski, scenografia Łucja Kossakowska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C15C979-0231-8298-6643-006034E48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37" y="115852"/>
            <a:ext cx="3539545" cy="497505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37B4059-2582-3430-C5CD-AFC32F49D1ED}"/>
              </a:ext>
            </a:extLst>
          </p:cNvPr>
          <p:cNvSpPr txBox="1"/>
          <p:nvPr/>
        </p:nvSpPr>
        <p:spPr>
          <a:xfrm>
            <a:off x="4039341" y="5069151"/>
            <a:ext cx="3994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Projekt: kostium – Rozalka (A. de Musset „Nie igra się z miłością” 1991 Reż.                    Z. Bogdański, scenografia Łucja Kossakowska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1F249BB-4EB9-6FD1-FECC-5ED0FAC8B277}"/>
              </a:ext>
            </a:extLst>
          </p:cNvPr>
          <p:cNvSpPr txBox="1"/>
          <p:nvPr/>
        </p:nvSpPr>
        <p:spPr>
          <a:xfrm>
            <a:off x="8184160" y="5140171"/>
            <a:ext cx="35240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Projekt: kostium - Panna </a:t>
            </a:r>
            <a:r>
              <a:rPr lang="pl-PL" dirty="0" err="1"/>
              <a:t>Casewell</a:t>
            </a:r>
            <a:endParaRPr lang="pl-PL" dirty="0"/>
          </a:p>
          <a:p>
            <a:r>
              <a:rPr lang="pl-PL" dirty="0"/>
              <a:t>A. Christie „Pułapka na myszy” 2001 J. Bratkowski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B285D06-8B45-D640-82C8-FD3974843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29" y="115852"/>
            <a:ext cx="3539545" cy="49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42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1FEEC05-CBEB-C802-10B8-AF2B4BFC2613}"/>
              </a:ext>
            </a:extLst>
          </p:cNvPr>
          <p:cNvSpPr txBox="1"/>
          <p:nvPr/>
        </p:nvSpPr>
        <p:spPr>
          <a:xfrm>
            <a:off x="4117668" y="149768"/>
            <a:ext cx="4076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Bibliografia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4996EF5-F8A2-061C-228E-3C7A8F1B5834}"/>
              </a:ext>
            </a:extLst>
          </p:cNvPr>
          <p:cNvSpPr txBox="1"/>
          <p:nvPr/>
        </p:nvSpPr>
        <p:spPr>
          <a:xfrm>
            <a:off x="470517" y="736848"/>
            <a:ext cx="6871315" cy="517064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Obecne. Kobiety w historii Błonia – 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katalog wystawy zorganizowanej w Muzeum Ziemi Błońskiej od 8 III do 15 IV 2023r.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Smoliński Jan</a:t>
            </a:r>
            <a:r>
              <a:rPr lang="pl-PL" sz="24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Region Błonie w walce z okupantem hitlerowskim 1939-1945, 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Błonie 1994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hlinkClick r:id="rId2"/>
              </a:rPr>
              <a:t>https://encyklopediateatru.pl/osoby/3182/lucja-kossakowska</a:t>
            </a:r>
            <a:endParaRPr lang="pl-PL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hlinkClick r:id="rId3"/>
              </a:rPr>
              <a:t>https://www.1944.pl/archiwum-historii-mowionej/henryka-lucja-kossakowska,190.html</a:t>
            </a:r>
            <a:endParaRPr lang="pl-PL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hlinkClick r:id="rId4"/>
              </a:rPr>
              <a:t>https://owzpap.pl/artysci/kossakowska-lucja/</a:t>
            </a:r>
            <a:endParaRPr lang="pl-PL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hlinkClick r:id="rId5"/>
              </a:rPr>
              <a:t>https://wlabiryncieteatru.pl/archiwum/ludzie/%C5%81ucja%20Kossakowska?strona=2</a:t>
            </a:r>
            <a:endParaRPr lang="pl-PL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6C4018F-236E-8963-1F14-83212AD09B78}"/>
              </a:ext>
            </a:extLst>
          </p:cNvPr>
          <p:cNvSpPr txBox="1"/>
          <p:nvPr/>
        </p:nvSpPr>
        <p:spPr>
          <a:xfrm>
            <a:off x="7564265" y="5024761"/>
            <a:ext cx="434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Zdjęcie Łucji Kossakowskiej – Muzeum Ziemi Błońskiej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8FB0814-103A-1D19-333D-11B778233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52" y="1624613"/>
            <a:ext cx="4349568" cy="30565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0367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C2D2FB-C492-EB5A-98A4-0EA4700EC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6775" y="1421759"/>
            <a:ext cx="9706844" cy="2007241"/>
          </a:xfrm>
        </p:spPr>
        <p:txBody>
          <a:bodyPr/>
          <a:lstStyle/>
          <a:p>
            <a:r>
              <a:rPr lang="pl-PL" dirty="0">
                <a:latin typeface="Baskerville Old Face" panose="02020602080505020303" pitchFamily="18" charset="0"/>
              </a:rPr>
              <a:t>Dziękuję za uwagę </a:t>
            </a:r>
            <a:r>
              <a:rPr lang="pl-PL" dirty="0">
                <a:latin typeface="Baskerville Old Face" panose="02020602080505020303" pitchFamily="18" charset="0"/>
                <a:sym typeface="Wingdings" panose="05000000000000000000" pitchFamily="2" charset="2"/>
              </a:rPr>
              <a:t></a:t>
            </a:r>
            <a:endParaRPr lang="pl-PL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64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9F27F7-846C-4B36-1B8C-26CF69A324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928687"/>
          </a:xfrm>
        </p:spPr>
        <p:txBody>
          <a:bodyPr/>
          <a:lstStyle/>
          <a:p>
            <a:r>
              <a:rPr lang="pl-PL" dirty="0">
                <a:latin typeface="Baskerville Old Face" panose="02020602080505020303" pitchFamily="18" charset="0"/>
              </a:rPr>
              <a:t>Dzieciństwo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301C99-C59C-82E7-56B0-9063B4B328E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21942" y="1171420"/>
            <a:ext cx="8265110" cy="5131725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pl-PL" sz="2200" dirty="0">
                <a:latin typeface="Cambria" panose="02040503050406030204" pitchFamily="18" charset="0"/>
                <a:ea typeface="Cambria" panose="02040503050406030204" pitchFamily="18" charset="0"/>
              </a:rPr>
              <a:t>Pani Łucja opowiada, że używała dwóch imion, Henryka podczas powstania i Łucja obecnie, jej panieńskie nazwisko to Głowacka, obecnie po mężu nazywa się Kossakowska. </a:t>
            </a:r>
          </a:p>
          <a:p>
            <a:pPr algn="ctr"/>
            <a:r>
              <a:rPr lang="pl-PL" sz="2200" dirty="0">
                <a:latin typeface="Cambria" panose="02040503050406030204" pitchFamily="18" charset="0"/>
                <a:ea typeface="Cambria" panose="02040503050406030204" pitchFamily="18" charset="0"/>
              </a:rPr>
              <a:t>Urodziła się 01.01.1928r. Jej rodzice Antoni Głowacki i Janina Waleria z domu Pągowska pobrali się w 1925r.</a:t>
            </a:r>
          </a:p>
          <a:p>
            <a:pPr algn="ctr"/>
            <a:r>
              <a:rPr lang="pl-PL" sz="2200" dirty="0">
                <a:latin typeface="Cambria" panose="02040503050406030204" pitchFamily="18" charset="0"/>
                <a:ea typeface="Cambria" panose="02040503050406030204" pitchFamily="18" charset="0"/>
              </a:rPr>
              <a:t>Przed wojną mieszkała w Błoniu, gdzie chodziła do szkoły ,,powszechnej’’  i w 1939r. skończyła 5. klasę. Kiedy zaczęła się wojna, miała 11 lat. Bardzo cieszyła się że 1 września nie musi wrócić do szkoły. </a:t>
            </a:r>
          </a:p>
          <a:p>
            <a:pPr algn="ctr"/>
            <a:r>
              <a:rPr lang="pl-PL" sz="2200" dirty="0">
                <a:latin typeface="Cambria" panose="02040503050406030204" pitchFamily="18" charset="0"/>
                <a:ea typeface="Cambria" panose="02040503050406030204" pitchFamily="18" charset="0"/>
              </a:rPr>
              <a:t>W Błoniu ukończyła szkołę powszechną i zaczęła program  gimnazjum na tajnych kompletach, w pewnym momencie jej rodzice stwierdzili,  że powinna chodzić do przyzwoitszej szkoły. Zapisali ją do szkoły w Warszawie, na ulicę Zielną (dojeżdżała pociągiem). To też były tajne komplety. Żeby mieć bilet i legitymację, oficjalnie chodziła do szkoły handlowej.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3DCCFA7-92BD-CBD3-9CD1-98E58B06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050" y="582552"/>
            <a:ext cx="2941320" cy="22128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CFE8A79-4591-D06C-2A9B-FF0CEAB46CAD}"/>
              </a:ext>
            </a:extLst>
          </p:cNvPr>
          <p:cNvSpPr txBox="1"/>
          <p:nvPr/>
        </p:nvSpPr>
        <p:spPr>
          <a:xfrm>
            <a:off x="8720867" y="2921168"/>
            <a:ext cx="3249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Łucja ze starszym bratem – udostępnienie Muzeum Ziemi Błońskiej (zgoda Łucji Kossakowskiej)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2AB62B2-5492-2C11-0964-208115308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411" y="4247266"/>
            <a:ext cx="2788920" cy="17404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9250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841E01-3197-3F6F-8842-9B6434F40F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901700"/>
          </a:xfrm>
        </p:spPr>
        <p:txBody>
          <a:bodyPr/>
          <a:lstStyle/>
          <a:p>
            <a:r>
              <a:rPr lang="pl-PL" dirty="0">
                <a:latin typeface="Baskerville Old Face" panose="02020602080505020303" pitchFamily="18" charset="0"/>
              </a:rPr>
              <a:t>Spotkanie z ,,Szarymi Szeregami”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D6535F-A0F8-E0A2-9458-41935556655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34731" y="1129292"/>
            <a:ext cx="7053309" cy="210464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Prawdopodobnie w 1942r. (nie podano dokładnie, kiedy) Pani Kossakowska zetknęła się po raz pierwszy z Szarymi Szeregami; wciągnęła ją koleżanka ze szkoły. Łucja znalazła się w zastępie ,,Wiewiórek’’. W 1943 roku Pani Kossakowska już oficjalnie należała do ,,Szarych Szeregów’’.</a:t>
            </a:r>
          </a:p>
        </p:txBody>
      </p:sp>
      <p:pic>
        <p:nvPicPr>
          <p:cNvPr id="1028" name="Picture 4" descr="Patron - Szkoła Podstawowa nr 182 im. Tadeusza Zawadzkiego &quot;Zośki&quot; w Łodzi">
            <a:extLst>
              <a:ext uri="{FF2B5EF4-FFF2-40B4-BE49-F238E27FC236}">
                <a16:creationId xmlns:a16="http://schemas.microsoft.com/office/drawing/2014/main" id="{CEE52950-2006-4559-234B-7769EBC6B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5" y="3317634"/>
            <a:ext cx="1713983" cy="22273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ciej Aleksy Dawidowski – Wikipedia, wolna encyklopedia">
            <a:extLst>
              <a:ext uri="{FF2B5EF4-FFF2-40B4-BE49-F238E27FC236}">
                <a16:creationId xmlns:a16="http://schemas.microsoft.com/office/drawing/2014/main" id="{67654AA1-4AAC-6483-90B7-F3FD482B7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35" y="3360350"/>
            <a:ext cx="1800225" cy="227647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ografia Jan Bytnar - postacie II wojny światowej">
            <a:extLst>
              <a:ext uri="{FF2B5EF4-FFF2-40B4-BE49-F238E27FC236}">
                <a16:creationId xmlns:a16="http://schemas.microsoft.com/office/drawing/2014/main" id="{37BDA95D-60D0-0DAC-0A7A-0E8891A4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47" y="3323285"/>
            <a:ext cx="1464147" cy="22160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377DEB-CC32-FF9C-3AE9-5B6BA883F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513" y="1189038"/>
            <a:ext cx="2686886" cy="43042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496B48E-124E-B69E-5325-2EC25644E900}"/>
              </a:ext>
            </a:extLst>
          </p:cNvPr>
          <p:cNvSpPr txBox="1"/>
          <p:nvPr/>
        </p:nvSpPr>
        <p:spPr>
          <a:xfrm>
            <a:off x="7821228" y="5668962"/>
            <a:ext cx="4270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Łucja w mundurku harcerskim – lata 30-te. – Muzeum Ziemi Błońskiej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42FEC67-2650-B024-08F8-47E30098E854}"/>
              </a:ext>
            </a:extLst>
          </p:cNvPr>
          <p:cNvSpPr txBox="1"/>
          <p:nvPr/>
        </p:nvSpPr>
        <p:spPr>
          <a:xfrm>
            <a:off x="310719" y="5728708"/>
            <a:ext cx="6977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„Zośka”                               „Alek”                                       „Rudy”            harcerze z Szarych Szeregów znani z „Kamieni na szaniec”                          (domena publiczna)</a:t>
            </a:r>
          </a:p>
        </p:txBody>
      </p:sp>
    </p:spTree>
    <p:extLst>
      <p:ext uri="{BB962C8B-B14F-4D97-AF65-F5344CB8AC3E}">
        <p14:creationId xmlns:p14="http://schemas.microsoft.com/office/powerpoint/2010/main" val="3288000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9E410A-29E3-D45C-74B3-AE43DA7C5D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/>
          <a:lstStyle/>
          <a:p>
            <a:r>
              <a:rPr lang="pl-PL" dirty="0">
                <a:latin typeface="Baskerville Old Face" panose="02020602080505020303" pitchFamily="18" charset="0"/>
              </a:rPr>
              <a:t>Ostatnie dni przed Powstaniem Warszawskim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A74B71-4CC0-864D-5D9D-85AAB060838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80009" y="1736725"/>
            <a:ext cx="6344574" cy="4022725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Lipiec przed powstaniem był bardzo nerwowy, każdy czuł, że będzie się coś działo.  Pani Łucja niechętnie wracała do Błonia, zazwyczaj zostawała u koleżanki.               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Na tydzień przed powstaniem Pani Kossakowska przyjechała do Warszawy i nie chciała wrócić do domu, dwa dni przed 1 sierpnia 1944r. przyjechał do niej ojciec, aby ją zabrać, ale mu się to nie udało. Henryka czuła, że coś się szykuje, nie wiedziała jednak, że planowane jest powstanie.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BF65AFF-8A91-8B0F-F80B-050D297794A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78" y="2123281"/>
            <a:ext cx="3786187" cy="261143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DAA85D7-7E20-1FCC-9B73-52C94602C2EC}"/>
              </a:ext>
            </a:extLst>
          </p:cNvPr>
          <p:cNvSpPr txBox="1"/>
          <p:nvPr/>
        </p:nvSpPr>
        <p:spPr>
          <a:xfrm>
            <a:off x="7244178" y="5202315"/>
            <a:ext cx="4367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Harcerska Poczta Polowa Zawiszacy listonoszki – domena publiczna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1339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F9A884-614E-B87C-464B-8341AC0822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9204" y="287338"/>
            <a:ext cx="10682796" cy="875637"/>
          </a:xfrm>
        </p:spPr>
        <p:txBody>
          <a:bodyPr/>
          <a:lstStyle/>
          <a:p>
            <a:r>
              <a:rPr lang="pl-PL" dirty="0">
                <a:latin typeface="Baskerville Old Face" panose="02020602080505020303" pitchFamily="18" charset="0"/>
              </a:rPr>
              <a:t>Wybuch Powstania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A87966-7898-FFA0-0AEA-551A6B30D8F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50837" y="1656826"/>
            <a:ext cx="6811963" cy="4397375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Powstanie wybuchło 1 sierpnia 1944r. o tzw. Godzinie ,,W’’ (17:00).  W związku ze swoimi zajęciami konspiracyjnymi Pani Łucja chodziła na kurs radiotelegraficzny. </a:t>
            </a:r>
          </a:p>
          <a:p>
            <a:pPr algn="ctr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W dniu wybuchu powstania miała spotkanie ; zaplanowano je w innym miejscu niż zwykle, na Placu Teatralnym, przy pomniku Bogusławskiego. Pani Kossakowska z niecierpliwością czekała na łącznika około 2 godziny; kiedy przyszedł, zabrał ją do ratusza na Placu Teatralnym (około 15). Nie było już żadnego kursu, zaczęto barykadować bramę. </a:t>
            </a:r>
          </a:p>
          <a:p>
            <a:pPr algn="ctr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Pani Łucja wraz ze swoją przyjaciółką, z którą była w plutonie złożyły przysięgę wojskową. Około 18 rozstawili się na dziedzińcu Ratusza. Pani Łucja była jedną z najmłodszych i najsłabszych w oddziale. Dostała karabin, z którego nie umiała strzelać.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7EB96CE-B399-9A3C-11C9-4823B99FF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98" y="850736"/>
            <a:ext cx="4508236" cy="31874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B1DCEB2-21EB-8367-B25B-6F3F23EA3DFA}"/>
              </a:ext>
            </a:extLst>
          </p:cNvPr>
          <p:cNvSpPr txBox="1"/>
          <p:nvPr/>
        </p:nvSpPr>
        <p:spPr>
          <a:xfrm>
            <a:off x="7483876" y="4403324"/>
            <a:ext cx="4429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Łucja Kossakowska – pierwsza z lewej zdjęcie 1944r. na Poczcie Głównej – zdjęcie Muzeum Ziemi Błońskiej. Fot. Tadeusz Bukowski</a:t>
            </a:r>
          </a:p>
        </p:txBody>
      </p:sp>
    </p:spTree>
    <p:extLst>
      <p:ext uri="{BB962C8B-B14F-4D97-AF65-F5344CB8AC3E}">
        <p14:creationId xmlns:p14="http://schemas.microsoft.com/office/powerpoint/2010/main" val="539833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242782-7E39-AAD6-0271-C30CE445DF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1033" y="287338"/>
            <a:ext cx="5699464" cy="937779"/>
          </a:xfrm>
        </p:spPr>
        <p:txBody>
          <a:bodyPr/>
          <a:lstStyle/>
          <a:p>
            <a:r>
              <a:rPr lang="pl-PL" dirty="0">
                <a:latin typeface="Baskerville Old Face" panose="02020602080505020303" pitchFamily="18" charset="0"/>
              </a:rPr>
              <a:t>2 sierpnia 1944r. 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133716-1747-A450-18B8-BB6B2BAF182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36846" y="1713391"/>
            <a:ext cx="5459767" cy="4155598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Drugiego dnia powstania był atak na Pałac Blanka. Ściana tego Pałacu przylegała do dziedzińca Ratusza. Był tam rozstawiony batalion ,,Zośka’’; wśród powstańców poeta Krzysztof Kamil Baczyński. </a:t>
            </a:r>
          </a:p>
          <a:p>
            <a:pPr algn="ctr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Pani Łucja podczas tej akcji przenosiła rannych i donosiła amunicję. W trakcie walk zginął K.K. Baczyński (4 VIII), bohaterka brała udział w pogrzebie nie wiedząc, że chowają słynnego poetę. </a:t>
            </a:r>
          </a:p>
          <a:p>
            <a:pPr algn="ctr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Była też świadkiem ataku na więzienie </a:t>
            </a:r>
            <a:r>
              <a:rPr lang="pl-PL" b="0" i="0" dirty="0">
                <a:solidFill>
                  <a:srgbClr val="1E1C1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atak na więzienie </a:t>
            </a:r>
            <a:r>
              <a:rPr lang="pl-PL" b="0" i="0" dirty="0" err="1">
                <a:solidFill>
                  <a:srgbClr val="1E1C1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Daniłowiczowskie</a:t>
            </a:r>
            <a:r>
              <a:rPr lang="pl-PL" dirty="0">
                <a:solidFill>
                  <a:srgbClr val="1E1C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odbicia więźniów, w tym Wani, z którym się zaprzyjaźniła.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Plik:Popiersie Krzysztof Kamil Baczyński ssj 20110627">
            <a:extLst>
              <a:ext uri="{FF2B5EF4-FFF2-40B4-BE49-F238E27FC236}">
                <a16:creationId xmlns:a16="http://schemas.microsoft.com/office/drawing/2014/main" id="{11244A01-2C80-7B0E-E76B-9627BF194C22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608" y="1073502"/>
            <a:ext cx="3017837" cy="402272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E49E3A2-2ADF-E6FB-F252-4EF07D7C05E9}"/>
              </a:ext>
            </a:extLst>
          </p:cNvPr>
          <p:cNvSpPr txBox="1"/>
          <p:nvPr/>
        </p:nvSpPr>
        <p:spPr>
          <a:xfrm>
            <a:off x="7084382" y="5120641"/>
            <a:ext cx="3897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0" dirty="0">
                <a:effectLst/>
                <a:latin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Rzeźbiarz: Anna </a:t>
            </a:r>
            <a:r>
              <a:rPr lang="pl-PL" i="0" dirty="0" err="1">
                <a:effectLst/>
                <a:latin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Dulny</a:t>
            </a:r>
            <a:r>
              <a:rPr lang="pl-PL" i="0" dirty="0">
                <a:effectLst/>
                <a:latin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Perlińska Fotograf: Paweł Cieśla Staszek Szybki </a:t>
            </a:r>
            <a:r>
              <a:rPr lang="pl-PL" i="0" dirty="0">
                <a:effectLst/>
                <a:latin typeface="Inter"/>
              </a:rPr>
              <a:t> - Creative </a:t>
            </a:r>
            <a:r>
              <a:rPr lang="pl-PL" i="0" dirty="0" err="1">
                <a:effectLst/>
                <a:latin typeface="Inter"/>
              </a:rPr>
              <a:t>Cammons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6058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C0FE58-38BC-D49C-D60F-7BE96E877A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6948" y="287339"/>
            <a:ext cx="10191565" cy="1259012"/>
          </a:xfrm>
        </p:spPr>
        <p:txBody>
          <a:bodyPr/>
          <a:lstStyle/>
          <a:p>
            <a:r>
              <a:rPr lang="pl-PL" dirty="0">
                <a:latin typeface="Baskerville Old Face" panose="02020602080505020303" pitchFamily="18" charset="0"/>
              </a:rPr>
              <a:t>Udział w Powstaniu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2A0140-A0AC-5D6C-1201-F60C453FADD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4598" y="1803463"/>
            <a:ext cx="7208838" cy="4065587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W niedzielę plutonowy ,,Andrzej’’ wezwał do siebie Panią Łucję i ,,Wisię’’ (koleżanka Pani Łucji z oddziału). Przed Powstaniem, ,,Andrzej’’ obiecał babci ,,Wisi’’, że zaopiekuje się dziewczynkami. Myślał, żeby je odesłać, ale obie Panie nie chciały i były bardzo zawzięte do walki. Wreszcie jednak je przekonał i z łącznikiem przedostały się do Śródmieście, gdzie była ich drużyna. </a:t>
            </a:r>
          </a:p>
          <a:p>
            <a:pPr algn="ctr"/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Znalazła się w Głównej Kwaterze Szarych Szeregów, spotkała tam m.in. Stanisława Broniewskiego, „</a:t>
            </a:r>
            <a:r>
              <a:rPr lang="pl-PL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Orszę</a:t>
            </a: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”, dowódcę akcji pod Arsenałem, który wtedy był Naczelnikiem Szarych Szeregów. </a:t>
            </a:r>
            <a:r>
              <a:rPr lang="pl-PL" sz="1800" b="0" i="0" dirty="0">
                <a:solidFill>
                  <a:srgbClr val="1E1C1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Przydzielono jej takie zadania, jak łączność i kolportaż. </a:t>
            </a:r>
            <a:endParaRPr lang="pl-PL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Potem zajęła się organizacją poczty polowej. Pani Kossakowska ,,pracowała’’ przy segregowaniu listów i cenzurze. Nosiła listy, często pod obstrzałem, co było bardzo niebezpieczne.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2E193F6-7E66-28BE-DC02-4E75369DAAB4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756" y="1803463"/>
            <a:ext cx="3235325" cy="251142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15C1819-D50B-8386-A8B3-F10C365C1565}"/>
              </a:ext>
            </a:extLst>
          </p:cNvPr>
          <p:cNvSpPr txBox="1"/>
          <p:nvPr/>
        </p:nvSpPr>
        <p:spPr>
          <a:xfrm>
            <a:off x="7616953" y="4572000"/>
            <a:ext cx="411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0" i="0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Powstanie Warszawskie autorstwa Jerzego Tomaszewskiego – Domena Publiczna</a:t>
            </a:r>
            <a:endParaRPr lang="pl-PL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509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F5E5F2-7DFE-6299-AE75-B3C6856158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1336" y="147638"/>
            <a:ext cx="9357064" cy="1281667"/>
          </a:xfrm>
        </p:spPr>
        <p:txBody>
          <a:bodyPr/>
          <a:lstStyle/>
          <a:p>
            <a:r>
              <a:rPr lang="pl-PL" dirty="0">
                <a:latin typeface="Baskerville Old Face" panose="02020602080505020303" pitchFamily="18" charset="0"/>
              </a:rPr>
              <a:t>Koniec Powstania – powrót do domu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924754-A186-1DCC-B574-0FD14517542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01840" y="1671237"/>
            <a:ext cx="7443788" cy="4519612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Pani Łucja była w postaniu do końca. Wspomina walki, ale także np. śpiewanie piosenek harcerskich, także bardzo trudne warunki, w których żyli: kiepskie jedzenie, częste problemy żołądkowe, wszechobecne wszy… Pamięta ostatnie spotkanie w Głównej Kwaterze Szarych Szeregów przy ulicy Wilczej i rozkaz komendanta, że młodsi harcerze, w tym ona, maja wyjść z Warszawy z ludnością cywilną. Każdy dostał po 500 zł na drogę i po 3 znaczki powstańcze. </a:t>
            </a:r>
          </a:p>
          <a:p>
            <a:pPr algn="ctr"/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 Po zakończeniu Powstania wróciła do Błonia. Niemcy gnali wszystkich na Dworzec Zachodni i tam pakowali ich w wagony bydlęce. Stamtąd odbywał się transport do Pruszkowa. Pani Łucja w pobliżu Włoch wyskoczyła z pociągu, wyrzucając przy tym małą karteczkę z napisem ,,Jadę do Błonia’’ i adresem rodziców. Niemcy strzelali, ale szczęśliwie jej nie trafili.</a:t>
            </a:r>
          </a:p>
          <a:p>
            <a:pPr algn="ctr"/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Po kilku dniach, z ranną nogą dotarła do domu, gdzie wszyscy myśleli, że nie żyje. </a:t>
            </a:r>
          </a:p>
          <a:p>
            <a:pPr algn="ctr"/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W Błoniu Pani Łucja nadal brała udział w konspiracji; działała w łączności, była łączniczką, przewoziła korespondencję do komendy AK w Milanówku.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712B2ED-97F2-228B-1589-24C89133AE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60394FD-915E-09B7-F4E4-857F95EBD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907" y="1961965"/>
            <a:ext cx="3407187" cy="30666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7196DFE-D5C3-C805-00CA-0E0D5B3E38D5}"/>
              </a:ext>
            </a:extLst>
          </p:cNvPr>
          <p:cNvSpPr txBox="1"/>
          <p:nvPr/>
        </p:nvSpPr>
        <p:spPr>
          <a:xfrm>
            <a:off x="8238478" y="5406501"/>
            <a:ext cx="3480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Łucja Kossakowska. Muzeum Ziemi Błońskiej</a:t>
            </a:r>
          </a:p>
        </p:txBody>
      </p:sp>
    </p:spTree>
    <p:extLst>
      <p:ext uri="{BB962C8B-B14F-4D97-AF65-F5344CB8AC3E}">
        <p14:creationId xmlns:p14="http://schemas.microsoft.com/office/powerpoint/2010/main" val="183017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6BE67495-905D-DBA8-A6C4-92E3EDC5DC11}"/>
              </a:ext>
            </a:extLst>
          </p:cNvPr>
          <p:cNvSpPr txBox="1"/>
          <p:nvPr/>
        </p:nvSpPr>
        <p:spPr>
          <a:xfrm>
            <a:off x="1251751" y="399495"/>
            <a:ext cx="8824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/>
              <a:t>PO WOJNIE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9654ADD-F158-E531-E69B-B78C3BC84B07}"/>
              </a:ext>
            </a:extLst>
          </p:cNvPr>
          <p:cNvSpPr txBox="1"/>
          <p:nvPr/>
        </p:nvSpPr>
        <p:spPr>
          <a:xfrm>
            <a:off x="275208" y="1259175"/>
            <a:ext cx="8043169" cy="470898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W marcu 1945 r. (po wyzwoleniu) Pani Łucja pojechała do Warszawy, gdzie spotkała koleżankę z powstania. </a:t>
            </a:r>
          </a:p>
          <a:p>
            <a:pPr algn="ctr"/>
            <a:r>
              <a:rPr lang="pl-PL" sz="2400" dirty="0"/>
              <a:t>Zaczęła naukę w I klasie Liceum im. </a:t>
            </a:r>
            <a:r>
              <a:rPr lang="pl-PL" sz="2400" dirty="0" err="1"/>
              <a:t>Reytana</a:t>
            </a:r>
            <a:r>
              <a:rPr lang="pl-PL" sz="2400" dirty="0"/>
              <a:t>. Tam stworzyła tajną organizację na bazie harcerstwa, za co na 10 dni trafiła do więzienia.</a:t>
            </a:r>
          </a:p>
          <a:p>
            <a:pPr algn="ctr"/>
            <a:endParaRPr lang="pl-PL" sz="2400" dirty="0"/>
          </a:p>
          <a:p>
            <a:pPr algn="ctr"/>
            <a:r>
              <a:rPr lang="pl-PL" sz="2400" dirty="0"/>
              <a:t>Po zdaniu matury zaczęła studia na warszawskiej Akademii Sztuk Pięknych, gdzie studiowała tkactwo; potem przeniosła się na Wydział scenografii; dyplom zrobiła w 1955r.</a:t>
            </a:r>
          </a:p>
          <a:p>
            <a:pPr algn="ctr"/>
            <a:endParaRPr lang="pl-PL" sz="2400" dirty="0"/>
          </a:p>
          <a:p>
            <a:pPr algn="ctr"/>
            <a:r>
              <a:rPr lang="pl-PL" sz="2400" dirty="0"/>
              <a:t>Od ślubu w 1951 r. mieszkała w Warszawie na Saskiej Kępie.</a:t>
            </a:r>
          </a:p>
          <a:p>
            <a:pPr algn="ctr"/>
            <a:endParaRPr lang="pl-PL" dirty="0"/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7AFB5A6-EDB2-6D8C-DAC7-5753F2A97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607" y="217924"/>
            <a:ext cx="2426911" cy="50568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D8033CC-8A42-9B35-9CB6-5DE518D72D76}"/>
              </a:ext>
            </a:extLst>
          </p:cNvPr>
          <p:cNvSpPr txBox="1"/>
          <p:nvPr/>
        </p:nvSpPr>
        <p:spPr>
          <a:xfrm>
            <a:off x="8566951" y="5456310"/>
            <a:ext cx="3349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Łucja Kossakowska – zdjęcie z wystawy 1989r. Muzeum Ziemi Błońskiej</a:t>
            </a:r>
          </a:p>
        </p:txBody>
      </p:sp>
    </p:spTree>
    <p:extLst>
      <p:ext uri="{BB962C8B-B14F-4D97-AF65-F5344CB8AC3E}">
        <p14:creationId xmlns:p14="http://schemas.microsoft.com/office/powerpoint/2010/main" val="288218610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355</TotalTime>
  <Words>1481</Words>
  <Application>Microsoft Office PowerPoint</Application>
  <PresentationFormat>Panoramiczny</PresentationFormat>
  <Paragraphs>77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Avenir Next LT Pro Light</vt:lpstr>
      <vt:lpstr>Baskerville Old Face</vt:lpstr>
      <vt:lpstr>Calibri</vt:lpstr>
      <vt:lpstr>Calibri Light</vt:lpstr>
      <vt:lpstr>Cambria</vt:lpstr>
      <vt:lpstr>Inter</vt:lpstr>
      <vt:lpstr>Microsoft Himalaya</vt:lpstr>
      <vt:lpstr>Retrospekcja</vt:lpstr>
      <vt:lpstr>Henryka Łucja Kossakowska ps. ,,Iga’’</vt:lpstr>
      <vt:lpstr>Dzieciństwo</vt:lpstr>
      <vt:lpstr>Spotkanie z ,,Szarymi Szeregami”</vt:lpstr>
      <vt:lpstr>Ostatnie dni przed Powstaniem Warszawskim</vt:lpstr>
      <vt:lpstr>Wybuch Powstania </vt:lpstr>
      <vt:lpstr>2 sierpnia 1944r.  </vt:lpstr>
      <vt:lpstr>Udział w Powstaniu</vt:lpstr>
      <vt:lpstr>Koniec Powstania – powrót do domu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Henryka Łucja Kossakowska ps. ,,Iga’’</dc:title>
  <dc:creator>Edyta Suska</dc:creator>
  <cp:lastModifiedBy>Aldona Cyranowicz</cp:lastModifiedBy>
  <cp:revision>9</cp:revision>
  <dcterms:created xsi:type="dcterms:W3CDTF">2023-11-11T20:19:08Z</dcterms:created>
  <dcterms:modified xsi:type="dcterms:W3CDTF">2023-12-21T18:13:58Z</dcterms:modified>
</cp:coreProperties>
</file>