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92" r:id="rId4"/>
  </p:sldMasterIdLst>
  <p:notesMasterIdLst>
    <p:notesMasterId r:id="rId32"/>
  </p:notesMasterIdLst>
  <p:handoutMasterIdLst>
    <p:handoutMasterId r:id="rId33"/>
  </p:handoutMasterIdLst>
  <p:sldIdLst>
    <p:sldId id="281" r:id="rId5"/>
    <p:sldId id="259" r:id="rId6"/>
    <p:sldId id="289" r:id="rId7"/>
    <p:sldId id="285" r:id="rId8"/>
    <p:sldId id="272" r:id="rId9"/>
    <p:sldId id="288" r:id="rId10"/>
    <p:sldId id="270" r:id="rId11"/>
    <p:sldId id="283" r:id="rId12"/>
    <p:sldId id="290" r:id="rId13"/>
    <p:sldId id="291" r:id="rId14"/>
    <p:sldId id="293" r:id="rId15"/>
    <p:sldId id="294" r:id="rId16"/>
    <p:sldId id="296" r:id="rId17"/>
    <p:sldId id="287" r:id="rId18"/>
    <p:sldId id="284" r:id="rId19"/>
    <p:sldId id="295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8" r:id="rId30"/>
    <p:sldId id="307" r:id="rId3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52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46" autoAdjust="0"/>
    <p:restoredTop sz="93725" autoAdjust="0"/>
  </p:normalViewPr>
  <p:slideViewPr>
    <p:cSldViewPr showGuides="1">
      <p:cViewPr varScale="1">
        <p:scale>
          <a:sx n="79" d="100"/>
          <a:sy n="79" d="100"/>
        </p:scale>
        <p:origin x="-470" y="-72"/>
      </p:cViewPr>
      <p:guideLst>
        <p:guide orient="horz" pos="1152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20"/>
    </p:cViewPr>
  </p:sorter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pPr/>
              <a:t>2/12/2024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2/12/2024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869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3462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3462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3462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3462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3462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3462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34620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3462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34620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86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2690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3462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6203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8546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8546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8546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869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346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344AB447-BDFD-4FA4-9A82-52202FFDC8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2801"/>
          <a:stretch/>
        </p:blipFill>
        <p:spPr>
          <a:xfrm>
            <a:off x="6856412" y="0"/>
            <a:ext cx="5294313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FADFEC34-EAD1-470C-B1D7-476DAA0BD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3812" y="0"/>
            <a:ext cx="685800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6FF142A7-701F-6940-8E95-0D4830D76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68483" y="521171"/>
            <a:ext cx="6201033" cy="5815657"/>
          </a:xfrm>
          <a:prstGeom prst="rect">
            <a:avLst/>
          </a:prstGeom>
        </p:spPr>
      </p:pic>
      <p:sp>
        <p:nvSpPr>
          <p:cNvPr id="6" name="Text Placeholder Subtitle 1">
            <a:extLst>
              <a:ext uri="{FF2B5EF4-FFF2-40B4-BE49-F238E27FC236}">
                <a16:creationId xmlns:a16="http://schemas.microsoft.com/office/drawing/2014/main" xmlns="" id="{5A1F9EF5-B88C-405C-9168-EDE6A70749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4813" y="1752600"/>
            <a:ext cx="3757612" cy="6096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19" name="Text Placeholder Subtitle 2">
            <a:extLst>
              <a:ext uri="{FF2B5EF4-FFF2-40B4-BE49-F238E27FC236}">
                <a16:creationId xmlns:a16="http://schemas.microsoft.com/office/drawing/2014/main" xmlns="" id="{D2282B87-09AC-4246-8C13-92CF93907C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14813" y="4844142"/>
            <a:ext cx="3757612" cy="6096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4A909A-2E72-4DBE-BD02-0B20CFB25B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4811" y="2361521"/>
            <a:ext cx="3757613" cy="2481941"/>
          </a:xfrm>
        </p:spPr>
        <p:txBody>
          <a:bodyPr vert="horz" lIns="121899" tIns="60949" rIns="121899" bIns="60949" rtlCol="0" anchor="ctr">
            <a:normAutofit/>
          </a:bodyPr>
          <a:lstStyle>
            <a:lvl1pPr algn="ctr">
              <a:defRPr lang="en-US" sz="7200" b="1">
                <a:solidFill>
                  <a:schemeClr val="accent4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Tx/>
            </a:pPr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322012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ircl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E7AEBCE5-C441-4E28-A2A0-86898FA8A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2527" t="27893"/>
          <a:stretch/>
        </p:blipFill>
        <p:spPr>
          <a:xfrm>
            <a:off x="0" y="0"/>
            <a:ext cx="4875212" cy="376906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1B0C5185-5797-47C6-A658-12B8040B7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4412" y="1828800"/>
            <a:ext cx="5410200" cy="434340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4FE576-B3E5-461C-84D8-BF879AF4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199" cy="2133598"/>
          </a:xfrm>
        </p:spPr>
        <p:txBody>
          <a:bodyPr vert="horz" lIns="121899" tIns="60949" rIns="121899" bIns="60949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</a:pPr>
            <a:r>
              <a:rPr lang="sk-SK"/>
              <a:t>Kliknite sem a upravte štýl predlohy nadpisov.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0637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ircle Layou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E7AEBCE5-C441-4E28-A2A0-86898FA8A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2527" t="27893"/>
          <a:stretch/>
        </p:blipFill>
        <p:spPr>
          <a:xfrm>
            <a:off x="0" y="0"/>
            <a:ext cx="4875212" cy="376906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1B0C5185-5797-47C6-A658-12B8040B7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4412" y="1828800"/>
            <a:ext cx="5410200" cy="434340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4FE576-B3E5-461C-84D8-BF879AF4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199" cy="2133598"/>
          </a:xfrm>
        </p:spPr>
        <p:txBody>
          <a:bodyPr vert="horz" lIns="121899" tIns="60949" rIns="121899" bIns="60949" rtlCol="0" anchor="t">
            <a:normAutofit/>
          </a:bodyPr>
          <a:lstStyle>
            <a:lvl1pPr>
              <a:defRPr lang="en-US" sz="4000" b="1">
                <a:solidFill>
                  <a:schemeClr val="tx2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</a:pPr>
            <a:r>
              <a:rPr lang="sk-SK"/>
              <a:t>Kliknite sem a upravte štýl predlohy nadpisov.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0148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Circle Layout_alterna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7357EB46-0628-42CB-95AC-AF38CFD68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2801"/>
          <a:stretch/>
        </p:blipFill>
        <p:spPr>
          <a:xfrm>
            <a:off x="6882605" y="990"/>
            <a:ext cx="5294313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D12EB5EE-DDAA-D449-95BC-BCAFCC6E6B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8750" t="25323" r="-17290" b="14356"/>
          <a:stretch/>
        </p:blipFill>
        <p:spPr>
          <a:xfrm>
            <a:off x="0" y="0"/>
            <a:ext cx="12014201" cy="6897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685800"/>
            <a:ext cx="5562600" cy="114300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1828800"/>
            <a:ext cx="5562600" cy="4470400"/>
          </a:xfrm>
        </p:spPr>
        <p:txBody>
          <a:bodyPr>
            <a:normAutofit/>
          </a:bodyPr>
          <a:lstStyle>
            <a:lvl1pPr>
              <a:defRPr sz="2000"/>
            </a:lvl1pPr>
            <a:lvl2pPr marL="731392" indent="-304747">
              <a:buFont typeface="Courier New" panose="02070309020205020404" pitchFamily="49" charset="0"/>
              <a:buChar char="o"/>
              <a:defRPr sz="2000"/>
            </a:lvl2pPr>
            <a:lvl3pPr marL="1158037" indent="-304747">
              <a:buFont typeface="Courier New" panose="02070309020205020404" pitchFamily="49" charset="0"/>
              <a:buChar char="o"/>
              <a:defRPr sz="2000"/>
            </a:lvl3pPr>
            <a:lvl4pPr marL="1584683" indent="-304747">
              <a:buFont typeface="Courier New" panose="02070309020205020404" pitchFamily="49" charset="0"/>
              <a:buChar char="o"/>
              <a:defRPr sz="2000"/>
            </a:lvl4pPr>
            <a:lvl5pPr marL="2011328" indent="-304747">
              <a:buFont typeface="Courier New" panose="02070309020205020404" pitchFamily="49" charset="0"/>
              <a:buChar char="o"/>
              <a:defRPr sz="20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027200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rge Circle Layout_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7357EB46-0628-42CB-95AC-AF38CFD68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2801"/>
          <a:stretch/>
        </p:blipFill>
        <p:spPr>
          <a:xfrm>
            <a:off x="6894512" y="0"/>
            <a:ext cx="5294313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75506675-2304-3948-8A18-BB70E847D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8750" t="25323" r="-17290" b="14356"/>
          <a:stretch/>
        </p:blipFill>
        <p:spPr>
          <a:xfrm>
            <a:off x="0" y="0"/>
            <a:ext cx="12014201" cy="6897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685800"/>
            <a:ext cx="5562600" cy="114300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1828800"/>
            <a:ext cx="5562600" cy="447040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090494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layout">
    <p:bg>
      <p:bgPr>
        <a:blipFill dpi="0" rotWithShape="1">
          <a:blip r:embed="rId2">
            <a:alphaModFix amt="30000"/>
            <a:lum/>
          </a:blip>
          <a:srcRect/>
          <a:tile tx="203200" ty="2032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611" y="685800"/>
            <a:ext cx="8763002" cy="990600"/>
          </a:xfrm>
        </p:spPr>
        <p:txBody>
          <a:bodyPr anchor="t"/>
          <a:lstStyle>
            <a:lvl1pPr>
              <a:lnSpc>
                <a:spcPct val="10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688A6A42-7A89-44E1-BBDF-14C2FD2245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0812" y="1309974"/>
            <a:ext cx="1830164" cy="46482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421512DC-20C8-4928-B94E-9F191902C57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741611" y="1828800"/>
            <a:ext cx="8763002" cy="4470400"/>
          </a:xfrm>
        </p:spPr>
        <p:txBody>
          <a:bodyPr>
            <a:normAutofit/>
          </a:bodyPr>
          <a:lstStyle>
            <a:lvl1pPr>
              <a:defRPr sz="2000"/>
            </a:lvl1pPr>
            <a:lvl2pPr marL="731392" indent="-304747">
              <a:buFont typeface="Courier New" panose="02070309020205020404" pitchFamily="49" charset="0"/>
              <a:buChar char="o"/>
              <a:defRPr sz="2000"/>
            </a:lvl2pPr>
            <a:lvl3pPr marL="1158037" indent="-304747">
              <a:buFont typeface="Courier New" panose="02070309020205020404" pitchFamily="49" charset="0"/>
              <a:buChar char="o"/>
              <a:defRPr sz="2000"/>
            </a:lvl3pPr>
            <a:lvl4pPr marL="1584683" indent="-304747">
              <a:buFont typeface="Courier New" panose="02070309020205020404" pitchFamily="49" charset="0"/>
              <a:buChar char="o"/>
              <a:defRPr sz="2000"/>
            </a:lvl4pPr>
            <a:lvl5pPr marL="2011328" indent="-304747">
              <a:buFont typeface="Courier New" panose="02070309020205020404" pitchFamily="49" charset="0"/>
              <a:buChar char="o"/>
              <a:defRPr sz="20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304845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sk-SK"/>
              <a:t>Kliknite sem a upravte štýl predlohy nadpisov.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1" r:id="rId2"/>
    <p:sldLayoutId id="2147483702" r:id="rId3"/>
    <p:sldLayoutId id="2147483699" r:id="rId4"/>
    <p:sldLayoutId id="2147483700" r:id="rId5"/>
    <p:sldLayoutId id="2147483698" r:id="rId6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431" userDrawn="1">
          <p15:clr>
            <a:srgbClr val="F26B43"/>
          </p15:clr>
        </p15:guide>
        <p15:guide id="2" orient="horz" pos="432" userDrawn="1">
          <p15:clr>
            <a:srgbClr val="F26B43"/>
          </p15:clr>
        </p15:guide>
        <p15:guide id="3" pos="7247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7DEB8F-68B5-45C7-B2E2-C7CEA0B52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108" y="2361521"/>
            <a:ext cx="5328592" cy="2481941"/>
          </a:xfrm>
        </p:spPr>
        <p:txBody>
          <a:bodyPr>
            <a:normAutofit/>
          </a:bodyPr>
          <a:lstStyle/>
          <a:p>
            <a:r>
              <a:rPr lang="sk-SK" sz="6600" dirty="0"/>
              <a:t>MATURITA </a:t>
            </a:r>
            <a:r>
              <a:rPr lang="sk-SK" sz="6600" dirty="0" smtClean="0"/>
              <a:t>2024</a:t>
            </a:r>
            <a:endParaRPr lang="en-US" sz="6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B2E407-D5EB-4497-8CCA-679DF12520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dirty="0">
                <a:solidFill>
                  <a:schemeClr val="accent1"/>
                </a:solidFill>
              </a:rPr>
              <a:t>Pokyny a informácie pre žiakov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7481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4D22707-E176-420E-82BA-54F425AA0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332656"/>
            <a:ext cx="2889919" cy="2664296"/>
          </a:xfrm>
        </p:spPr>
        <p:txBody>
          <a:bodyPr>
            <a:noAutofit/>
          </a:bodyPr>
          <a:lstStyle/>
          <a:p>
            <a:r>
              <a:rPr lang="sk-SK" sz="9600" dirty="0"/>
              <a:t>ANJ B2</a:t>
            </a:r>
            <a:endParaRPr lang="en-US" sz="9600" dirty="0"/>
          </a:p>
        </p:txBody>
      </p:sp>
      <p:pic>
        <p:nvPicPr>
          <p:cNvPr id="2" name="Graphic 1" descr="sketch of a few books with a pencil">
            <a:extLst>
              <a:ext uri="{FF2B5EF4-FFF2-40B4-BE49-F238E27FC236}">
                <a16:creationId xmlns:a16="http://schemas.microsoft.com/office/drawing/2014/main" xmlns="" id="{06389758-9BA9-4795-A7A1-3F2CF0EE0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854052" y="4365104"/>
            <a:ext cx="1905000" cy="222885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4003271-B7B6-40B9-B32A-F24DDAFF2A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0316" y="188640"/>
            <a:ext cx="6768752" cy="6480720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bg1"/>
              </a:buClr>
              <a:buNone/>
            </a:pPr>
            <a:r>
              <a:rPr lang="sk-SK" sz="2600" b="1" u="sng" dirty="0"/>
              <a:t>EČ MS - test</a:t>
            </a:r>
            <a:endParaRPr lang="en-US" sz="2600" b="1" u="sng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sk-SK" sz="2000" dirty="0">
                <a:solidFill>
                  <a:schemeClr val="bg1"/>
                </a:solidFill>
              </a:rPr>
              <a:t>46 úloh s výberom odpovede             </a:t>
            </a:r>
            <a:r>
              <a:rPr lang="sk-SK" sz="2000" dirty="0" smtClean="0">
                <a:solidFill>
                  <a:schemeClr val="bg1"/>
                </a:solidFill>
              </a:rPr>
              <a:t>   </a:t>
            </a:r>
            <a:r>
              <a:rPr lang="sk-SK" sz="1700" dirty="0" smtClean="0">
                <a:solidFill>
                  <a:schemeClr val="bg1"/>
                </a:solidFill>
              </a:rPr>
              <a:t>počúvanie</a:t>
            </a:r>
            <a:endParaRPr lang="sk-SK" sz="17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sk-SK" dirty="0"/>
              <a:t>34 úloh s krátkou odpoveďou               </a:t>
            </a:r>
            <a:r>
              <a:rPr lang="sk-SK" dirty="0" smtClean="0"/>
              <a:t>  </a:t>
            </a:r>
            <a:r>
              <a:rPr lang="sk-SK" sz="1700" dirty="0" smtClean="0"/>
              <a:t>gramatika</a:t>
            </a:r>
            <a:endParaRPr lang="sk-SK" sz="1700" dirty="0"/>
          </a:p>
          <a:p>
            <a:pPr>
              <a:buClr>
                <a:schemeClr val="bg1"/>
              </a:buClr>
            </a:pPr>
            <a:r>
              <a:rPr lang="sk-SK" sz="2000" dirty="0">
                <a:solidFill>
                  <a:schemeClr val="bg1"/>
                </a:solidFill>
              </a:rPr>
              <a:t>Čas: 120 minút                     </a:t>
            </a:r>
            <a:r>
              <a:rPr lang="sk-SK" sz="2000" dirty="0" smtClean="0">
                <a:solidFill>
                  <a:schemeClr val="bg1"/>
                </a:solidFill>
              </a:rPr>
              <a:t>                   </a:t>
            </a:r>
            <a:r>
              <a:rPr lang="sk-SK" sz="1700" dirty="0" smtClean="0">
                <a:solidFill>
                  <a:schemeClr val="bg1"/>
                </a:solidFill>
              </a:rPr>
              <a:t>čítanie</a:t>
            </a:r>
            <a:endParaRPr lang="sk-SK" sz="17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None/>
            </a:pPr>
            <a:endParaRPr lang="sk-SK" sz="2600" b="1" u="sng" dirty="0"/>
          </a:p>
          <a:p>
            <a:pPr>
              <a:buClr>
                <a:schemeClr val="bg1"/>
              </a:buClr>
              <a:buNone/>
            </a:pPr>
            <a:r>
              <a:rPr lang="sk-SK" sz="2600" b="1" u="sng" dirty="0"/>
              <a:t>PFIČ MS - sloh</a:t>
            </a:r>
            <a:endParaRPr lang="en-US" sz="2600" b="1" u="sng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sk-SK" dirty="0"/>
              <a:t>1 úloha s dlhou odpoveďou (jedno zadanie s určenou žánrovou formou)</a:t>
            </a:r>
          </a:p>
          <a:p>
            <a:pPr>
              <a:buClr>
                <a:schemeClr val="bg1"/>
              </a:buClr>
            </a:pPr>
            <a:r>
              <a:rPr lang="sk-SK" dirty="0"/>
              <a:t>Rozsah: 200 – 220 </a:t>
            </a:r>
            <a:r>
              <a:rPr lang="sk-SK" dirty="0" smtClean="0"/>
              <a:t>slov</a:t>
            </a:r>
          </a:p>
          <a:p>
            <a:pPr>
              <a:buClr>
                <a:schemeClr val="bg1"/>
              </a:buClr>
            </a:pPr>
            <a:r>
              <a:rPr lang="sk-SK" dirty="0" smtClean="0"/>
              <a:t>Pri nedodržaní min. </a:t>
            </a:r>
            <a:r>
              <a:rPr lang="sk-SK" dirty="0" smtClean="0"/>
              <a:t>rozsahu </a:t>
            </a:r>
            <a:r>
              <a:rPr lang="sk-SK" dirty="0" smtClean="0"/>
              <a:t>120 slov = 0 bodov</a:t>
            </a:r>
          </a:p>
          <a:p>
            <a:pPr>
              <a:buClr>
                <a:schemeClr val="bg1"/>
              </a:buClr>
              <a:buNone/>
            </a:pPr>
            <a:r>
              <a:rPr lang="sk-SK" dirty="0" smtClean="0"/>
              <a:t> </a:t>
            </a:r>
            <a:r>
              <a:rPr lang="sk-SK" dirty="0" smtClean="0"/>
              <a:t>     (všetky slová – aj členy, predložky, spojky, číslovky – slovom)</a:t>
            </a:r>
            <a:endParaRPr lang="sk-SK" dirty="0"/>
          </a:p>
          <a:p>
            <a:pPr>
              <a:buClr>
                <a:schemeClr val="bg1"/>
              </a:buClr>
            </a:pPr>
            <a:r>
              <a:rPr lang="sk-SK" dirty="0">
                <a:solidFill>
                  <a:schemeClr val="bg1"/>
                </a:solidFill>
              </a:rPr>
              <a:t>Čas: </a:t>
            </a:r>
            <a:r>
              <a:rPr lang="sk-SK" dirty="0"/>
              <a:t>60</a:t>
            </a:r>
            <a:r>
              <a:rPr lang="sk-SK" dirty="0">
                <a:solidFill>
                  <a:schemeClr val="bg1"/>
                </a:solidFill>
              </a:rPr>
              <a:t> minút</a:t>
            </a:r>
          </a:p>
          <a:p>
            <a:pPr>
              <a:buClr>
                <a:schemeClr val="bg1"/>
              </a:buClr>
              <a:buNone/>
            </a:pPr>
            <a:endParaRPr lang="sk-SK" sz="2600" b="1" dirty="0"/>
          </a:p>
          <a:p>
            <a:pPr>
              <a:buClr>
                <a:schemeClr val="bg1"/>
              </a:buClr>
              <a:buNone/>
            </a:pPr>
            <a:r>
              <a:rPr lang="sk-SK" sz="2600" b="1" dirty="0"/>
              <a:t>ÚFIČ MS</a:t>
            </a:r>
          </a:p>
          <a:p>
            <a:pPr>
              <a:buClr>
                <a:schemeClr val="bg1"/>
              </a:buClr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6" name="Pravá zložená zátvorka 5">
            <a:extLst>
              <a:ext uri="{FF2B5EF4-FFF2-40B4-BE49-F238E27FC236}">
                <a16:creationId xmlns:a16="http://schemas.microsoft.com/office/drawing/2014/main" xmlns="" id="{42D9B92A-6A3C-433C-AC14-7D5F8404B88C}"/>
              </a:ext>
            </a:extLst>
          </p:cNvPr>
          <p:cNvSpPr/>
          <p:nvPr/>
        </p:nvSpPr>
        <p:spPr>
          <a:xfrm>
            <a:off x="9334772" y="1124744"/>
            <a:ext cx="504056" cy="864096"/>
          </a:xfrm>
          <a:prstGeom prst="rightBrace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299190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4D22707-E176-420E-82BA-54F425AA0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3177951" cy="1447056"/>
          </a:xfrm>
        </p:spPr>
        <p:txBody>
          <a:bodyPr>
            <a:normAutofit/>
          </a:bodyPr>
          <a:lstStyle/>
          <a:p>
            <a:r>
              <a:rPr lang="sk-SK" sz="9600" dirty="0">
                <a:solidFill>
                  <a:schemeClr val="accent4"/>
                </a:solidFill>
              </a:rPr>
              <a:t>MAT</a:t>
            </a:r>
            <a:endParaRPr lang="en-US" sz="9600" dirty="0">
              <a:solidFill>
                <a:schemeClr val="accent4"/>
              </a:solidFill>
            </a:endParaRPr>
          </a:p>
        </p:txBody>
      </p:sp>
      <p:pic>
        <p:nvPicPr>
          <p:cNvPr id="2" name="Graphic 1" descr="sketch of a few books with a pencil">
            <a:extLst>
              <a:ext uri="{FF2B5EF4-FFF2-40B4-BE49-F238E27FC236}">
                <a16:creationId xmlns:a16="http://schemas.microsoft.com/office/drawing/2014/main" xmlns="" id="{06389758-9BA9-4795-A7A1-3F2CF0EE0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854052" y="4365104"/>
            <a:ext cx="1905000" cy="222885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4003271-B7B6-40B9-B32A-F24DDAFF2A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62364" y="930424"/>
            <a:ext cx="5410200" cy="5927576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None/>
            </a:pPr>
            <a:r>
              <a:rPr lang="sk-SK" sz="2600" b="1" u="sng" dirty="0"/>
              <a:t>EČ MS - test</a:t>
            </a:r>
            <a:endParaRPr lang="en-US" sz="2600" b="1" u="sng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sk-SK" dirty="0"/>
              <a:t>10</a:t>
            </a:r>
            <a:r>
              <a:rPr lang="sk-SK" sz="2000" dirty="0">
                <a:solidFill>
                  <a:schemeClr val="bg1"/>
                </a:solidFill>
              </a:rPr>
              <a:t> úloh s výberom odpovede</a:t>
            </a:r>
          </a:p>
          <a:p>
            <a:pPr>
              <a:buClr>
                <a:schemeClr val="bg1"/>
              </a:buClr>
            </a:pPr>
            <a:r>
              <a:rPr lang="sk-SK" dirty="0"/>
              <a:t> 20 úloh s krátkou odpoveďou</a:t>
            </a:r>
          </a:p>
          <a:p>
            <a:pPr>
              <a:buClr>
                <a:schemeClr val="bg1"/>
              </a:buClr>
            </a:pPr>
            <a:r>
              <a:rPr lang="sk-SK" sz="2000" dirty="0">
                <a:solidFill>
                  <a:schemeClr val="bg1"/>
                </a:solidFill>
              </a:rPr>
              <a:t>Čas: 150 minút</a:t>
            </a:r>
          </a:p>
          <a:p>
            <a:pPr>
              <a:buClr>
                <a:schemeClr val="bg1"/>
              </a:buClr>
              <a:buNone/>
            </a:pPr>
            <a:endParaRPr lang="sk-SK" sz="2600" b="1" dirty="0"/>
          </a:p>
          <a:p>
            <a:pPr>
              <a:buClr>
                <a:schemeClr val="bg1"/>
              </a:buClr>
              <a:buNone/>
            </a:pPr>
            <a:r>
              <a:rPr lang="sk-SK" sz="2600" b="1" dirty="0"/>
              <a:t>ÚFIČ MS</a:t>
            </a:r>
          </a:p>
          <a:p>
            <a:pPr>
              <a:buClr>
                <a:schemeClr val="bg1"/>
              </a:buClr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9190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7DEB8F-68B5-45C7-B2E2-C7CEA0B52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0116" y="2420888"/>
            <a:ext cx="4968552" cy="2481941"/>
          </a:xfrm>
        </p:spPr>
        <p:txBody>
          <a:bodyPr>
            <a:normAutofit/>
          </a:bodyPr>
          <a:lstStyle/>
          <a:p>
            <a:r>
              <a:rPr lang="sk-SK" sz="6600" dirty="0"/>
              <a:t>Všeobecné pokyny </a:t>
            </a:r>
            <a:endParaRPr lang="en-US" sz="6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B2E407-D5EB-4497-8CCA-679DF12520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dirty="0">
                <a:solidFill>
                  <a:schemeClr val="accent1"/>
                </a:solidFill>
              </a:rPr>
              <a:t>a ďalšie informácie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7481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xmlns="" id="{D8E1B2A2-AB8D-A749-83BF-90273FBD4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4" y="685800"/>
            <a:ext cx="7533928" cy="114300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sk-SK" dirty="0"/>
              <a:t>SPOLOČENSKÉ  OBLEČENIE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121899" tIns="60949" rIns="121899" bIns="60949" rtlCol="0" anchor="t">
            <a:normAutofit/>
          </a:bodyPr>
          <a:lstStyle/>
          <a:p>
            <a:pPr marL="304165" indent="-304165">
              <a:buClr>
                <a:schemeClr val="bg1"/>
              </a:buClr>
              <a:buNone/>
            </a:pPr>
            <a:endParaRPr lang="en-US" dirty="0">
              <a:ea typeface="+mn-lt"/>
              <a:cs typeface="+mn-lt"/>
            </a:endParaRPr>
          </a:p>
          <a:p>
            <a:pPr marL="304165" indent="-304165">
              <a:buClr>
                <a:schemeClr val="bg1"/>
              </a:buClr>
            </a:pPr>
            <a:endParaRPr lang="en-US" sz="2000" dirty="0"/>
          </a:p>
        </p:txBody>
      </p:sp>
      <p:pic>
        <p:nvPicPr>
          <p:cNvPr id="1026" name="Picture 2" descr="Maturanti majú slabú slovenčinu, upozorňuje ministerstvo | Info.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772" y="4365104"/>
            <a:ext cx="3246260" cy="2160240"/>
          </a:xfrm>
          <a:prstGeom prst="rect">
            <a:avLst/>
          </a:prstGeom>
          <a:noFill/>
        </p:spPr>
      </p:pic>
      <p:pic>
        <p:nvPicPr>
          <p:cNvPr id="1028" name="Picture 4" descr="Maturitná skúška tento rok bude, nezrušíme ju, oznámil minister školstva |  TVnoviny.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6060" y="2060848"/>
            <a:ext cx="5629051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14379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2495AC-828B-BF48-8A81-64460C83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DOCHVÍĽNOSŤ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501951-E820-9A40-A58A-02C9B6F6C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21899" tIns="60949" rIns="121899" bIns="60949" rtlCol="0" anchor="t">
            <a:normAutofit/>
          </a:bodyPr>
          <a:lstStyle/>
          <a:p>
            <a:pPr marL="304165" indent="-304165">
              <a:buClr>
                <a:schemeClr val="tx1"/>
              </a:buClr>
              <a:buFontTx/>
              <a:buChar char="-"/>
            </a:pPr>
            <a:r>
              <a:rPr lang="sk-SK" dirty="0"/>
              <a:t>do školy príďte aspoň 40 - 45 minút pred začiatkom EČ a PFIČ / ÚFIČ</a:t>
            </a:r>
          </a:p>
          <a:p>
            <a:pPr marL="304165" indent="-304165">
              <a:buClr>
                <a:schemeClr val="tx1"/>
              </a:buClr>
              <a:buFontTx/>
              <a:buChar char="-"/>
            </a:pPr>
            <a:r>
              <a:rPr lang="sk-SK" dirty="0">
                <a:ea typeface="+mn-lt"/>
                <a:cs typeface="+mn-lt"/>
              </a:rPr>
              <a:t>vyhnete sa tak zbytočnému stresu a panike </a:t>
            </a:r>
            <a:endParaRPr lang="en-US" dirty="0">
              <a:ea typeface="+mn-lt"/>
              <a:cs typeface="+mn-lt"/>
            </a:endParaRPr>
          </a:p>
        </p:txBody>
      </p:sp>
      <p:pic>
        <p:nvPicPr>
          <p:cNvPr id="12290" name="Picture 2" descr="Obrázok zadarmo budíka, klipart zadarmo, klipart zadarmo - In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0156" y="3356992"/>
            <a:ext cx="3400028" cy="3083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5694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xmlns="" id="{D8E1B2A2-AB8D-A749-83BF-90273FBD4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4" y="685800"/>
            <a:ext cx="7533928" cy="114300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sk-SK" dirty="0"/>
              <a:t>OBČIANSKY  PREUKAZ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121899" tIns="60949" rIns="121899" bIns="60949" rtlCol="0" anchor="t">
            <a:normAutofit/>
          </a:bodyPr>
          <a:lstStyle/>
          <a:p>
            <a:pPr marL="304165" indent="-304165">
              <a:buClr>
                <a:schemeClr val="bg1"/>
              </a:buClr>
              <a:buNone/>
            </a:pPr>
            <a:endParaRPr lang="en-US" dirty="0">
              <a:ea typeface="+mn-lt"/>
              <a:cs typeface="+mn-lt"/>
            </a:endParaRPr>
          </a:p>
          <a:p>
            <a:pPr marL="304165" indent="-304165"/>
            <a:endParaRPr lang="en-US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11501951-E820-9A40-A58A-02C9B6F6CE8C}"/>
              </a:ext>
            </a:extLst>
          </p:cNvPr>
          <p:cNvSpPr txBox="1">
            <a:spLocks/>
          </p:cNvSpPr>
          <p:nvPr/>
        </p:nvSpPr>
        <p:spPr>
          <a:xfrm>
            <a:off x="873125" y="1981200"/>
            <a:ext cx="5562600" cy="4470400"/>
          </a:xfrm>
          <a:prstGeom prst="rect">
            <a:avLst/>
          </a:prstGeom>
        </p:spPr>
        <p:txBody>
          <a:bodyPr vert="horz" lIns="121899" tIns="60949" rIns="121899" bIns="60949" rtlCol="0" anchor="t">
            <a:normAutofit/>
          </a:bodyPr>
          <a:lstStyle/>
          <a:p>
            <a:pPr marL="304165" marR="0" lvl="0" indent="-304165" algn="l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-"/>
              <a:tabLst/>
              <a:defRPr/>
            </a:pPr>
            <a:r>
              <a:rPr lang="sk-SK" sz="2000" noProof="0" dirty="0">
                <a:solidFill>
                  <a:schemeClr val="bg1"/>
                </a:solidFill>
              </a:rPr>
              <a:t>Nevyhnutný pri všetkých častiach MS</a:t>
            </a:r>
          </a:p>
          <a:p>
            <a:pPr marL="304165" marR="0" lvl="0" indent="-304165" algn="l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-"/>
              <a:tabLst/>
              <a:defRPr/>
            </a:pPr>
            <a:r>
              <a:rPr kumimoji="0" lang="sk-SK" sz="2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Overenie totožnosti</a:t>
            </a:r>
          </a:p>
          <a:p>
            <a:pPr marL="304165" marR="0" lvl="0" indent="-304165" algn="l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-"/>
              <a:tabLst/>
              <a:defRPr/>
            </a:pPr>
            <a:r>
              <a:rPr lang="sk-SK" sz="2000" noProof="0" dirty="0">
                <a:solidFill>
                  <a:schemeClr val="bg1"/>
                </a:solidFill>
              </a:rPr>
              <a:t>Ak ho zabudnete, bude nevyhnutné zabezpečiť jeho doručenie do školy</a:t>
            </a:r>
          </a:p>
          <a:p>
            <a:pPr marL="304165" marR="0" lvl="0" indent="-304165" algn="l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-"/>
              <a:tabLst/>
              <a:defRPr/>
            </a:pPr>
            <a:r>
              <a:rPr kumimoji="0" lang="sk-SK" sz="2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prípade straty</a:t>
            </a:r>
            <a:r>
              <a:rPr kumimoji="0" lang="sk-SK" sz="2000" b="0" i="0" u="none" strike="noStrike" kern="1200" cap="none" spc="0" normalizeH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predložte pas / vodičský preukaz, potvrdenie o OP + iný doklad s fotografiou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  <p:sp>
        <p:nvSpPr>
          <p:cNvPr id="13314" name="AutoShape 2" descr="Polícia SR - Trnavský kraj - PRE DETI MIESTO PASU OBČIANSKY PREUKAZ  STARINKA, O KTOREJ MNOHÍ EŠTE NEVEDIA Občiansky preukaz pre deti do 15  rokov je v platnosti už od decembra 2019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3316" name="Picture 4" descr="Na obrázku môže byť jedna osoba alebo viacerí ľudia a tex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2164" y="4653136"/>
            <a:ext cx="3096344" cy="20642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14379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2495AC-828B-BF48-8A81-64460C83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4" y="685800"/>
            <a:ext cx="6525815" cy="1375048"/>
          </a:xfrm>
        </p:spPr>
        <p:txBody>
          <a:bodyPr>
            <a:noAutofit/>
          </a:bodyPr>
          <a:lstStyle/>
          <a:p>
            <a:pPr algn="ctr"/>
            <a:r>
              <a:rPr lang="sk-SK" sz="6000" dirty="0"/>
              <a:t>ZAPAM</a:t>
            </a:r>
            <a:r>
              <a:rPr lang="sk-SK" sz="6000" dirty="0">
                <a:latin typeface="Calibri"/>
                <a:cs typeface="Calibri"/>
              </a:rPr>
              <a:t>ÄTAJTE SI !!!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501951-E820-9A40-A58A-02C9B6F6C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4" y="1828800"/>
            <a:ext cx="7533928" cy="4470400"/>
          </a:xfrm>
        </p:spPr>
        <p:txBody>
          <a:bodyPr vert="horz" lIns="121899" tIns="60949" rIns="121899" bIns="60949" rtlCol="0" anchor="t">
            <a:normAutofit fontScale="92500" lnSpcReduction="10000"/>
          </a:bodyPr>
          <a:lstStyle/>
          <a:p>
            <a:pPr marL="304165" indent="-304165">
              <a:buClr>
                <a:schemeClr val="tx1"/>
              </a:buClr>
              <a:buNone/>
            </a:pPr>
            <a:endParaRPr lang="sk-SK" sz="7200" b="1" dirty="0">
              <a:solidFill>
                <a:srgbClr val="FF0000"/>
              </a:solidFill>
            </a:endParaRPr>
          </a:p>
          <a:p>
            <a:pPr marL="304165" indent="-304165" algn="ctr">
              <a:buClr>
                <a:schemeClr val="tx1"/>
              </a:buClr>
              <a:buNone/>
            </a:pPr>
            <a:r>
              <a:rPr lang="sk-SK" sz="7200" b="1" dirty="0">
                <a:solidFill>
                  <a:srgbClr val="FF0000"/>
                </a:solidFill>
              </a:rPr>
              <a:t>Kód školy: 633004</a:t>
            </a:r>
          </a:p>
          <a:p>
            <a:pPr marL="304165" indent="-304165" algn="ctr">
              <a:buClr>
                <a:schemeClr val="tx1"/>
              </a:buClr>
              <a:buNone/>
            </a:pPr>
            <a:r>
              <a:rPr lang="sk-SK" b="1" dirty="0">
                <a:solidFill>
                  <a:srgbClr val="FF0000"/>
                </a:solidFill>
                <a:ea typeface="+mn-lt"/>
                <a:cs typeface="+mn-lt"/>
              </a:rPr>
              <a:t>a</a:t>
            </a:r>
          </a:p>
          <a:p>
            <a:pPr marL="304165" indent="-304165" algn="ctr">
              <a:buClr>
                <a:schemeClr val="tx1"/>
              </a:buClr>
              <a:buNone/>
            </a:pPr>
            <a:r>
              <a:rPr lang="sk-SK" b="1" dirty="0">
                <a:solidFill>
                  <a:srgbClr val="FF0000"/>
                </a:solidFill>
                <a:ea typeface="+mn-lt"/>
                <a:cs typeface="+mn-lt"/>
              </a:rPr>
              <a:t>svoje </a:t>
            </a:r>
            <a:r>
              <a:rPr lang="sk-SK" sz="4400" b="1" dirty="0">
                <a:solidFill>
                  <a:srgbClr val="FF0000"/>
                </a:solidFill>
                <a:ea typeface="+mn-lt"/>
                <a:cs typeface="+mn-lt"/>
              </a:rPr>
              <a:t>rodné číslo</a:t>
            </a:r>
            <a:endParaRPr lang="en-US" sz="4400" b="1" dirty="0">
              <a:solidFill>
                <a:srgbClr val="FF0000"/>
              </a:solidFill>
              <a:ea typeface="+mn-lt"/>
              <a:cs typeface="+mn-lt"/>
            </a:endParaRPr>
          </a:p>
          <a:p>
            <a:pPr marL="730885" lvl="1" indent="-304165">
              <a:buClr>
                <a:schemeClr val="tx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5694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C967A1C-B231-4F44-9203-5F9CD9213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036" y="116632"/>
            <a:ext cx="8763002" cy="990600"/>
          </a:xfrm>
        </p:spPr>
        <p:txBody>
          <a:bodyPr>
            <a:normAutofit/>
          </a:bodyPr>
          <a:lstStyle/>
          <a:p>
            <a:pPr algn="ctr"/>
            <a:r>
              <a:rPr lang="sk-SK" sz="5400" dirty="0"/>
              <a:t>Pamätajte, že ...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741611" y="1196752"/>
            <a:ext cx="8763002" cy="5102448"/>
          </a:xfrm>
        </p:spPr>
        <p:txBody>
          <a:bodyPr vert="horz" lIns="121899" tIns="60949" rIns="121899" bIns="60949" rtlCol="0" anchor="t">
            <a:normAutofit/>
          </a:bodyPr>
          <a:lstStyle/>
          <a:p>
            <a:pPr marL="0" indent="0" algn="just">
              <a:buFontTx/>
              <a:buChar char="-"/>
            </a:pPr>
            <a:r>
              <a:rPr lang="sk-SK" sz="2400" b="1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sk-SK" sz="2400" b="1" dirty="0">
                <a:ea typeface="+mn-lt"/>
                <a:cs typeface="+mn-lt"/>
              </a:rPr>
              <a:t>počas EČ a PFIČ MS </a:t>
            </a:r>
            <a:r>
              <a:rPr lang="sk-SK" sz="2400" b="1" dirty="0">
                <a:solidFill>
                  <a:srgbClr val="FF0000"/>
                </a:solidFill>
                <a:ea typeface="+mn-lt"/>
                <a:cs typeface="+mn-lt"/>
              </a:rPr>
              <a:t>v každej lavici sedí iba 1 žiak</a:t>
            </a:r>
          </a:p>
          <a:p>
            <a:pPr marL="0" indent="0" algn="just">
              <a:buFontTx/>
              <a:buChar char="-"/>
            </a:pPr>
            <a:r>
              <a:rPr lang="sk-SK" sz="2400" b="1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sk-SK" sz="2400" b="1" dirty="0">
                <a:ea typeface="+mn-lt"/>
                <a:cs typeface="+mn-lt"/>
              </a:rPr>
              <a:t>počas MS sú </a:t>
            </a:r>
            <a:r>
              <a:rPr lang="sk-SK" sz="2400" b="1" dirty="0">
                <a:solidFill>
                  <a:srgbClr val="FF0000"/>
                </a:solidFill>
                <a:ea typeface="+mn-lt"/>
                <a:cs typeface="+mn-lt"/>
              </a:rPr>
              <a:t>mobilné telefóny </a:t>
            </a:r>
            <a:r>
              <a:rPr lang="sk-SK" sz="2400" b="1" dirty="0">
                <a:ea typeface="+mn-lt"/>
                <a:cs typeface="+mn-lt"/>
              </a:rPr>
              <a:t>(a akékoľvek iné zariadenia s pripojením na internet) </a:t>
            </a:r>
            <a:r>
              <a:rPr lang="sk-SK" sz="2400" b="1" dirty="0">
                <a:solidFill>
                  <a:srgbClr val="FF0000"/>
                </a:solidFill>
                <a:ea typeface="+mn-lt"/>
                <a:cs typeface="+mn-lt"/>
              </a:rPr>
              <a:t>VYPNUTÉ. Počas administrácie testov ich NEMÔŽETE používať ani na </a:t>
            </a:r>
            <a:r>
              <a:rPr lang="sk-SK" sz="2400" b="1" dirty="0" smtClean="0">
                <a:solidFill>
                  <a:srgbClr val="FF0000"/>
                </a:solidFill>
                <a:ea typeface="+mn-lt"/>
                <a:cs typeface="+mn-lt"/>
              </a:rPr>
              <a:t>chodbe! </a:t>
            </a:r>
            <a:endParaRPr lang="sk-SK" sz="2400" b="1" dirty="0">
              <a:solidFill>
                <a:srgbClr val="FF0000"/>
              </a:solidFill>
              <a:ea typeface="+mn-lt"/>
              <a:cs typeface="+mn-lt"/>
            </a:endParaRPr>
          </a:p>
          <a:p>
            <a:pPr marL="0" indent="0" algn="just">
              <a:buFontTx/>
              <a:buChar char="-"/>
            </a:pPr>
            <a:r>
              <a:rPr lang="sk-SK" sz="2400" b="1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sk-SK" sz="2400" b="1" dirty="0">
                <a:ea typeface="+mn-lt"/>
                <a:cs typeface="+mn-lt"/>
              </a:rPr>
              <a:t>počas testovania</a:t>
            </a:r>
            <a:r>
              <a:rPr lang="sk-SK" sz="2400" b="1" dirty="0">
                <a:solidFill>
                  <a:srgbClr val="FF0000"/>
                </a:solidFill>
                <a:ea typeface="+mn-lt"/>
                <a:cs typeface="+mn-lt"/>
              </a:rPr>
              <a:t> môžete mať pri sebe vlastný nápoj </a:t>
            </a:r>
            <a:r>
              <a:rPr lang="sk-SK" sz="2400" b="1" dirty="0" smtClean="0">
                <a:ea typeface="+mn-lt"/>
                <a:cs typeface="+mn-lt"/>
              </a:rPr>
              <a:t>(ŽIADNE potraviny nie sú </a:t>
            </a:r>
            <a:r>
              <a:rPr lang="sk-SK" sz="2400" b="1" dirty="0">
                <a:ea typeface="+mn-lt"/>
                <a:cs typeface="+mn-lt"/>
              </a:rPr>
              <a:t>povolené </a:t>
            </a:r>
            <a:r>
              <a:rPr lang="sk-SK" sz="2400" b="1" dirty="0" smtClean="0">
                <a:ea typeface="+mn-lt"/>
                <a:cs typeface="+mn-lt"/>
              </a:rPr>
              <a:t>!!! )</a:t>
            </a:r>
            <a:endParaRPr lang="sk-SK" sz="2400" b="1" dirty="0"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sk-SK" sz="2400" b="1" dirty="0">
                <a:ea typeface="+mn-lt"/>
                <a:cs typeface="+mn-lt"/>
              </a:rPr>
              <a:t>Pri občerstvovaní</a:t>
            </a:r>
          </a:p>
          <a:p>
            <a:pPr marL="0" indent="0" algn="just"/>
            <a:r>
              <a:rPr lang="sk-SK" sz="2400" b="1" dirty="0">
                <a:solidFill>
                  <a:srgbClr val="FF0000"/>
                </a:solidFill>
                <a:ea typeface="+mn-lt"/>
                <a:cs typeface="+mn-lt"/>
              </a:rPr>
              <a:t> nerušte spolužiakov</a:t>
            </a:r>
          </a:p>
          <a:p>
            <a:pPr marL="0" indent="0" algn="just"/>
            <a:r>
              <a:rPr lang="sk-SK" sz="2400" b="1" dirty="0">
                <a:solidFill>
                  <a:srgbClr val="FF0000"/>
                </a:solidFill>
                <a:ea typeface="+mn-lt"/>
                <a:cs typeface="+mn-lt"/>
              </a:rPr>
              <a:t> nezašpiňte a neznehodnoťte OH a tlačivá PFIČ MS</a:t>
            </a:r>
            <a:endParaRPr lang="en-US" sz="2400" b="1" dirty="0">
              <a:solidFill>
                <a:srgbClr val="FF0000"/>
              </a:solidFill>
              <a:ea typeface="+mn-lt"/>
              <a:cs typeface="+mn-lt"/>
            </a:endParaRPr>
          </a:p>
          <a:p>
            <a:pPr marL="730885" lvl="1" indent="-304165"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Clr>
                <a:schemeClr val="tx1"/>
              </a:buClr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759330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349996" y="476672"/>
            <a:ext cx="8763002" cy="5822528"/>
          </a:xfrm>
        </p:spPr>
        <p:txBody>
          <a:bodyPr vert="horz" lIns="121899" tIns="60949" rIns="121899" bIns="60949" rtlCol="0" anchor="t">
            <a:normAutofit/>
          </a:bodyPr>
          <a:lstStyle/>
          <a:p>
            <a:pPr marL="730885" lvl="1" indent="-304165"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Clr>
                <a:schemeClr val="tx1"/>
              </a:buClr>
              <a:buNone/>
            </a:pPr>
            <a:r>
              <a:rPr lang="sk-SK" sz="4000" b="1" u="sng" dirty="0">
                <a:solidFill>
                  <a:srgbClr val="FF0000"/>
                </a:solidFill>
              </a:rPr>
              <a:t>MAT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sk-SK" b="1" dirty="0">
                <a:solidFill>
                  <a:srgbClr val="FF0000"/>
                </a:solidFill>
              </a:rPr>
              <a:t>môžete používať vlastnú kalkulačku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sk-SK" b="1" dirty="0"/>
              <a:t>v</a:t>
            </a:r>
            <a:r>
              <a:rPr lang="sk-SK" sz="2000" b="1" dirty="0"/>
              <a:t> predstihu požiadajte vyučujúceho MAT, aby skontroloval, či kalkulačka spĺňa nasledovné:</a:t>
            </a:r>
          </a:p>
          <a:p>
            <a:pPr marL="303213" indent="595313">
              <a:buClr>
                <a:schemeClr val="tx1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FF0000"/>
                </a:solidFill>
              </a:rPr>
              <a:t>nie je súčasťou mobilného telefónu</a:t>
            </a:r>
          </a:p>
          <a:p>
            <a:pPr marL="303213" indent="595313">
              <a:buClr>
                <a:schemeClr val="tx1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FF0000"/>
                </a:solidFill>
              </a:rPr>
              <a:t>n</a:t>
            </a:r>
            <a:r>
              <a:rPr lang="sk-SK" sz="2000" b="1" dirty="0">
                <a:solidFill>
                  <a:srgbClr val="FF0000"/>
                </a:solidFill>
              </a:rPr>
              <a:t>edokáže vykresľovať grafy ani zjednodušovať algebrické  </a:t>
            </a:r>
          </a:p>
          <a:p>
            <a:pPr marL="303213" indent="595313">
              <a:buClr>
                <a:schemeClr val="tx1"/>
              </a:buClr>
              <a:buNone/>
            </a:pPr>
            <a:r>
              <a:rPr lang="sk-SK" sz="2000" b="1" dirty="0">
                <a:solidFill>
                  <a:srgbClr val="FF0000"/>
                </a:solidFill>
              </a:rPr>
              <a:t>výrazy obsahujúce premenné</a:t>
            </a:r>
          </a:p>
          <a:p>
            <a:pPr marL="303213" indent="595313">
              <a:buClr>
                <a:schemeClr val="tx1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FF0000"/>
                </a:solidFill>
              </a:rPr>
              <a:t>nedokáže počítať korene algebrických alebo iných rovníc</a:t>
            </a:r>
          </a:p>
          <a:p>
            <a:pPr>
              <a:buClr>
                <a:schemeClr val="tx1"/>
              </a:buClr>
              <a:buNone/>
            </a:pPr>
            <a:r>
              <a:rPr lang="sk-SK" b="1" dirty="0"/>
              <a:t>-  na zadnej strane testu budete mať k dispozícii prehľad vzťahov, ktorý môžete používať</a:t>
            </a:r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xmlns="" val="3759330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349996" y="548680"/>
            <a:ext cx="9289032" cy="6120680"/>
          </a:xfrm>
        </p:spPr>
        <p:txBody>
          <a:bodyPr vert="horz" lIns="121899" tIns="60949" rIns="121899" bIns="60949" rtlCol="0" anchor="t">
            <a:noAutofit/>
          </a:bodyPr>
          <a:lstStyle/>
          <a:p>
            <a:pPr>
              <a:buClr>
                <a:schemeClr val="tx1"/>
              </a:buClr>
              <a:buFontTx/>
              <a:buChar char="-"/>
            </a:pPr>
            <a:r>
              <a:rPr lang="sk-SK" sz="2400" b="1" dirty="0">
                <a:solidFill>
                  <a:srgbClr val="FF0000"/>
                </a:solidFill>
              </a:rPr>
              <a:t>nesmiete používať zošity, učebnice ani inú literatúru </a:t>
            </a:r>
            <a:r>
              <a:rPr lang="sk-SK" sz="2400" b="1" dirty="0"/>
              <a:t>(okrem určenej literatúry pre PFIČ MS zo SJL, ktorá bude pripravená v učebni)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sk-SK" sz="2400" b="1" dirty="0">
                <a:solidFill>
                  <a:srgbClr val="FF0000"/>
                </a:solidFill>
              </a:rPr>
              <a:t>všetky veci, ktoré počas testovania nepotrebujete </a:t>
            </a:r>
            <a:r>
              <a:rPr lang="sk-SK" sz="2400" b="1" dirty="0"/>
              <a:t>(peračník, mobil...)</a:t>
            </a:r>
            <a:r>
              <a:rPr lang="sk-SK" sz="2400" b="1" dirty="0">
                <a:solidFill>
                  <a:srgbClr val="FF0000"/>
                </a:solidFill>
              </a:rPr>
              <a:t> nesmú byť na lavici ani v tesnej blízkosti lavice </a:t>
            </a:r>
            <a:r>
              <a:rPr lang="sk-SK" sz="2400" b="1" dirty="0"/>
              <a:t>– budú na mieste, ktoré určí administrátor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sk-SK" sz="2400" b="1" dirty="0"/>
              <a:t>počas MS </a:t>
            </a:r>
            <a:r>
              <a:rPr lang="sk-SK" sz="2400" b="1" dirty="0">
                <a:solidFill>
                  <a:srgbClr val="FF0000"/>
                </a:solidFill>
              </a:rPr>
              <a:t>môžete používať iba pomocné papiere označené pečiatkou školy </a:t>
            </a:r>
            <a:r>
              <a:rPr lang="sk-SK" sz="2400" b="1" dirty="0"/>
              <a:t>(rozdá administrátor)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sk-SK" sz="2400" b="1" dirty="0">
                <a:solidFill>
                  <a:srgbClr val="FF0000"/>
                </a:solidFill>
              </a:rPr>
              <a:t>odpovede na jednotlivé úlohy značte do OH </a:t>
            </a:r>
            <a:r>
              <a:rPr lang="sk-SK" sz="2400" b="1" dirty="0"/>
              <a:t>(</a:t>
            </a:r>
            <a:r>
              <a:rPr lang="sk-SK" sz="2400" b="1" dirty="0" err="1"/>
              <a:t>odpoveďového</a:t>
            </a:r>
            <a:r>
              <a:rPr lang="sk-SK" sz="2400" b="1" dirty="0"/>
              <a:t> hárku) </a:t>
            </a:r>
            <a:r>
              <a:rPr lang="sk-SK" sz="2400" b="1" dirty="0">
                <a:solidFill>
                  <a:srgbClr val="FF0000"/>
                </a:solidFill>
              </a:rPr>
              <a:t>– nepíšte do testu !!!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sk-SK" sz="2400" b="1" dirty="0"/>
              <a:t>odpovede písané na pomocný papier sa neberú do úvahy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sk-SK" sz="2400" b="1" dirty="0"/>
              <a:t>ak vám nebude stačiť pridelený pomocný papier, v tichosti si vezmite ďalší z katedry</a:t>
            </a:r>
          </a:p>
        </p:txBody>
      </p:sp>
    </p:spTree>
    <p:extLst>
      <p:ext uri="{BB962C8B-B14F-4D97-AF65-F5344CB8AC3E}">
        <p14:creationId xmlns:p14="http://schemas.microsoft.com/office/powerpoint/2010/main" xmlns="" val="3759330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sk-SK" dirty="0"/>
              <a:t>Predmety MS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4" y="1828800"/>
            <a:ext cx="7461919" cy="4470400"/>
          </a:xfrm>
        </p:spPr>
        <p:txBody>
          <a:bodyPr vert="horz" lIns="121899" tIns="60949" rIns="121899" bIns="60949" rtlCol="0" anchor="t">
            <a:normAutofit/>
          </a:bodyPr>
          <a:lstStyle/>
          <a:p>
            <a:pPr marL="304165" indent="-304165" algn="just">
              <a:buNone/>
            </a:pPr>
            <a:r>
              <a:rPr lang="sk-SK" dirty="0">
                <a:ea typeface="+mn-lt"/>
                <a:cs typeface="+mn-lt"/>
              </a:rPr>
              <a:t>    Žiak strednej odbornej školy s vyučovacím jazykom slovenským koná MS zo 4 predmetov:</a:t>
            </a:r>
          </a:p>
          <a:p>
            <a:pPr marL="304165" indent="-304165" algn="just">
              <a:buNone/>
            </a:pPr>
            <a:endParaRPr lang="sk-SK" dirty="0">
              <a:ea typeface="+mn-lt"/>
              <a:cs typeface="+mn-lt"/>
            </a:endParaRPr>
          </a:p>
          <a:p>
            <a:pPr marL="304165" indent="-304165">
              <a:buFont typeface="Wingdings" pitchFamily="2" charset="2"/>
              <a:buChar char="v"/>
            </a:pPr>
            <a:r>
              <a:rPr lang="sk-SK" b="1" dirty="0">
                <a:ea typeface="+mn-lt"/>
                <a:cs typeface="+mn-lt"/>
              </a:rPr>
              <a:t>slovenský jazyk a literatúra</a:t>
            </a:r>
          </a:p>
          <a:p>
            <a:pPr marL="304165" indent="-304165">
              <a:buFont typeface="Wingdings" pitchFamily="2" charset="2"/>
              <a:buChar char="v"/>
            </a:pPr>
            <a:r>
              <a:rPr lang="sk-SK" b="1" dirty="0">
                <a:ea typeface="+mn-lt"/>
                <a:cs typeface="+mn-lt"/>
              </a:rPr>
              <a:t>povinný predmet zo skupiny cudzích jazykov</a:t>
            </a:r>
          </a:p>
          <a:p>
            <a:pPr marL="304165" indent="-304165">
              <a:buFont typeface="Wingdings" pitchFamily="2" charset="2"/>
              <a:buChar char="v"/>
            </a:pPr>
            <a:r>
              <a:rPr lang="sk-SK" b="1" dirty="0">
                <a:ea typeface="+mn-lt"/>
                <a:cs typeface="+mn-lt"/>
              </a:rPr>
              <a:t>teoretická časť odbornej zložky</a:t>
            </a:r>
          </a:p>
          <a:p>
            <a:pPr marL="304165" indent="-304165">
              <a:buFont typeface="Wingdings" pitchFamily="2" charset="2"/>
              <a:buChar char="v"/>
            </a:pPr>
            <a:r>
              <a:rPr lang="sk-SK" b="1" dirty="0">
                <a:ea typeface="+mn-lt"/>
                <a:cs typeface="+mn-lt"/>
              </a:rPr>
              <a:t>praktická časť odbornej zložky                </a:t>
            </a:r>
            <a:r>
              <a:rPr lang="sk-SK" dirty="0">
                <a:ea typeface="+mn-lt"/>
                <a:cs typeface="+mn-lt"/>
              </a:rPr>
              <a:t>súbor odborných   </a:t>
            </a:r>
          </a:p>
          <a:p>
            <a:pPr marL="304165" indent="-304165">
              <a:buNone/>
            </a:pPr>
            <a:r>
              <a:rPr lang="sk-SK" dirty="0">
                <a:ea typeface="+mn-lt"/>
                <a:cs typeface="+mn-lt"/>
              </a:rPr>
              <a:t>                                                                 </a:t>
            </a:r>
            <a:r>
              <a:rPr lang="sk-SK" dirty="0" smtClean="0">
                <a:ea typeface="+mn-lt"/>
                <a:cs typeface="+mn-lt"/>
              </a:rPr>
              <a:t>vyučovacích </a:t>
            </a:r>
            <a:r>
              <a:rPr lang="sk-SK" dirty="0">
                <a:ea typeface="+mn-lt"/>
                <a:cs typeface="+mn-lt"/>
              </a:rPr>
              <a:t>predmetov</a:t>
            </a:r>
          </a:p>
          <a:p>
            <a:pPr marL="304165" indent="-304165">
              <a:buNone/>
            </a:pPr>
            <a:r>
              <a:rPr lang="sk-SK" sz="14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*možnosť dobrovoľne konať MS aj z ďalších predmetov</a:t>
            </a:r>
            <a:endParaRPr lang="en-US" sz="1400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4" name="Pravá zložená zátvorka 3"/>
          <p:cNvSpPr/>
          <p:nvPr/>
        </p:nvSpPr>
        <p:spPr>
          <a:xfrm>
            <a:off x="5158308" y="4437112"/>
            <a:ext cx="216024" cy="720080"/>
          </a:xfrm>
          <a:prstGeom prst="rightBrac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422892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349996" y="332656"/>
            <a:ext cx="9505056" cy="6696744"/>
          </a:xfrm>
        </p:spPr>
        <p:txBody>
          <a:bodyPr vert="horz" lIns="121899" tIns="60949" rIns="121899" bIns="60949" rtlCol="0" anchor="t">
            <a:normAutofit fontScale="85000" lnSpcReduction="10000"/>
          </a:bodyPr>
          <a:lstStyle/>
          <a:p>
            <a:pPr>
              <a:buClr>
                <a:schemeClr val="tx1"/>
              </a:buClr>
              <a:buNone/>
            </a:pPr>
            <a:r>
              <a:rPr lang="sk-SK" sz="2800" b="1" u="sng" dirty="0">
                <a:solidFill>
                  <a:srgbClr val="FF0000"/>
                </a:solidFill>
              </a:rPr>
              <a:t>Opustenie učebne počas administrácie EČ a PFIČ MS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sk-SK" b="1" dirty="0"/>
              <a:t>je možné </a:t>
            </a:r>
            <a:r>
              <a:rPr lang="sk-SK" b="1" dirty="0">
                <a:solidFill>
                  <a:srgbClr val="FF0000"/>
                </a:solidFill>
              </a:rPr>
              <a:t>iba v nevyhnutných prípadoch</a:t>
            </a:r>
          </a:p>
          <a:p>
            <a:pPr marL="303213" indent="322263">
              <a:buClr>
                <a:schemeClr val="tx1"/>
              </a:buClr>
              <a:buFont typeface="Wingdings" pitchFamily="2" charset="2"/>
              <a:buChar char="v"/>
            </a:pPr>
            <a:r>
              <a:rPr lang="sk-SK" b="1" dirty="0"/>
              <a:t>OH vložíte do testu a zatvorený test prinesiete na katedru</a:t>
            </a:r>
          </a:p>
          <a:p>
            <a:pPr marL="303213" indent="322263">
              <a:buClr>
                <a:schemeClr val="tx1"/>
              </a:buClr>
              <a:buFont typeface="Wingdings" pitchFamily="2" charset="2"/>
              <a:buChar char="v"/>
            </a:pPr>
            <a:r>
              <a:rPr lang="sk-SK" b="1" dirty="0"/>
              <a:t>dôvod svojho odchodu nahlásite administrátorovi</a:t>
            </a:r>
          </a:p>
          <a:p>
            <a:pPr marL="303213" indent="322263">
              <a:buClr>
                <a:schemeClr val="tx1"/>
              </a:buClr>
              <a:buFont typeface="Wingdings" pitchFamily="2" charset="2"/>
              <a:buChar char="v"/>
            </a:pPr>
            <a:r>
              <a:rPr lang="sk-SK" b="1" dirty="0">
                <a:solidFill>
                  <a:srgbClr val="FF0000"/>
                </a:solidFill>
              </a:rPr>
              <a:t>mimo učebne môže byť </a:t>
            </a:r>
            <a:r>
              <a:rPr lang="sk-SK" b="1" dirty="0"/>
              <a:t>v danom čase </a:t>
            </a:r>
            <a:r>
              <a:rPr lang="sk-SK" b="1" dirty="0">
                <a:solidFill>
                  <a:srgbClr val="FF0000"/>
                </a:solidFill>
              </a:rPr>
              <a:t>iba 1 žiak</a:t>
            </a:r>
          </a:p>
          <a:p>
            <a:pPr marL="92075" indent="-92075">
              <a:buClr>
                <a:schemeClr val="tx1"/>
              </a:buClr>
              <a:buFontTx/>
              <a:buChar char="-"/>
            </a:pPr>
            <a:r>
              <a:rPr lang="sk-SK" b="1" dirty="0">
                <a:solidFill>
                  <a:srgbClr val="FF0000"/>
                </a:solidFill>
              </a:rPr>
              <a:t>počas počúvania s porozumením (ANJ) a zverejňovania tém / zadaní PFIČ MS</a:t>
            </a:r>
          </a:p>
          <a:p>
            <a:pPr marL="92075" indent="-92075">
              <a:buClr>
                <a:schemeClr val="tx1"/>
              </a:buClr>
              <a:buNone/>
            </a:pPr>
            <a:r>
              <a:rPr lang="sk-SK" b="1" dirty="0">
                <a:solidFill>
                  <a:srgbClr val="FF0000"/>
                </a:solidFill>
              </a:rPr>
              <a:t>  (SJL + ANJ) NEMÔŽETE OPUSTIŤ UČEBŇU V ŽIADNOM PRÍPADE !!!</a:t>
            </a:r>
            <a:endParaRPr lang="sk-SK" b="1" dirty="0"/>
          </a:p>
          <a:p>
            <a:pPr>
              <a:buClr>
                <a:schemeClr val="tx1"/>
              </a:buClr>
              <a:buFontTx/>
              <a:buChar char="-"/>
            </a:pPr>
            <a:r>
              <a:rPr lang="sk-SK" b="1" dirty="0"/>
              <a:t>ak skončíte prácu pred oficiálnym koncom administrácie, môžete v tichosti odísť</a:t>
            </a:r>
          </a:p>
          <a:p>
            <a:pPr marL="457200" indent="-98425">
              <a:buClr>
                <a:schemeClr val="tx1"/>
              </a:buClr>
              <a:buFont typeface="Wingdings" pitchFamily="2" charset="2"/>
              <a:buChar char="v"/>
            </a:pPr>
            <a:r>
              <a:rPr lang="sk-SK" b="1" dirty="0"/>
              <a:t> prihlásite sa</a:t>
            </a:r>
          </a:p>
          <a:p>
            <a:pPr marL="457200" indent="-98425">
              <a:buClr>
                <a:schemeClr val="tx1"/>
              </a:buClr>
              <a:buFont typeface="Wingdings" pitchFamily="2" charset="2"/>
              <a:buChar char="v"/>
            </a:pPr>
            <a:r>
              <a:rPr lang="sk-SK" b="1" dirty="0"/>
              <a:t> OH, pomocný papier a test necháte položené na lavici (zadnou stranou  </a:t>
            </a:r>
          </a:p>
          <a:p>
            <a:pPr marL="457200" indent="-98425">
              <a:buClr>
                <a:schemeClr val="tx1"/>
              </a:buClr>
              <a:buNone/>
            </a:pPr>
            <a:r>
              <a:rPr lang="sk-SK" b="1" dirty="0"/>
              <a:t>    nahor)</a:t>
            </a:r>
          </a:p>
          <a:p>
            <a:pPr marL="457200" indent="-98425">
              <a:buClr>
                <a:schemeClr val="tx1"/>
              </a:buClr>
              <a:buFont typeface="Wingdings" pitchFamily="2" charset="2"/>
              <a:buChar char="v"/>
            </a:pPr>
            <a:r>
              <a:rPr lang="sk-SK" b="1" dirty="0"/>
              <a:t> tlačivo PFIČ MS necháte položené na lavici (prednou stranou nahor), témy  </a:t>
            </a:r>
          </a:p>
          <a:p>
            <a:pPr marL="457200" indent="-98425">
              <a:buClr>
                <a:schemeClr val="tx1"/>
              </a:buClr>
              <a:buNone/>
            </a:pPr>
            <a:r>
              <a:rPr lang="sk-SK" b="1" dirty="0"/>
              <a:t>    PFIČ a pomocný papier s konceptom necháte pod tlačivom tak, aby z nich nebolo </a:t>
            </a:r>
          </a:p>
          <a:p>
            <a:pPr marL="457200" indent="-98425">
              <a:buClr>
                <a:schemeClr val="tx1"/>
              </a:buClr>
              <a:buNone/>
            </a:pPr>
            <a:r>
              <a:rPr lang="sk-SK" b="1" dirty="0"/>
              <a:t>    možné čítať</a:t>
            </a:r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xmlns="" val="3759330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349996" y="260648"/>
            <a:ext cx="8763002" cy="6408712"/>
          </a:xfrm>
        </p:spPr>
        <p:txBody>
          <a:bodyPr vert="horz" lIns="121899" tIns="60949" rIns="121899" bIns="60949" rtlCol="0" anchor="t">
            <a:normAutofit fontScale="92500" lnSpcReduction="10000"/>
          </a:bodyPr>
          <a:lstStyle/>
          <a:p>
            <a:pPr>
              <a:buClr>
                <a:schemeClr val="tx1"/>
              </a:buClr>
              <a:buNone/>
            </a:pPr>
            <a:r>
              <a:rPr lang="sk-SK" sz="2800" b="1" u="sng" dirty="0" err="1">
                <a:solidFill>
                  <a:srgbClr val="FF0000"/>
                </a:solidFill>
              </a:rPr>
              <a:t>Odpoveďové</a:t>
            </a:r>
            <a:r>
              <a:rPr lang="sk-SK" sz="2800" b="1" u="sng" dirty="0">
                <a:solidFill>
                  <a:srgbClr val="FF0000"/>
                </a:solidFill>
              </a:rPr>
              <a:t> hárky (OH) – SJL a ANJ</a:t>
            </a:r>
          </a:p>
          <a:p>
            <a:pPr>
              <a:buClr>
                <a:schemeClr val="tx1"/>
              </a:buClr>
              <a:buNone/>
            </a:pPr>
            <a:endParaRPr lang="sk-SK" sz="2800" b="1" u="sng" dirty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  <a:buNone/>
            </a:pPr>
            <a:r>
              <a:rPr lang="sk-SK" b="1" dirty="0">
                <a:solidFill>
                  <a:srgbClr val="FF0000"/>
                </a:solidFill>
              </a:rPr>
              <a:t>a) Piktogram „krížik“ 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sk-SK" b="1" dirty="0"/>
              <a:t>je určený na zápis odpovedí na úlohy s výberom odpovede</a:t>
            </a:r>
          </a:p>
          <a:p>
            <a:pPr>
              <a:buClr>
                <a:schemeClr val="tx1"/>
              </a:buClr>
              <a:buNone/>
            </a:pPr>
            <a:endParaRPr lang="sk-SK" b="1" dirty="0"/>
          </a:p>
          <a:p>
            <a:pPr>
              <a:buClr>
                <a:schemeClr val="tx1"/>
              </a:buClr>
              <a:buNone/>
            </a:pPr>
            <a:r>
              <a:rPr lang="sk-SK" b="1" dirty="0">
                <a:solidFill>
                  <a:srgbClr val="FF0000"/>
                </a:solidFill>
              </a:rPr>
              <a:t>b) Piktogram „pero“ </a:t>
            </a:r>
          </a:p>
          <a:p>
            <a:pPr marL="266700" indent="-266700">
              <a:buClr>
                <a:schemeClr val="tx1"/>
              </a:buClr>
              <a:buFontTx/>
              <a:buChar char="-"/>
            </a:pPr>
            <a:r>
              <a:rPr lang="sk-SK" b="1" dirty="0"/>
              <a:t> je určený na zápis odpovedí na úlohy s krátkou odpoveďou</a:t>
            </a:r>
          </a:p>
          <a:p>
            <a:pPr marL="92075" indent="-92075">
              <a:buClr>
                <a:schemeClr val="tx1"/>
              </a:buClr>
              <a:buFontTx/>
              <a:buChar char="-"/>
            </a:pPr>
            <a:endParaRPr lang="sk-SK" b="1" dirty="0">
              <a:solidFill>
                <a:srgbClr val="FF0000"/>
              </a:solidFill>
            </a:endParaRPr>
          </a:p>
          <a:p>
            <a:pPr marL="92075" indent="-92075">
              <a:buClr>
                <a:schemeClr val="tx1"/>
              </a:buClr>
              <a:buNone/>
            </a:pPr>
            <a:r>
              <a:rPr lang="sk-SK" b="1" dirty="0">
                <a:solidFill>
                  <a:srgbClr val="FF0000"/>
                </a:solidFill>
              </a:rPr>
              <a:t>* identifikačné údaje na oboch OH musíte vyplniť ROVNAKO</a:t>
            </a:r>
          </a:p>
          <a:p>
            <a:pPr marL="266700" indent="-266700">
              <a:buClr>
                <a:schemeClr val="tx1"/>
              </a:buClr>
              <a:buFontTx/>
              <a:buChar char="-"/>
              <a:tabLst>
                <a:tab pos="266700" algn="l"/>
              </a:tabLst>
            </a:pP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/>
              <a:t>pri vypĺňaní OH </a:t>
            </a:r>
            <a:r>
              <a:rPr lang="sk-SK" b="1" dirty="0">
                <a:solidFill>
                  <a:srgbClr val="FF0000"/>
                </a:solidFill>
              </a:rPr>
              <a:t>píšte iba perom s čiernou / modrou náplňou !!!</a:t>
            </a:r>
          </a:p>
          <a:p>
            <a:pPr marL="266700" indent="-266700">
              <a:buClr>
                <a:schemeClr val="tx1"/>
              </a:buClr>
              <a:buFontTx/>
              <a:buChar char="-"/>
              <a:tabLst>
                <a:tab pos="266700" algn="l"/>
              </a:tabLst>
            </a:pP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u="sng" dirty="0">
                <a:solidFill>
                  <a:srgbClr val="FF0000"/>
                </a:solidFill>
              </a:rPr>
              <a:t>nepoužívajte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/>
              <a:t>ceruzku, </a:t>
            </a:r>
            <a:r>
              <a:rPr lang="sk-SK" b="1" dirty="0" err="1"/>
              <a:t>pentelku</a:t>
            </a:r>
            <a:r>
              <a:rPr lang="sk-SK" b="1" dirty="0"/>
              <a:t>, </a:t>
            </a:r>
            <a:r>
              <a:rPr lang="sk-SK" b="1" dirty="0" err="1"/>
              <a:t>gumovacie</a:t>
            </a:r>
            <a:r>
              <a:rPr lang="sk-SK" b="1" dirty="0"/>
              <a:t>, plniace ani veľmi tenko</a:t>
            </a:r>
          </a:p>
          <a:p>
            <a:pPr marL="266700" indent="-266700">
              <a:buClr>
                <a:schemeClr val="tx1"/>
              </a:buClr>
              <a:buNone/>
              <a:tabLst>
                <a:tab pos="266700" algn="l"/>
              </a:tabLst>
            </a:pPr>
            <a:r>
              <a:rPr lang="sk-SK" b="1" dirty="0"/>
              <a:t>     alebo slabo píšuce pero – nie sú vhodné na skenovanie</a:t>
            </a:r>
          </a:p>
          <a:p>
            <a:pPr marL="266700" indent="-266700">
              <a:buClr>
                <a:schemeClr val="tx1"/>
              </a:buClr>
              <a:buFontTx/>
              <a:buChar char="-"/>
              <a:tabLst>
                <a:tab pos="266700" algn="l"/>
              </a:tabLst>
            </a:pPr>
            <a:r>
              <a:rPr lang="sk-SK" b="1" dirty="0">
                <a:solidFill>
                  <a:srgbClr val="FF0000"/>
                </a:solidFill>
              </a:rPr>
              <a:t>majte pripravených viacero vhodných pier</a:t>
            </a:r>
            <a:endParaRPr lang="sk-SK" b="1" dirty="0"/>
          </a:p>
        </p:txBody>
      </p:sp>
      <p:pic>
        <p:nvPicPr>
          <p:cNvPr id="35842" name="Picture 2" descr="MATURITA"/>
          <p:cNvPicPr>
            <a:picLocks noChangeAspect="1" noChangeArrowheads="1"/>
          </p:cNvPicPr>
          <p:nvPr/>
        </p:nvPicPr>
        <p:blipFill>
          <a:blip r:embed="rId3"/>
          <a:srcRect l="45573" t="63351" r="49065" b="29141"/>
          <a:stretch>
            <a:fillRect/>
          </a:stretch>
        </p:blipFill>
        <p:spPr bwMode="auto">
          <a:xfrm>
            <a:off x="5014292" y="1556792"/>
            <a:ext cx="504056" cy="448050"/>
          </a:xfrm>
          <a:prstGeom prst="rect">
            <a:avLst/>
          </a:prstGeom>
          <a:noFill/>
        </p:spPr>
      </p:pic>
      <p:pic>
        <p:nvPicPr>
          <p:cNvPr id="35844" name="Picture 4" descr="Zbierka úloh. pre vzdelávací stupeň ISCED 3. (úrovne B1, B2 podľa SERR)  Bratislava PDF Téléchargement Gratuit"/>
          <p:cNvPicPr>
            <a:picLocks noChangeAspect="1" noChangeArrowheads="1"/>
          </p:cNvPicPr>
          <p:nvPr/>
        </p:nvPicPr>
        <p:blipFill>
          <a:blip r:embed="rId4"/>
          <a:srcRect l="92353" t="9970" r="291" b="84215"/>
          <a:stretch>
            <a:fillRect/>
          </a:stretch>
        </p:blipFill>
        <p:spPr bwMode="auto">
          <a:xfrm>
            <a:off x="4942284" y="2924944"/>
            <a:ext cx="432048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9330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349996" y="404664"/>
            <a:ext cx="8763002" cy="6453336"/>
          </a:xfrm>
        </p:spPr>
        <p:txBody>
          <a:bodyPr vert="horz" lIns="121899" tIns="60949" rIns="121899" bIns="60949" rtlCol="0" anchor="t">
            <a:normAutofit fontScale="77500" lnSpcReduction="20000"/>
          </a:bodyPr>
          <a:lstStyle/>
          <a:p>
            <a:pPr>
              <a:buClr>
                <a:schemeClr val="tx1"/>
              </a:buClr>
              <a:buNone/>
            </a:pPr>
            <a:r>
              <a:rPr lang="sk-SK" sz="2800" b="1" u="sng" dirty="0" err="1">
                <a:solidFill>
                  <a:srgbClr val="FF0000"/>
                </a:solidFill>
              </a:rPr>
              <a:t>Odpoveďové</a:t>
            </a:r>
            <a:r>
              <a:rPr lang="sk-SK" sz="2800" b="1" u="sng" dirty="0">
                <a:solidFill>
                  <a:srgbClr val="FF0000"/>
                </a:solidFill>
              </a:rPr>
              <a:t> hárky (OH)</a:t>
            </a:r>
            <a:endParaRPr lang="sk-SK" b="1" dirty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  <a:buFontTx/>
              <a:buChar char="-"/>
            </a:pPr>
            <a:r>
              <a:rPr lang="sk-SK" b="1" dirty="0">
                <a:solidFill>
                  <a:srgbClr val="FF0000"/>
                </a:solidFill>
              </a:rPr>
              <a:t>nekrčte a neohýbajte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sk-SK" b="1" dirty="0">
                <a:solidFill>
                  <a:srgbClr val="FF0000"/>
                </a:solidFill>
              </a:rPr>
              <a:t>nekreslite a nepíšte do nich NIČ okrem požadovaných údajov a odpovedí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sk-SK" b="1" dirty="0"/>
              <a:t>sú </a:t>
            </a:r>
            <a:r>
              <a:rPr lang="sk-SK" b="1" u="sng" dirty="0">
                <a:solidFill>
                  <a:srgbClr val="FF0000"/>
                </a:solidFill>
              </a:rPr>
              <a:t>SAMOPREPISOVACIE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sk-SK" b="1" dirty="0">
                <a:solidFill>
                  <a:srgbClr val="FF0000"/>
                </a:solidFill>
              </a:rPr>
              <a:t>vypisujte iba </a:t>
            </a:r>
            <a:r>
              <a:rPr lang="sk-SK" b="1" dirty="0"/>
              <a:t>prednú stranu (</a:t>
            </a:r>
            <a:r>
              <a:rPr lang="sk-SK" b="1" dirty="0">
                <a:solidFill>
                  <a:srgbClr val="FF0000"/>
                </a:solidFill>
              </a:rPr>
              <a:t>originál</a:t>
            </a:r>
            <a:r>
              <a:rPr lang="sk-SK" b="1" dirty="0"/>
              <a:t>), ale tak, aby došlo k prepísaniu aj </a:t>
            </a:r>
          </a:p>
          <a:p>
            <a:pPr>
              <a:buClr>
                <a:schemeClr val="tx1"/>
              </a:buClr>
              <a:buNone/>
            </a:pPr>
            <a:r>
              <a:rPr lang="sk-SK" b="1" dirty="0"/>
              <a:t>     na druhý list OH (kópiu)</a:t>
            </a:r>
          </a:p>
          <a:p>
            <a:pPr>
              <a:lnSpc>
                <a:spcPct val="170000"/>
              </a:lnSpc>
              <a:buClr>
                <a:schemeClr val="tx1"/>
              </a:buClr>
              <a:buFontTx/>
              <a:buChar char="-"/>
            </a:pPr>
            <a:r>
              <a:rPr lang="sk-SK" b="1" dirty="0" err="1">
                <a:solidFill>
                  <a:srgbClr val="FF0000"/>
                </a:solidFill>
              </a:rPr>
              <a:t>odpoveďové</a:t>
            </a:r>
            <a:r>
              <a:rPr lang="sk-SK" b="1" dirty="0">
                <a:solidFill>
                  <a:srgbClr val="FF0000"/>
                </a:solidFill>
              </a:rPr>
              <a:t> hárky neklaďte jeden cez druhý </a:t>
            </a:r>
            <a:r>
              <a:rPr lang="sk-SK" b="1" dirty="0"/>
              <a:t>(rovnako neprekrývajte ani pomocné </a:t>
            </a:r>
            <a:r>
              <a:rPr lang="sk-SK" b="1" dirty="0" smtClean="0"/>
              <a:t>papiere </a:t>
            </a:r>
            <a:r>
              <a:rPr lang="sk-SK" b="1" dirty="0"/>
              <a:t>a OH), aby nedošlo k prepísaniu odpovedí do nesprávneho hárku</a:t>
            </a:r>
            <a:endParaRPr lang="sk-SK" b="1" dirty="0">
              <a:solidFill>
                <a:srgbClr val="FF0000"/>
              </a:solidFill>
            </a:endParaRPr>
          </a:p>
          <a:p>
            <a:pPr marL="266700" indent="-266700">
              <a:buClr>
                <a:schemeClr val="tx1"/>
              </a:buClr>
              <a:buFontTx/>
              <a:buChar char="-"/>
              <a:tabLst>
                <a:tab pos="266700" algn="l"/>
              </a:tabLst>
            </a:pPr>
            <a:r>
              <a:rPr lang="sk-SK" b="1" dirty="0">
                <a:solidFill>
                  <a:srgbClr val="FF0000"/>
                </a:solidFill>
              </a:rPr>
              <a:t> dôsledne dodržujte písanie veľkých a malých písmen</a:t>
            </a:r>
          </a:p>
          <a:p>
            <a:pPr marL="266700" indent="-266700">
              <a:buClr>
                <a:schemeClr val="tx1"/>
              </a:buClr>
              <a:buFontTx/>
              <a:buChar char="-"/>
              <a:tabLst>
                <a:tab pos="266700" algn="l"/>
              </a:tabLst>
            </a:pPr>
            <a:r>
              <a:rPr lang="sk-SK" b="1" dirty="0"/>
              <a:t> v OH s piktogramom „pero“ (krátke odpovede) – </a:t>
            </a:r>
            <a:r>
              <a:rPr lang="sk-SK" b="1" dirty="0">
                <a:solidFill>
                  <a:srgbClr val="FF0000"/>
                </a:solidFill>
              </a:rPr>
              <a:t>číselné údaje môžete  </a:t>
            </a:r>
          </a:p>
          <a:p>
            <a:pPr marL="266700" indent="-266700">
              <a:buClr>
                <a:schemeClr val="tx1"/>
              </a:buClr>
              <a:buNone/>
              <a:tabLst>
                <a:tab pos="266700" algn="l"/>
              </a:tabLst>
            </a:pPr>
            <a:r>
              <a:rPr lang="sk-SK" b="1" dirty="0">
                <a:solidFill>
                  <a:srgbClr val="FF0000"/>
                </a:solidFill>
              </a:rPr>
              <a:t>      zapisovať aj číslicou (ak nie je uvedené inak)</a:t>
            </a:r>
          </a:p>
          <a:p>
            <a:pPr marL="266700" indent="-266700">
              <a:buClr>
                <a:schemeClr val="tx1"/>
              </a:buClr>
              <a:buFontTx/>
              <a:buChar char="-"/>
              <a:tabLst>
                <a:tab pos="266700" algn="l"/>
              </a:tabLst>
            </a:pPr>
            <a:r>
              <a:rPr lang="sk-SK" b="1" dirty="0">
                <a:solidFill>
                  <a:srgbClr val="FF0000"/>
                </a:solidFill>
              </a:rPr>
              <a:t>pri vypisovaní </a:t>
            </a:r>
            <a:r>
              <a:rPr lang="sk-SK" b="1" dirty="0"/>
              <a:t>/ odpisovaní </a:t>
            </a:r>
            <a:r>
              <a:rPr lang="sk-SK" b="1" dirty="0">
                <a:solidFill>
                  <a:srgbClr val="FF0000"/>
                </a:solidFill>
              </a:rPr>
              <a:t>odpovede priamo z textu ukážky dodržujte pravopis </a:t>
            </a:r>
          </a:p>
          <a:p>
            <a:pPr marL="266700" indent="-266700">
              <a:buClr>
                <a:schemeClr val="tx1"/>
              </a:buClr>
              <a:buNone/>
              <a:tabLst>
                <a:tab pos="266700" algn="l"/>
              </a:tabLst>
            </a:pPr>
            <a:r>
              <a:rPr lang="sk-SK" b="1" dirty="0">
                <a:solidFill>
                  <a:srgbClr val="FF0000"/>
                </a:solidFill>
              </a:rPr>
              <a:t>     slova / slovného spojenia</a:t>
            </a:r>
          </a:p>
          <a:p>
            <a:pPr marL="266700" indent="-266700">
              <a:buClr>
                <a:schemeClr val="tx1"/>
              </a:buClr>
              <a:buFontTx/>
              <a:buChar char="-"/>
              <a:tabLst>
                <a:tab pos="266700" algn="l"/>
              </a:tabLst>
            </a:pPr>
            <a:r>
              <a:rPr lang="sk-SK" b="1" u="sng" dirty="0">
                <a:solidFill>
                  <a:srgbClr val="FF0000"/>
                </a:solidFill>
              </a:rPr>
              <a:t>pri EČ a PFIČ MS nepoužívajte bieliace korektory, „</a:t>
            </a:r>
            <a:r>
              <a:rPr lang="sk-SK" b="1" u="sng" dirty="0" err="1">
                <a:solidFill>
                  <a:srgbClr val="FF0000"/>
                </a:solidFill>
              </a:rPr>
              <a:t>zmizíky</a:t>
            </a:r>
            <a:r>
              <a:rPr lang="sk-SK" b="1" u="sng" dirty="0">
                <a:solidFill>
                  <a:srgbClr val="FF0000"/>
                </a:solidFill>
              </a:rPr>
              <a:t>“, ani </a:t>
            </a:r>
            <a:r>
              <a:rPr lang="sk-SK" b="1" u="sng" dirty="0" err="1">
                <a:solidFill>
                  <a:srgbClr val="FF0000"/>
                </a:solidFill>
              </a:rPr>
              <a:t>gumovacie</a:t>
            </a:r>
            <a:r>
              <a:rPr lang="sk-SK" b="1" u="sng" dirty="0">
                <a:solidFill>
                  <a:srgbClr val="FF0000"/>
                </a:solidFill>
              </a:rPr>
              <a:t> perá !!!</a:t>
            </a:r>
            <a:endParaRPr lang="sk-SK" b="1" dirty="0"/>
          </a:p>
          <a:p>
            <a:pPr marL="266700" indent="-266700">
              <a:buClr>
                <a:schemeClr val="tx1"/>
              </a:buClr>
              <a:buNone/>
              <a:tabLst>
                <a:tab pos="266700" algn="l"/>
              </a:tabLst>
            </a:pP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xmlns="" val="3759330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277988" y="188640"/>
            <a:ext cx="8835010" cy="6669360"/>
          </a:xfrm>
        </p:spPr>
        <p:txBody>
          <a:bodyPr vert="horz" lIns="121899" tIns="60949" rIns="121899" bIns="60949" rtlCol="0" anchor="t">
            <a:normAutofit fontScale="62500" lnSpcReduction="20000"/>
          </a:bodyPr>
          <a:lstStyle/>
          <a:p>
            <a:pPr>
              <a:buClr>
                <a:schemeClr val="tx1"/>
              </a:buClr>
              <a:buNone/>
            </a:pPr>
            <a:r>
              <a:rPr lang="sk-SK" sz="2800" b="1" u="sng" dirty="0" err="1">
                <a:solidFill>
                  <a:srgbClr val="FF0000"/>
                </a:solidFill>
              </a:rPr>
              <a:t>Odpoveďové</a:t>
            </a:r>
            <a:r>
              <a:rPr lang="sk-SK" sz="2800" b="1" u="sng" dirty="0">
                <a:solidFill>
                  <a:srgbClr val="FF0000"/>
                </a:solidFill>
              </a:rPr>
              <a:t> hárky (OH)</a:t>
            </a:r>
            <a:endParaRPr lang="sk-SK" b="1" dirty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  <a:buFontTx/>
              <a:buChar char="-"/>
            </a:pPr>
            <a:r>
              <a:rPr lang="sk-SK" b="1" dirty="0"/>
              <a:t>pri vypĺňaní OH </a:t>
            </a:r>
            <a:r>
              <a:rPr lang="sk-SK" b="1" dirty="0">
                <a:solidFill>
                  <a:srgbClr val="FF0000"/>
                </a:solidFill>
              </a:rPr>
              <a:t>postupujte podľa </a:t>
            </a:r>
            <a:r>
              <a:rPr lang="sk-SK" i="1" dirty="0">
                <a:solidFill>
                  <a:srgbClr val="FF0000"/>
                </a:solidFill>
              </a:rPr>
              <a:t>Pokynov na vyplňovanie </a:t>
            </a:r>
            <a:r>
              <a:rPr lang="sk-SK" i="1" dirty="0" err="1">
                <a:solidFill>
                  <a:srgbClr val="FF0000"/>
                </a:solidFill>
              </a:rPr>
              <a:t>odpoveďových</a:t>
            </a:r>
            <a:r>
              <a:rPr lang="sk-SK" i="1" dirty="0">
                <a:solidFill>
                  <a:srgbClr val="FF0000"/>
                </a:solidFill>
              </a:rPr>
              <a:t> hárkov k testu </a:t>
            </a:r>
          </a:p>
          <a:p>
            <a:pPr>
              <a:buClr>
                <a:schemeClr val="tx1"/>
              </a:buClr>
              <a:buNone/>
            </a:pPr>
            <a:r>
              <a:rPr lang="sk-SK" i="1" dirty="0">
                <a:solidFill>
                  <a:srgbClr val="FF0000"/>
                </a:solidFill>
              </a:rPr>
              <a:t>      EČ MS</a:t>
            </a:r>
            <a:r>
              <a:rPr lang="sk-SK" b="1" i="1" dirty="0">
                <a:solidFill>
                  <a:srgbClr val="FF0000"/>
                </a:solidFill>
              </a:rPr>
              <a:t> </a:t>
            </a:r>
            <a:r>
              <a:rPr lang="sk-SK" b="1" dirty="0">
                <a:solidFill>
                  <a:srgbClr val="FF0000"/>
                </a:solidFill>
              </a:rPr>
              <a:t>a podľa pokynov uvedených na testoch</a:t>
            </a:r>
          </a:p>
          <a:p>
            <a:pPr>
              <a:buClr>
                <a:schemeClr val="tx1"/>
              </a:buClr>
              <a:buNone/>
            </a:pPr>
            <a:endParaRPr lang="sk-SK" b="1" u="sng" dirty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  <a:buNone/>
            </a:pPr>
            <a:r>
              <a:rPr lang="sk-SK" b="1" u="sng" dirty="0">
                <a:solidFill>
                  <a:srgbClr val="FF0000"/>
                </a:solidFill>
              </a:rPr>
              <a:t>IDENTIFIKAČNÉ  ÚDAJE</a:t>
            </a:r>
          </a:p>
          <a:p>
            <a:pPr>
              <a:buClr>
                <a:schemeClr val="tx1"/>
              </a:buClr>
            </a:pPr>
            <a:r>
              <a:rPr lang="sk-SK" b="1" dirty="0">
                <a:solidFill>
                  <a:srgbClr val="FF0000"/>
                </a:solidFill>
              </a:rPr>
              <a:t>Kód školy: </a:t>
            </a:r>
            <a:r>
              <a:rPr lang="sk-SK" b="1" dirty="0"/>
              <a:t>633004</a:t>
            </a:r>
          </a:p>
          <a:p>
            <a:pPr>
              <a:buClr>
                <a:schemeClr val="tx1"/>
              </a:buClr>
            </a:pPr>
            <a:r>
              <a:rPr lang="sk-SK" b="1" dirty="0">
                <a:solidFill>
                  <a:srgbClr val="FF0000"/>
                </a:solidFill>
              </a:rPr>
              <a:t>Kód žiaka: </a:t>
            </a:r>
            <a:r>
              <a:rPr lang="sk-SK" b="1" dirty="0"/>
              <a:t>(tvoje rodné číslo)</a:t>
            </a:r>
          </a:p>
          <a:p>
            <a:pPr>
              <a:buClr>
                <a:schemeClr val="tx1"/>
              </a:buClr>
            </a:pPr>
            <a:r>
              <a:rPr lang="sk-SK" b="1" dirty="0">
                <a:solidFill>
                  <a:srgbClr val="FF0000"/>
                </a:solidFill>
              </a:rPr>
              <a:t>Trieda: </a:t>
            </a:r>
            <a:r>
              <a:rPr lang="sk-SK" b="1" dirty="0"/>
              <a:t>IV.A / IV.B / IV.C / IV.D / </a:t>
            </a:r>
            <a:r>
              <a:rPr lang="sk-SK" b="1" dirty="0" smtClean="0"/>
              <a:t>IV.E / II.N</a:t>
            </a:r>
            <a:endParaRPr lang="sk-SK" b="1" dirty="0"/>
          </a:p>
          <a:p>
            <a:pPr>
              <a:buClr>
                <a:schemeClr val="tx1"/>
              </a:buClr>
            </a:pPr>
            <a:r>
              <a:rPr lang="sk-SK" b="1" dirty="0">
                <a:solidFill>
                  <a:srgbClr val="FF0000"/>
                </a:solidFill>
              </a:rPr>
              <a:t>Test: S</a:t>
            </a:r>
            <a:r>
              <a:rPr lang="sk-SK" b="1" dirty="0"/>
              <a:t>JL</a:t>
            </a:r>
            <a:r>
              <a:rPr lang="sk-SK" b="1" dirty="0">
                <a:solidFill>
                  <a:srgbClr val="FF0000"/>
                </a:solidFill>
              </a:rPr>
              <a:t> , A</a:t>
            </a:r>
            <a:r>
              <a:rPr lang="sk-SK" b="1" dirty="0"/>
              <a:t>J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/>
              <a:t>(doplňte len červeným vyznačené písmeno) ; MAT (predtlačené) ; úroveň jazykov B1, B2 </a:t>
            </a:r>
          </a:p>
          <a:p>
            <a:pPr>
              <a:buClr>
                <a:schemeClr val="tx1"/>
              </a:buClr>
              <a:buNone/>
            </a:pPr>
            <a:r>
              <a:rPr lang="sk-SK" b="1" dirty="0"/>
              <a:t>                (predtlačené)</a:t>
            </a:r>
          </a:p>
          <a:p>
            <a:pPr>
              <a:buClr>
                <a:schemeClr val="tx1"/>
              </a:buClr>
            </a:pPr>
            <a:r>
              <a:rPr lang="sk-SK" b="1" dirty="0">
                <a:solidFill>
                  <a:srgbClr val="FF0000"/>
                </a:solidFill>
              </a:rPr>
              <a:t>Kód testu: </a:t>
            </a:r>
            <a:r>
              <a:rPr lang="sk-SK" b="1" dirty="0"/>
              <a:t>šesťmiestne číslo (nájdete ho na prvej strane testu)</a:t>
            </a:r>
          </a:p>
          <a:p>
            <a:pPr>
              <a:buClr>
                <a:schemeClr val="tx1"/>
              </a:buClr>
            </a:pPr>
            <a:r>
              <a:rPr lang="sk-SK" b="1" dirty="0">
                <a:solidFill>
                  <a:srgbClr val="FF0000"/>
                </a:solidFill>
              </a:rPr>
              <a:t>Kód skupiny: </a:t>
            </a:r>
            <a:r>
              <a:rPr lang="sk-SK" b="1" dirty="0"/>
              <a:t>(</a:t>
            </a:r>
            <a:r>
              <a:rPr lang="sk-SK" b="1" dirty="0" err="1"/>
              <a:t>dvojčíslie</a:t>
            </a:r>
            <a:r>
              <a:rPr lang="sk-SK" b="1" dirty="0"/>
              <a:t> uvedené na dverách učebne + administrátor)</a:t>
            </a:r>
          </a:p>
          <a:p>
            <a:pPr>
              <a:buClr>
                <a:schemeClr val="tx1"/>
              </a:buClr>
            </a:pPr>
            <a:r>
              <a:rPr lang="sk-SK" b="1" dirty="0">
                <a:solidFill>
                  <a:srgbClr val="FF0000"/>
                </a:solidFill>
              </a:rPr>
              <a:t>Dátum: </a:t>
            </a:r>
            <a:r>
              <a:rPr lang="sk-SK" b="1" dirty="0"/>
              <a:t>deň, mesiac, rok – </a:t>
            </a:r>
            <a:r>
              <a:rPr lang="sk-SK" b="1" dirty="0" smtClean="0"/>
              <a:t>12.03.24 </a:t>
            </a:r>
            <a:endParaRPr lang="sk-SK" b="1" dirty="0"/>
          </a:p>
          <a:p>
            <a:pPr>
              <a:buClr>
                <a:schemeClr val="tx1"/>
              </a:buClr>
            </a:pPr>
            <a:r>
              <a:rPr lang="sk-SK" b="1" dirty="0">
                <a:solidFill>
                  <a:srgbClr val="FF0000"/>
                </a:solidFill>
              </a:rPr>
              <a:t>Pohlavie: </a:t>
            </a:r>
            <a:r>
              <a:rPr lang="sk-SK" b="1" dirty="0"/>
              <a:t>CH / D </a:t>
            </a:r>
          </a:p>
          <a:p>
            <a:pPr>
              <a:buClr>
                <a:schemeClr val="tx1"/>
              </a:buClr>
            </a:pPr>
            <a:r>
              <a:rPr lang="sk-SK" b="1" dirty="0">
                <a:solidFill>
                  <a:srgbClr val="FF0000"/>
                </a:solidFill>
              </a:rPr>
              <a:t>Známka: </a:t>
            </a:r>
            <a:r>
              <a:rPr lang="sk-SK" b="1" dirty="0"/>
              <a:t>vyznačte krížikom podľa toho, ktorú známku ste z daného predmetu mali na poslednom </a:t>
            </a:r>
          </a:p>
          <a:p>
            <a:pPr>
              <a:buClr>
                <a:schemeClr val="tx1"/>
              </a:buClr>
              <a:buNone/>
            </a:pPr>
            <a:r>
              <a:rPr lang="sk-SK" b="1" dirty="0"/>
              <a:t>        polročnom výpise známok (riadny a náhradný termín) alebo na poslednom koncoročnom vysvedčení </a:t>
            </a:r>
          </a:p>
          <a:p>
            <a:pPr>
              <a:buClr>
                <a:schemeClr val="tx1"/>
              </a:buClr>
              <a:buNone/>
            </a:pPr>
            <a:r>
              <a:rPr lang="sk-SK" b="1" dirty="0"/>
              <a:t>        (opravný termín)</a:t>
            </a:r>
          </a:p>
          <a:p>
            <a:pPr marL="266700" indent="-266700">
              <a:buClr>
                <a:schemeClr val="tx1"/>
              </a:buClr>
              <a:buNone/>
              <a:tabLst>
                <a:tab pos="266700" algn="l"/>
              </a:tabLst>
            </a:pPr>
            <a:endParaRPr lang="sk-SK" b="1" dirty="0"/>
          </a:p>
          <a:p>
            <a:pPr marL="266700" indent="-266700">
              <a:buClr>
                <a:schemeClr val="tx1"/>
              </a:buClr>
              <a:buNone/>
              <a:tabLst>
                <a:tab pos="266700" algn="l"/>
              </a:tabLst>
            </a:pP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xmlns="" val="3759330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349996" y="188640"/>
            <a:ext cx="9073008" cy="6480720"/>
          </a:xfrm>
        </p:spPr>
        <p:txBody>
          <a:bodyPr vert="horz" lIns="121899" tIns="60949" rIns="121899" bIns="60949" rtlCol="0" anchor="t">
            <a:normAutofit fontScale="92500" lnSpcReduction="20000"/>
          </a:bodyPr>
          <a:lstStyle/>
          <a:p>
            <a:pPr>
              <a:buClr>
                <a:schemeClr val="tx1"/>
              </a:buClr>
              <a:buNone/>
            </a:pPr>
            <a:r>
              <a:rPr lang="sk-SK" sz="2800" b="1" u="sng" dirty="0" err="1">
                <a:solidFill>
                  <a:srgbClr val="FF0000"/>
                </a:solidFill>
              </a:rPr>
              <a:t>Odpoveďové</a:t>
            </a:r>
            <a:r>
              <a:rPr lang="sk-SK" sz="2800" b="1" u="sng" dirty="0">
                <a:solidFill>
                  <a:srgbClr val="FF0000"/>
                </a:solidFill>
              </a:rPr>
              <a:t> hárky (OH)</a:t>
            </a:r>
          </a:p>
          <a:p>
            <a:pPr>
              <a:buClr>
                <a:schemeClr val="tx1"/>
              </a:buClr>
              <a:buNone/>
            </a:pPr>
            <a:endParaRPr lang="sk-SK" b="1" dirty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  <a:buFontTx/>
              <a:buChar char="-"/>
            </a:pPr>
            <a:r>
              <a:rPr lang="sk-SK" b="1" dirty="0"/>
              <a:t>pri úlohách s výberom odpovede </a:t>
            </a:r>
            <a:r>
              <a:rPr lang="sk-SK" b="1" dirty="0">
                <a:solidFill>
                  <a:srgbClr val="FF0000"/>
                </a:solidFill>
              </a:rPr>
              <a:t>je vždy správna iba jedna z možností !!!</a:t>
            </a:r>
            <a:r>
              <a:rPr lang="sk-SK" b="1" dirty="0"/>
              <a:t>       (1 bod)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sk-SK" b="1" i="1" dirty="0"/>
              <a:t>ak vyberiete nesprávnu možnosť alebo označíte viac ako jednu odpoveď            (0 bodov)</a:t>
            </a:r>
          </a:p>
          <a:p>
            <a:pPr>
              <a:buClr>
                <a:schemeClr val="tx1"/>
              </a:buClr>
              <a:buNone/>
            </a:pPr>
            <a:endParaRPr lang="sk-SK" b="1" i="1" dirty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  <a:buNone/>
            </a:pPr>
            <a:r>
              <a:rPr lang="sk-SK" b="1" i="1" dirty="0">
                <a:solidFill>
                  <a:srgbClr val="FF0000"/>
                </a:solidFill>
              </a:rPr>
              <a:t>Oprava odpovede</a:t>
            </a:r>
          </a:p>
          <a:p>
            <a:pPr>
              <a:buClr>
                <a:schemeClr val="tx1"/>
              </a:buClr>
              <a:buNone/>
            </a:pPr>
            <a:r>
              <a:rPr lang="sk-SK" b="1" i="1" dirty="0">
                <a:solidFill>
                  <a:srgbClr val="FF0000"/>
                </a:solidFill>
              </a:rPr>
              <a:t>OH „krížik“ – </a:t>
            </a:r>
            <a:r>
              <a:rPr lang="sk-SK" b="1" i="1" dirty="0"/>
              <a:t>začiernite políčko s nesprávnou odpoveďou a urobte nový </a:t>
            </a:r>
          </a:p>
          <a:p>
            <a:pPr>
              <a:buClr>
                <a:schemeClr val="tx1"/>
              </a:buClr>
              <a:buNone/>
            </a:pPr>
            <a:r>
              <a:rPr lang="sk-SK" b="1" i="1" dirty="0"/>
              <a:t>                       krížik</a:t>
            </a:r>
          </a:p>
          <a:p>
            <a:pPr>
              <a:buClr>
                <a:schemeClr val="tx1"/>
              </a:buClr>
              <a:buNone/>
            </a:pPr>
            <a:r>
              <a:rPr lang="sk-SK" b="1" i="1" dirty="0">
                <a:solidFill>
                  <a:srgbClr val="FF0000"/>
                </a:solidFill>
              </a:rPr>
              <a:t>OH „pero“ – </a:t>
            </a:r>
            <a:r>
              <a:rPr lang="sk-SK" b="1" i="1" dirty="0"/>
              <a:t>prečiarknite chybnú odpoveď jednou vodorovnou čiarou a </a:t>
            </a:r>
          </a:p>
          <a:p>
            <a:pPr>
              <a:buClr>
                <a:schemeClr val="tx1"/>
              </a:buClr>
              <a:buNone/>
            </a:pPr>
            <a:r>
              <a:rPr lang="sk-SK" b="1" i="1" dirty="0"/>
              <a:t>                      uveďte novú odpoveď</a:t>
            </a:r>
          </a:p>
          <a:p>
            <a:pPr>
              <a:buClr>
                <a:schemeClr val="tx1"/>
              </a:buClr>
              <a:buNone/>
            </a:pPr>
            <a:r>
              <a:rPr lang="sk-SK" b="1" i="1" dirty="0">
                <a:solidFill>
                  <a:srgbClr val="FF0000"/>
                </a:solidFill>
              </a:rPr>
              <a:t>PFIČ MS – </a:t>
            </a:r>
            <a:r>
              <a:rPr lang="sk-SK" b="1" i="1" dirty="0"/>
              <a:t>chybný výraz dajte do zátvorky a prečiarknite jednou rovnou </a:t>
            </a:r>
          </a:p>
          <a:p>
            <a:pPr>
              <a:buClr>
                <a:schemeClr val="tx1"/>
              </a:buClr>
              <a:buNone/>
            </a:pPr>
            <a:r>
              <a:rPr lang="sk-SK" b="1" i="1" dirty="0"/>
              <a:t>                  čiarou</a:t>
            </a:r>
            <a:endParaRPr lang="sk-SK" i="1" dirty="0"/>
          </a:p>
          <a:p>
            <a:pPr>
              <a:buClr>
                <a:schemeClr val="tx1"/>
              </a:buClr>
              <a:buNone/>
            </a:pPr>
            <a:r>
              <a:rPr lang="sk-SK" i="1" dirty="0">
                <a:solidFill>
                  <a:srgbClr val="FF0000"/>
                </a:solidFill>
              </a:rPr>
              <a:t>* postupujte podľa vzorov vyplnených OH    </a:t>
            </a:r>
            <a:endParaRPr lang="sk-SK" b="1" dirty="0"/>
          </a:p>
          <a:p>
            <a:pPr marL="266700" indent="-266700">
              <a:buClr>
                <a:schemeClr val="tx1"/>
              </a:buClr>
              <a:buNone/>
              <a:tabLst>
                <a:tab pos="266700" algn="l"/>
              </a:tabLst>
            </a:pPr>
            <a:endParaRPr lang="sk-SK" b="1" dirty="0"/>
          </a:p>
          <a:p>
            <a:pPr marL="266700" indent="-266700">
              <a:buClr>
                <a:schemeClr val="tx1"/>
              </a:buClr>
              <a:buNone/>
              <a:tabLst>
                <a:tab pos="266700" algn="l"/>
              </a:tabLst>
            </a:pP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xmlns="" val="3759330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349996" y="188640"/>
            <a:ext cx="8763002" cy="6480720"/>
          </a:xfrm>
        </p:spPr>
        <p:txBody>
          <a:bodyPr vert="horz" lIns="121899" tIns="60949" rIns="121899" bIns="60949" rtlCol="0" anchor="t">
            <a:normAutofit/>
          </a:bodyPr>
          <a:lstStyle/>
          <a:p>
            <a:pPr>
              <a:buClr>
                <a:schemeClr val="tx1"/>
              </a:buClr>
              <a:buNone/>
            </a:pPr>
            <a:r>
              <a:rPr lang="sk-SK" sz="2800" b="1" u="sng" dirty="0" err="1">
                <a:solidFill>
                  <a:srgbClr val="FF0000"/>
                </a:solidFill>
              </a:rPr>
              <a:t>Odpoveďové</a:t>
            </a:r>
            <a:r>
              <a:rPr lang="sk-SK" sz="2800" b="1" u="sng" dirty="0">
                <a:solidFill>
                  <a:srgbClr val="FF0000"/>
                </a:solidFill>
              </a:rPr>
              <a:t> hárky (OH)</a:t>
            </a:r>
          </a:p>
          <a:p>
            <a:pPr>
              <a:buClr>
                <a:schemeClr val="tx1"/>
              </a:buClr>
              <a:buNone/>
            </a:pPr>
            <a:endParaRPr lang="sk-SK" b="1" dirty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  <a:buFontTx/>
              <a:buChar char="-"/>
            </a:pPr>
            <a:r>
              <a:rPr lang="sk-SK" b="1" dirty="0"/>
              <a:t>na začiatku administrácie EČ MS </a:t>
            </a:r>
            <a:r>
              <a:rPr lang="sk-SK" b="1" dirty="0">
                <a:solidFill>
                  <a:srgbClr val="FF0000"/>
                </a:solidFill>
              </a:rPr>
              <a:t>sa musíte podpísať na každý </a:t>
            </a:r>
          </a:p>
          <a:p>
            <a:pPr>
              <a:buClr>
                <a:schemeClr val="tx1"/>
              </a:buClr>
              <a:buNone/>
            </a:pPr>
            <a:r>
              <a:rPr lang="sk-SK" b="1" dirty="0">
                <a:solidFill>
                  <a:srgbClr val="FF0000"/>
                </a:solidFill>
              </a:rPr>
              <a:t>     vyplnený OH – </a:t>
            </a:r>
            <a:r>
              <a:rPr lang="sk-SK" b="1" u="sng" dirty="0">
                <a:solidFill>
                  <a:srgbClr val="FF0000"/>
                </a:solidFill>
              </a:rPr>
              <a:t>IBA NA KÓPIU </a:t>
            </a:r>
            <a:r>
              <a:rPr lang="sk-SK" b="1" dirty="0"/>
              <a:t>na vyznačenom mieste – Podpis žiaka (v pravom dolnom rohu)</a:t>
            </a:r>
            <a:endParaRPr lang="sk-SK" b="1" i="1" dirty="0"/>
          </a:p>
          <a:p>
            <a:pPr>
              <a:buClr>
                <a:schemeClr val="tx1"/>
              </a:buClr>
              <a:buNone/>
            </a:pPr>
            <a:endParaRPr lang="sk-SK" b="1" i="1" dirty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  <a:buNone/>
            </a:pPr>
            <a:r>
              <a:rPr lang="sk-SK" b="1" u="sng" dirty="0">
                <a:solidFill>
                  <a:srgbClr val="FF0000"/>
                </a:solidFill>
              </a:rPr>
              <a:t>PFIČ MS – SJL + ANJ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sk-SK" b="1" i="1" dirty="0">
                <a:solidFill>
                  <a:srgbClr val="FF0000"/>
                </a:solidFill>
              </a:rPr>
              <a:t>na papier označený pečiatkou školy si môžete pripraviť koncept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sk-SK" b="1" i="1" dirty="0"/>
              <a:t>následne sloh prepíšete na čistopis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sk-SK" b="1" i="1" dirty="0">
                <a:solidFill>
                  <a:srgbClr val="FF0000"/>
                </a:solidFill>
              </a:rPr>
              <a:t>na text konceptu (ANJ) sa pri opravovaní a hodnotení neprihliada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sk-SK" b="1" i="1" dirty="0">
                <a:solidFill>
                  <a:srgbClr val="FF0000"/>
                </a:solidFill>
              </a:rPr>
              <a:t>ak nestihnete prepísať koncept PFIČ MS (SJL) do tlačiva na čistopis v predpísanom čase, hodnotí sa zvyšok práce na koncepte </a:t>
            </a:r>
            <a:r>
              <a:rPr lang="sk-SK" b="1" i="1" dirty="0"/>
              <a:t>(strácate však body za hodnotenie vonkajšej formy práce)</a:t>
            </a:r>
            <a:endParaRPr lang="sk-SK" b="1" dirty="0"/>
          </a:p>
          <a:p>
            <a:pPr marL="266700" indent="-266700">
              <a:buClr>
                <a:schemeClr val="tx1"/>
              </a:buClr>
              <a:buNone/>
              <a:tabLst>
                <a:tab pos="266700" algn="l"/>
              </a:tabLst>
            </a:pPr>
            <a:endParaRPr lang="sk-SK" b="1" dirty="0"/>
          </a:p>
          <a:p>
            <a:pPr marL="266700" indent="-266700">
              <a:buClr>
                <a:schemeClr val="tx1"/>
              </a:buClr>
              <a:buNone/>
              <a:tabLst>
                <a:tab pos="266700" algn="l"/>
              </a:tabLst>
            </a:pP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xmlns="" val="3759330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349996" y="1052736"/>
            <a:ext cx="8763002" cy="4824536"/>
          </a:xfrm>
        </p:spPr>
        <p:txBody>
          <a:bodyPr vert="horz" lIns="121899" tIns="60949" rIns="121899" bIns="60949" rtlCol="0" anchor="t">
            <a:normAutofit fontScale="85000" lnSpcReduction="20000"/>
          </a:bodyPr>
          <a:lstStyle/>
          <a:p>
            <a:pPr algn="ctr">
              <a:buClr>
                <a:schemeClr val="tx1"/>
              </a:buClr>
              <a:buNone/>
            </a:pPr>
            <a:r>
              <a:rPr lang="sk-SK" sz="4400" b="1" u="sng" dirty="0">
                <a:solidFill>
                  <a:srgbClr val="FF0000"/>
                </a:solidFill>
              </a:rPr>
              <a:t>POZOR !!!</a:t>
            </a:r>
          </a:p>
          <a:p>
            <a:pPr algn="ctr">
              <a:buClr>
                <a:schemeClr val="tx1"/>
              </a:buClr>
              <a:buNone/>
            </a:pPr>
            <a:endParaRPr lang="sk-SK" b="1" dirty="0">
              <a:solidFill>
                <a:srgbClr val="FF0000"/>
              </a:solidFill>
            </a:endParaRPr>
          </a:p>
          <a:p>
            <a:pPr algn="ctr">
              <a:buClr>
                <a:schemeClr val="tx1"/>
              </a:buClr>
              <a:buNone/>
            </a:pPr>
            <a:r>
              <a:rPr lang="sk-SK" sz="3600" b="1" dirty="0">
                <a:solidFill>
                  <a:srgbClr val="FF0000"/>
                </a:solidFill>
              </a:rPr>
              <a:t>V prípade, že sa v priebehu EČ a PFIČ MS budete správať nevhodným spôsobom (používanie nepovolených pomôcok, komunikovanie mobilným telefónom, odpisovanie, vyrušovanie a pod.), predseda predmetovej maturitnej komisie vašu skúšku preruší. V tom prípade musíte opustiť učebňu, skúška je neplatná a budete ju musieť opakovať v riadnom termíne nasledujúceho školského roka.</a:t>
            </a:r>
          </a:p>
          <a:p>
            <a:pPr marL="266700" indent="-266700">
              <a:buClr>
                <a:schemeClr val="tx1"/>
              </a:buClr>
              <a:buNone/>
              <a:tabLst>
                <a:tab pos="266700" algn="l"/>
              </a:tabLst>
            </a:pPr>
            <a:endParaRPr lang="sk-SK" b="1" dirty="0"/>
          </a:p>
          <a:p>
            <a:pPr marL="266700" indent="-266700">
              <a:buClr>
                <a:schemeClr val="tx1"/>
              </a:buClr>
              <a:buNone/>
              <a:tabLst>
                <a:tab pos="266700" algn="l"/>
              </a:tabLst>
            </a:pP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xmlns="" val="3759330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7DEB8F-68B5-45C7-B2E2-C7CEA0B52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124" y="2708920"/>
            <a:ext cx="4968552" cy="2481941"/>
          </a:xfrm>
        </p:spPr>
        <p:txBody>
          <a:bodyPr>
            <a:normAutofit fontScale="90000"/>
          </a:bodyPr>
          <a:lstStyle/>
          <a:p>
            <a:r>
              <a:rPr lang="sk-SK" sz="6600" dirty="0"/>
              <a:t>Prajeme vám úspešnú </a:t>
            </a:r>
            <a:r>
              <a:rPr lang="sk-SK" sz="6600"/>
              <a:t>MATURITU </a:t>
            </a:r>
            <a:r>
              <a:rPr lang="sk-SK" sz="6600" smtClean="0"/>
              <a:t>2024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xmlns="" val="3967481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C4620B0B-BCC1-4BED-BF4D-17691AE32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56" y="1052736"/>
            <a:ext cx="3886199" cy="1159024"/>
          </a:xfrm>
        </p:spPr>
        <p:txBody>
          <a:bodyPr>
            <a:normAutofit/>
          </a:bodyPr>
          <a:lstStyle/>
          <a:p>
            <a:r>
              <a:rPr lang="sk-SK" sz="6600" dirty="0">
                <a:solidFill>
                  <a:schemeClr val="accent4"/>
                </a:solidFill>
              </a:rPr>
              <a:t>Časti MS</a:t>
            </a:r>
            <a:endParaRPr lang="en-US" sz="6600" dirty="0">
              <a:solidFill>
                <a:schemeClr val="accent4"/>
              </a:solidFill>
            </a:endParaRPr>
          </a:p>
        </p:txBody>
      </p:sp>
      <p:pic>
        <p:nvPicPr>
          <p:cNvPr id="5" name="Graphic 4" descr="sketch of trophy on top of stack of books">
            <a:extLst>
              <a:ext uri="{FF2B5EF4-FFF2-40B4-BE49-F238E27FC236}">
                <a16:creationId xmlns:a16="http://schemas.microsoft.com/office/drawing/2014/main" xmlns="" id="{382A4C56-4887-E643-AA59-89B7118B8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09622" y="3962400"/>
            <a:ext cx="1531180" cy="204157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CCF25D8-462F-8B4A-8D99-662B5C3FFD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8388" y="332656"/>
            <a:ext cx="6192688" cy="6525344"/>
          </a:xfrm>
        </p:spPr>
        <p:txBody>
          <a:bodyPr vert="horz" lIns="121899" tIns="60949" rIns="121899" bIns="60949" rtlCol="0" anchor="t">
            <a:normAutofit fontScale="85000" lnSpcReduction="20000"/>
          </a:bodyPr>
          <a:lstStyle/>
          <a:p>
            <a:pPr marL="304165" indent="-304165">
              <a:buNone/>
            </a:pPr>
            <a:r>
              <a:rPr lang="sk-SK" b="1" dirty="0"/>
              <a:t>A: </a:t>
            </a:r>
            <a:r>
              <a:rPr lang="sk-SK" b="1" u="sng" dirty="0"/>
              <a:t>EXTERNÁ ČASŤ </a:t>
            </a:r>
            <a:r>
              <a:rPr lang="sk-SK" b="1" dirty="0"/>
              <a:t>(EČ MS)</a:t>
            </a:r>
          </a:p>
          <a:p>
            <a:pPr marL="304165" indent="-304165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/>
              <a:t>= písomný test zadávaný </a:t>
            </a:r>
            <a:r>
              <a:rPr lang="sk-SK" dirty="0" smtClean="0"/>
              <a:t>NIVAM </a:t>
            </a:r>
            <a:r>
              <a:rPr lang="sk-SK" dirty="0"/>
              <a:t>zo SJL, ANJ a MAT</a:t>
            </a:r>
          </a:p>
          <a:p>
            <a:pPr marL="304165" indent="-304165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/>
              <a:t>= vychádza z cieľových požiadaviek predmetu</a:t>
            </a:r>
          </a:p>
          <a:p>
            <a:pPr marL="304165" indent="-304165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/>
              <a:t>=  v rovnakom čase v rámci celej SR</a:t>
            </a:r>
          </a:p>
          <a:p>
            <a:pPr marL="304165" indent="-304165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/>
              <a:t>= nie je verejná</a:t>
            </a:r>
          </a:p>
          <a:p>
            <a:pPr marL="304165" indent="-304165">
              <a:lnSpc>
                <a:spcPct val="110000"/>
              </a:lnSpc>
              <a:spcBef>
                <a:spcPts val="600"/>
              </a:spcBef>
              <a:buNone/>
            </a:pPr>
            <a:endParaRPr lang="sk-SK" dirty="0"/>
          </a:p>
          <a:p>
            <a:pPr marL="304165" indent="-304165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b="1" dirty="0"/>
              <a:t>B: </a:t>
            </a:r>
            <a:r>
              <a:rPr lang="sk-SK" b="1" u="sng" dirty="0"/>
              <a:t>INTERNÁ ČASŤ </a:t>
            </a:r>
            <a:r>
              <a:rPr lang="sk-SK" b="1" dirty="0"/>
              <a:t>(IČ MS)</a:t>
            </a:r>
          </a:p>
          <a:p>
            <a:pPr marL="304165" indent="-304165">
              <a:lnSpc>
                <a:spcPct val="110000"/>
              </a:lnSpc>
              <a:spcBef>
                <a:spcPts val="600"/>
              </a:spcBef>
              <a:buNone/>
            </a:pPr>
            <a:endParaRPr lang="sk-SK" dirty="0"/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b="1" dirty="0"/>
              <a:t>a) PFIČ MS – písomnou formou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/>
              <a:t>= sloh z predmetov SJL a ANJ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/>
              <a:t>= súbor tém / zadaní zadáva </a:t>
            </a:r>
            <a:r>
              <a:rPr lang="sk-SK" dirty="0" smtClean="0"/>
              <a:t>NIVAM</a:t>
            </a:r>
            <a:endParaRPr lang="sk-SK" dirty="0"/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/>
              <a:t>= vyhodnocuje sa priamo na škole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/>
              <a:t>= v rovnakom čase v rámci celej SR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/>
              <a:t>= v ten istý deň ako EČ MS z daného predmetu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/>
              <a:t>= nie je verejná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None/>
            </a:pPr>
            <a:endParaRPr lang="sk-SK" dirty="0">
              <a:ea typeface="+mn-lt"/>
              <a:cs typeface="+mn-lt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b="1" dirty="0">
                <a:ea typeface="+mn-lt"/>
                <a:cs typeface="+mn-lt"/>
              </a:rPr>
              <a:t>b) ÚFIČ MS – ústnou formou</a:t>
            </a:r>
            <a:r>
              <a:rPr lang="en-US" b="1" dirty="0"/>
              <a:t> </a:t>
            </a:r>
            <a:endParaRPr lang="sk-SK" b="1" dirty="0"/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/>
              <a:t>= ústna odpoveď pred predmetovou maturitnou komisiou</a:t>
            </a:r>
          </a:p>
          <a:p>
            <a:pPr marL="176213" indent="-176213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/>
              <a:t>= jej súčasťou je aj teoretická a praktická časť odbornej zložky MS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/>
              <a:t>= je verejná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553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C967A1C-B231-4F44-9203-5F9CD9213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Pamätaj 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 vert="horz" lIns="121899" tIns="60949" rIns="121899" bIns="60949" rtlCol="0" anchor="t">
            <a:normAutofit fontScale="85000" lnSpcReduction="20000"/>
          </a:bodyPr>
          <a:lstStyle/>
          <a:p>
            <a:pPr marL="0" indent="0" algn="ctr">
              <a:buNone/>
            </a:pPr>
            <a:r>
              <a:rPr lang="sk-SK" sz="3800" b="1" dirty="0">
                <a:solidFill>
                  <a:srgbClr val="FF0000"/>
                </a:solidFill>
                <a:ea typeface="+mn-lt"/>
                <a:cs typeface="+mn-lt"/>
              </a:rPr>
              <a:t>Žiak môže vykonať IČ MS, ak úspešne ukončil príslušný ročník štúdia vzdelávacieho programu študijného odboru, a ak vykonal EČ a PFIČ MS (bez ohľadu na výsledok týchto častí, ktoré žiak koná ešte pred ukončením posledného ročníka štúdia) a praktickú časť odbornej zložky. </a:t>
            </a:r>
          </a:p>
          <a:p>
            <a:pPr marL="0" indent="0" algn="ctr">
              <a:buNone/>
            </a:pPr>
            <a:r>
              <a:rPr lang="sk-SK" sz="3800" b="1" dirty="0">
                <a:solidFill>
                  <a:srgbClr val="FF0000"/>
                </a:solidFill>
                <a:ea typeface="+mn-lt"/>
                <a:cs typeface="+mn-lt"/>
              </a:rPr>
              <a:t>Žiak môže vykonať MS do troch rokov odo dňa, keď úspešne skončil posledný ročník strednej školy.</a:t>
            </a:r>
            <a:endParaRPr lang="en-US" sz="3800" b="1" dirty="0">
              <a:solidFill>
                <a:srgbClr val="FF0000"/>
              </a:solidFill>
              <a:ea typeface="+mn-lt"/>
              <a:cs typeface="+mn-lt"/>
            </a:endParaRPr>
          </a:p>
          <a:p>
            <a:pPr marL="730885" lvl="1" indent="-304165"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Clr>
                <a:schemeClr val="tx1"/>
              </a:buClr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759330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xmlns="" id="{D8E1B2A2-AB8D-A749-83BF-90273FBD4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8" y="476672"/>
            <a:ext cx="6552728" cy="798984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sk-SK" dirty="0"/>
              <a:t>TERMÍNY KONANIA MS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836" y="1700808"/>
            <a:ext cx="6696744" cy="5029200"/>
          </a:xfrm>
        </p:spPr>
        <p:txBody>
          <a:bodyPr vert="horz" lIns="121899" tIns="60949" rIns="121899" bIns="60949" rtlCol="0" anchor="t">
            <a:normAutofit fontScale="92500" lnSpcReduction="20000"/>
          </a:bodyPr>
          <a:lstStyle/>
          <a:p>
            <a:pPr marL="0" indent="0">
              <a:buClr>
                <a:schemeClr val="bg1"/>
              </a:buClr>
              <a:buNone/>
            </a:pPr>
            <a:r>
              <a:rPr lang="sk-SK" b="1" u="sng" dirty="0"/>
              <a:t>EČ a PFIČ MS</a:t>
            </a:r>
          </a:p>
          <a:p>
            <a:pPr marL="0" indent="0">
              <a:buClr>
                <a:schemeClr val="bg1"/>
              </a:buClr>
            </a:pPr>
            <a:r>
              <a:rPr lang="sk-SK" dirty="0">
                <a:ea typeface="+mn-lt"/>
                <a:cs typeface="+mn-lt"/>
              </a:rPr>
              <a:t> </a:t>
            </a:r>
            <a:r>
              <a:rPr lang="sk-SK" b="1" dirty="0" smtClean="0">
                <a:ea typeface="+mn-lt"/>
                <a:cs typeface="+mn-lt"/>
              </a:rPr>
              <a:t>12. </a:t>
            </a:r>
            <a:r>
              <a:rPr lang="sk-SK" b="1" dirty="0">
                <a:ea typeface="+mn-lt"/>
                <a:cs typeface="+mn-lt"/>
              </a:rPr>
              <a:t>marec </a:t>
            </a:r>
            <a:r>
              <a:rPr lang="sk-SK" b="1" dirty="0" smtClean="0">
                <a:ea typeface="+mn-lt"/>
                <a:cs typeface="+mn-lt"/>
              </a:rPr>
              <a:t>2024 </a:t>
            </a:r>
            <a:r>
              <a:rPr lang="sk-SK" b="1" dirty="0">
                <a:ea typeface="+mn-lt"/>
                <a:cs typeface="+mn-lt"/>
              </a:rPr>
              <a:t>(utorok) – SJL</a:t>
            </a:r>
          </a:p>
          <a:p>
            <a:pPr marL="0" indent="0">
              <a:buClr>
                <a:schemeClr val="bg1"/>
              </a:buClr>
            </a:pPr>
            <a:r>
              <a:rPr lang="sk-SK" b="1" dirty="0">
                <a:ea typeface="+mn-lt"/>
                <a:cs typeface="+mn-lt"/>
              </a:rPr>
              <a:t> </a:t>
            </a:r>
            <a:r>
              <a:rPr lang="sk-SK" b="1" dirty="0" smtClean="0">
                <a:ea typeface="+mn-lt"/>
                <a:cs typeface="+mn-lt"/>
              </a:rPr>
              <a:t>13. </a:t>
            </a:r>
            <a:r>
              <a:rPr lang="sk-SK" b="1" dirty="0">
                <a:ea typeface="+mn-lt"/>
                <a:cs typeface="+mn-lt"/>
              </a:rPr>
              <a:t>marec </a:t>
            </a:r>
            <a:r>
              <a:rPr lang="sk-SK" b="1" dirty="0" smtClean="0">
                <a:ea typeface="+mn-lt"/>
                <a:cs typeface="+mn-lt"/>
              </a:rPr>
              <a:t>2024 </a:t>
            </a:r>
            <a:r>
              <a:rPr lang="sk-SK" b="1" dirty="0">
                <a:ea typeface="+mn-lt"/>
                <a:cs typeface="+mn-lt"/>
              </a:rPr>
              <a:t>(streda) – ANJ</a:t>
            </a:r>
          </a:p>
          <a:p>
            <a:pPr marL="0" indent="0">
              <a:buClr>
                <a:schemeClr val="bg1"/>
              </a:buClr>
            </a:pPr>
            <a:r>
              <a:rPr lang="sk-SK" b="1" dirty="0">
                <a:ea typeface="+mn-lt"/>
                <a:cs typeface="+mn-lt"/>
              </a:rPr>
              <a:t> </a:t>
            </a:r>
            <a:r>
              <a:rPr lang="sk-SK" b="1" dirty="0" smtClean="0">
                <a:ea typeface="+mn-lt"/>
                <a:cs typeface="+mn-lt"/>
              </a:rPr>
              <a:t>14. </a:t>
            </a:r>
            <a:r>
              <a:rPr lang="sk-SK" b="1" dirty="0">
                <a:ea typeface="+mn-lt"/>
                <a:cs typeface="+mn-lt"/>
              </a:rPr>
              <a:t>marec </a:t>
            </a:r>
            <a:r>
              <a:rPr lang="sk-SK" b="1" dirty="0" smtClean="0">
                <a:ea typeface="+mn-lt"/>
                <a:cs typeface="+mn-lt"/>
              </a:rPr>
              <a:t>2024 </a:t>
            </a:r>
            <a:r>
              <a:rPr lang="sk-SK" b="1" dirty="0">
                <a:ea typeface="+mn-lt"/>
                <a:cs typeface="+mn-lt"/>
              </a:rPr>
              <a:t>(štvrtok) – MAT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sk-SK" dirty="0">
                <a:ea typeface="+mn-lt"/>
                <a:cs typeface="+mn-lt"/>
              </a:rPr>
              <a:t>* </a:t>
            </a:r>
            <a:r>
              <a:rPr lang="sk-SK" sz="1500" dirty="0">
                <a:ea typeface="+mn-lt"/>
                <a:cs typeface="+mn-lt"/>
              </a:rPr>
              <a:t>Náhradný termín: </a:t>
            </a:r>
            <a:r>
              <a:rPr lang="sk-SK" sz="1500" dirty="0" smtClean="0">
                <a:ea typeface="+mn-lt"/>
                <a:cs typeface="+mn-lt"/>
              </a:rPr>
              <a:t>9. </a:t>
            </a:r>
            <a:r>
              <a:rPr lang="sk-SK" sz="1500" dirty="0">
                <a:ea typeface="+mn-lt"/>
                <a:cs typeface="+mn-lt"/>
              </a:rPr>
              <a:t>– </a:t>
            </a:r>
            <a:r>
              <a:rPr lang="sk-SK" sz="1500" dirty="0" smtClean="0">
                <a:ea typeface="+mn-lt"/>
                <a:cs typeface="+mn-lt"/>
              </a:rPr>
              <a:t>12. </a:t>
            </a:r>
            <a:r>
              <a:rPr lang="sk-SK" sz="1500" dirty="0">
                <a:ea typeface="+mn-lt"/>
                <a:cs typeface="+mn-lt"/>
              </a:rPr>
              <a:t>apríl </a:t>
            </a:r>
            <a:r>
              <a:rPr lang="sk-SK" sz="1500" dirty="0" smtClean="0">
                <a:ea typeface="+mn-lt"/>
                <a:cs typeface="+mn-lt"/>
              </a:rPr>
              <a:t>2024 </a:t>
            </a:r>
            <a:r>
              <a:rPr lang="sk-SK" sz="1500" dirty="0">
                <a:ea typeface="+mn-lt"/>
                <a:cs typeface="+mn-lt"/>
              </a:rPr>
              <a:t>/ </a:t>
            </a:r>
            <a:r>
              <a:rPr lang="sk-SK" sz="1500" dirty="0" smtClean="0">
                <a:ea typeface="+mn-lt"/>
                <a:cs typeface="+mn-lt"/>
              </a:rPr>
              <a:t>3. </a:t>
            </a:r>
            <a:r>
              <a:rPr lang="sk-SK" sz="1500" dirty="0">
                <a:ea typeface="+mn-lt"/>
                <a:cs typeface="+mn-lt"/>
              </a:rPr>
              <a:t>– </a:t>
            </a:r>
            <a:r>
              <a:rPr lang="sk-SK" sz="1500" dirty="0" smtClean="0">
                <a:ea typeface="+mn-lt"/>
                <a:cs typeface="+mn-lt"/>
              </a:rPr>
              <a:t>6. </a:t>
            </a:r>
            <a:r>
              <a:rPr lang="sk-SK" sz="1500" dirty="0">
                <a:ea typeface="+mn-lt"/>
                <a:cs typeface="+mn-lt"/>
              </a:rPr>
              <a:t>september </a:t>
            </a:r>
            <a:r>
              <a:rPr lang="sk-SK" sz="1500" dirty="0" smtClean="0">
                <a:ea typeface="+mn-lt"/>
                <a:cs typeface="+mn-lt"/>
              </a:rPr>
              <a:t>2024 </a:t>
            </a:r>
            <a:endParaRPr lang="sk-SK" sz="1500" dirty="0">
              <a:ea typeface="+mn-lt"/>
              <a:cs typeface="+mn-lt"/>
            </a:endParaRPr>
          </a:p>
          <a:p>
            <a:pPr marL="0" indent="0">
              <a:buClr>
                <a:schemeClr val="bg1"/>
              </a:buClr>
              <a:buFont typeface="Arial" charset="0"/>
              <a:buChar char="•"/>
            </a:pPr>
            <a:r>
              <a:rPr lang="sk-SK" dirty="0">
                <a:ea typeface="+mn-lt"/>
                <a:cs typeface="+mn-lt"/>
              </a:rPr>
              <a:t> </a:t>
            </a:r>
            <a:r>
              <a:rPr lang="sk-SK" b="1" dirty="0">
                <a:ea typeface="+mn-lt"/>
                <a:cs typeface="+mn-lt"/>
              </a:rPr>
              <a:t>Praktická časť MS</a:t>
            </a:r>
            <a:r>
              <a:rPr lang="sk-SK" dirty="0">
                <a:ea typeface="+mn-lt"/>
                <a:cs typeface="+mn-lt"/>
              </a:rPr>
              <a:t>: </a:t>
            </a:r>
            <a:r>
              <a:rPr lang="sk-SK" dirty="0" smtClean="0">
                <a:ea typeface="+mn-lt"/>
                <a:cs typeface="+mn-lt"/>
              </a:rPr>
              <a:t>15. </a:t>
            </a:r>
            <a:r>
              <a:rPr lang="sk-SK" dirty="0">
                <a:ea typeface="+mn-lt"/>
                <a:cs typeface="+mn-lt"/>
              </a:rPr>
              <a:t>– </a:t>
            </a:r>
            <a:r>
              <a:rPr lang="sk-SK" dirty="0" smtClean="0">
                <a:ea typeface="+mn-lt"/>
                <a:cs typeface="+mn-lt"/>
              </a:rPr>
              <a:t>19</a:t>
            </a:r>
            <a:r>
              <a:rPr lang="sk-SK" dirty="0" smtClean="0">
                <a:ea typeface="+mn-lt"/>
                <a:cs typeface="+mn-lt"/>
              </a:rPr>
              <a:t>. </a:t>
            </a:r>
            <a:r>
              <a:rPr lang="sk-SK" dirty="0">
                <a:ea typeface="+mn-lt"/>
                <a:cs typeface="+mn-lt"/>
              </a:rPr>
              <a:t>apríl </a:t>
            </a:r>
            <a:r>
              <a:rPr lang="sk-SK" dirty="0" smtClean="0">
                <a:ea typeface="+mn-lt"/>
                <a:cs typeface="+mn-lt"/>
              </a:rPr>
              <a:t>2024</a:t>
            </a:r>
            <a:endParaRPr lang="sk-SK" dirty="0">
              <a:ea typeface="+mn-lt"/>
              <a:cs typeface="+mn-lt"/>
            </a:endParaRPr>
          </a:p>
          <a:p>
            <a:pPr marL="0" indent="0">
              <a:buFont typeface="Arial" charset="0"/>
              <a:buChar char="•"/>
            </a:pPr>
            <a:r>
              <a:rPr lang="sk-SK" dirty="0">
                <a:ea typeface="+mn-lt"/>
                <a:cs typeface="+mn-lt"/>
              </a:rPr>
              <a:t> </a:t>
            </a:r>
            <a:r>
              <a:rPr lang="sk-SK" b="1" dirty="0"/>
              <a:t>Klasifikačná porada </a:t>
            </a:r>
            <a:r>
              <a:rPr lang="sk-SK" dirty="0"/>
              <a:t>pre 4. ročník: </a:t>
            </a:r>
            <a:r>
              <a:rPr lang="sk-SK" dirty="0" smtClean="0"/>
              <a:t>24</a:t>
            </a:r>
            <a:r>
              <a:rPr lang="sk-SK" dirty="0" smtClean="0"/>
              <a:t>. </a:t>
            </a:r>
            <a:r>
              <a:rPr lang="sk-SK" dirty="0"/>
              <a:t>máj </a:t>
            </a:r>
            <a:r>
              <a:rPr lang="sk-SK" dirty="0" smtClean="0"/>
              <a:t>2024</a:t>
            </a:r>
            <a:endParaRPr lang="sk-SK" dirty="0"/>
          </a:p>
          <a:p>
            <a:pPr marL="0" indent="0">
              <a:buFont typeface="Arial" charset="0"/>
              <a:buChar char="•"/>
            </a:pPr>
            <a:r>
              <a:rPr lang="sk-SK" dirty="0"/>
              <a:t> </a:t>
            </a:r>
            <a:r>
              <a:rPr lang="sk-SK" b="1" dirty="0"/>
              <a:t>Akademický týždeň</a:t>
            </a:r>
            <a:r>
              <a:rPr lang="sk-SK" dirty="0"/>
              <a:t>: </a:t>
            </a:r>
            <a:r>
              <a:rPr lang="sk-SK" dirty="0" smtClean="0"/>
              <a:t>27. </a:t>
            </a:r>
            <a:r>
              <a:rPr lang="sk-SK" dirty="0"/>
              <a:t>– </a:t>
            </a:r>
            <a:r>
              <a:rPr lang="sk-SK" dirty="0" smtClean="0"/>
              <a:t>31</a:t>
            </a:r>
            <a:r>
              <a:rPr lang="sk-SK" dirty="0" smtClean="0"/>
              <a:t>. </a:t>
            </a:r>
            <a:r>
              <a:rPr lang="sk-SK" dirty="0"/>
              <a:t>máj </a:t>
            </a:r>
            <a:r>
              <a:rPr lang="sk-SK" dirty="0" smtClean="0"/>
              <a:t>2024</a:t>
            </a:r>
            <a:endParaRPr lang="sk-SK" dirty="0"/>
          </a:p>
          <a:p>
            <a:pPr marL="304165" indent="-304165">
              <a:buClr>
                <a:schemeClr val="bg1"/>
              </a:buClr>
              <a:buNone/>
            </a:pPr>
            <a:endParaRPr lang="sk-SK" sz="2000" dirty="0"/>
          </a:p>
          <a:p>
            <a:pPr marL="304165" indent="-304165">
              <a:buClr>
                <a:schemeClr val="bg1"/>
              </a:buClr>
              <a:buNone/>
            </a:pPr>
            <a:r>
              <a:rPr lang="sk-SK" b="1" u="sng" dirty="0"/>
              <a:t>ÚFIČ MS</a:t>
            </a:r>
          </a:p>
          <a:p>
            <a:pPr marL="304165" indent="-304165">
              <a:buClr>
                <a:schemeClr val="bg1"/>
              </a:buClr>
              <a:buNone/>
            </a:pPr>
            <a:r>
              <a:rPr lang="sk-SK" b="1" dirty="0" smtClean="0"/>
              <a:t>3</a:t>
            </a:r>
            <a:r>
              <a:rPr lang="sk-SK" sz="2000" b="1" dirty="0" smtClean="0"/>
              <a:t>. </a:t>
            </a:r>
            <a:r>
              <a:rPr lang="sk-SK" sz="2000" b="1" dirty="0"/>
              <a:t>– </a:t>
            </a:r>
            <a:r>
              <a:rPr lang="sk-SK" b="1" dirty="0"/>
              <a:t>7</a:t>
            </a:r>
            <a:r>
              <a:rPr lang="sk-SK" sz="2000" b="1" dirty="0" smtClean="0"/>
              <a:t>. </a:t>
            </a:r>
            <a:r>
              <a:rPr lang="sk-SK" sz="2000" b="1" dirty="0"/>
              <a:t>jún </a:t>
            </a:r>
            <a:r>
              <a:rPr lang="sk-SK" sz="2000" b="1" dirty="0" smtClean="0"/>
              <a:t>2024 </a:t>
            </a:r>
            <a:r>
              <a:rPr lang="sk-SK" sz="2000" b="1" dirty="0"/>
              <a:t>– SJL, ANJ, TČOZ</a:t>
            </a:r>
          </a:p>
          <a:p>
            <a:pPr marL="304165" indent="-304165">
              <a:buClr>
                <a:schemeClr val="bg1"/>
              </a:buClr>
              <a:buNone/>
            </a:pPr>
            <a:endParaRPr lang="en-US" sz="2000" dirty="0"/>
          </a:p>
          <a:p>
            <a:pPr marL="304165" indent="-304165">
              <a:buClr>
                <a:schemeClr val="bg1"/>
              </a:buClr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267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299D361-319F-4BC4-81C4-F32BBF7A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648"/>
            <a:ext cx="4461304" cy="3319264"/>
          </a:xfrm>
        </p:spPr>
        <p:txBody>
          <a:bodyPr>
            <a:noAutofit/>
          </a:bodyPr>
          <a:lstStyle/>
          <a:p>
            <a:pPr algn="ctr"/>
            <a:r>
              <a:rPr lang="sk-SK" sz="5400" dirty="0"/>
              <a:t>Klasifikácia a hodnotenie MS</a:t>
            </a:r>
            <a:endParaRPr lang="en-US" sz="5400" dirty="0"/>
          </a:p>
        </p:txBody>
      </p:sp>
      <p:pic>
        <p:nvPicPr>
          <p:cNvPr id="4" name="Graphic 3" descr="sketch of an open book, light bulb, and the word, &quot;idea&quot;">
            <a:extLst>
              <a:ext uri="{FF2B5EF4-FFF2-40B4-BE49-F238E27FC236}">
                <a16:creationId xmlns:a16="http://schemas.microsoft.com/office/drawing/2014/main" xmlns="" id="{2EFEDB6D-C50E-3C40-A621-346302CA8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33972" y="4221088"/>
            <a:ext cx="2327332" cy="18737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CCF25D8-462F-8B4A-8D99-662B5C3FFD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8308" y="836712"/>
            <a:ext cx="6696744" cy="5688632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sk-SK" dirty="0"/>
              <a:t>Každá časť MS sa hodnotí samostatne</a:t>
            </a:r>
          </a:p>
          <a:p>
            <a:pPr>
              <a:buClr>
                <a:schemeClr val="bg1"/>
              </a:buClr>
            </a:pPr>
            <a:r>
              <a:rPr lang="sk-SK" dirty="0"/>
              <a:t>Výsledné hodnotenie sa neurčuje</a:t>
            </a:r>
          </a:p>
          <a:p>
            <a:pPr>
              <a:buClr>
                <a:schemeClr val="bg1"/>
              </a:buClr>
            </a:pPr>
            <a:r>
              <a:rPr lang="sk-SK" dirty="0"/>
              <a:t>Určuje sa, či žiak v danom predmete ZMATUROVAL / NEZMATUROVAL</a:t>
            </a:r>
            <a:endParaRPr lang="en-US" dirty="0"/>
          </a:p>
          <a:p>
            <a:pPr>
              <a:buClr>
                <a:schemeClr val="bg1"/>
              </a:buClr>
              <a:buNone/>
            </a:pPr>
            <a:endParaRPr lang="sk-SK" dirty="0"/>
          </a:p>
          <a:p>
            <a:pPr>
              <a:buClr>
                <a:schemeClr val="bg1"/>
              </a:buClr>
              <a:buNone/>
            </a:pPr>
            <a:r>
              <a:rPr lang="sk-SK" dirty="0"/>
              <a:t>EČ MS – hodnotenie úspešnosťou v % + </a:t>
            </a:r>
            <a:r>
              <a:rPr lang="sk-SK" dirty="0" err="1"/>
              <a:t>percentil</a:t>
            </a:r>
            <a:endParaRPr lang="sk-SK" dirty="0"/>
          </a:p>
          <a:p>
            <a:pPr>
              <a:buClr>
                <a:schemeClr val="bg1"/>
              </a:buClr>
              <a:buNone/>
            </a:pPr>
            <a:r>
              <a:rPr lang="sk-SK" dirty="0"/>
              <a:t>PFIČ MS – hodnotenie úspešnosťou v %</a:t>
            </a:r>
          </a:p>
          <a:p>
            <a:pPr>
              <a:buClr>
                <a:schemeClr val="bg1"/>
              </a:buClr>
              <a:buNone/>
            </a:pPr>
            <a:r>
              <a:rPr lang="sk-SK" dirty="0"/>
              <a:t>ÚFIČ MS  - hodnotenie stupňom prospechu</a:t>
            </a:r>
          </a:p>
          <a:p>
            <a:pPr>
              <a:buClr>
                <a:schemeClr val="bg1"/>
              </a:buClr>
              <a:buNone/>
            </a:pPr>
            <a:endParaRPr lang="sk-SK" dirty="0"/>
          </a:p>
          <a:p>
            <a:pPr>
              <a:buClr>
                <a:schemeClr val="bg1"/>
              </a:buClr>
              <a:buNone/>
            </a:pPr>
            <a:r>
              <a:rPr lang="sk-SK" dirty="0"/>
              <a:t>* Výsledky EČ a PFIČ MS (najneskôr 10 dní pred konaním ÚFIČ)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7704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F13039-F0D7-4255-8290-BDC6D98D1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dirty="0"/>
              <a:t>Kedy je žiak úspešný na MS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349996" y="1412776"/>
            <a:ext cx="8763002" cy="5328592"/>
          </a:xfrm>
        </p:spPr>
        <p:txBody>
          <a:bodyPr>
            <a:normAutofit fontScale="92500" lnSpcReduction="10000"/>
          </a:bodyPr>
          <a:lstStyle/>
          <a:p>
            <a:pPr algn="ctr">
              <a:buClr>
                <a:schemeClr val="tx1"/>
              </a:buClr>
              <a:buNone/>
            </a:pPr>
            <a:r>
              <a:rPr lang="sk-SK" dirty="0">
                <a:solidFill>
                  <a:srgbClr val="FF0000"/>
                </a:solidFill>
              </a:rPr>
              <a:t>Žiak je úspešný na maturitnej skúške, ak úspešne zloží skúšku zo všetkých predmetov. Ak žiak neuspeje na dobrovoľnej maturitnej skúške, nemá to vplyv na úspešné vykonanie maturitnej skúšky a výsledok sa neuvádza na maturitnom </a:t>
            </a:r>
            <a:r>
              <a:rPr lang="sk-SK" dirty="0" smtClean="0">
                <a:solidFill>
                  <a:srgbClr val="FF0000"/>
                </a:solidFill>
              </a:rPr>
              <a:t>vysvedčení (žiadosť).</a:t>
            </a:r>
            <a:endParaRPr lang="sk-SK" dirty="0">
              <a:solidFill>
                <a:srgbClr val="FF0000"/>
              </a:solidFill>
            </a:endParaRPr>
          </a:p>
          <a:p>
            <a:pPr algn="just">
              <a:buClr>
                <a:schemeClr val="tx1"/>
              </a:buClr>
              <a:buNone/>
            </a:pPr>
            <a:r>
              <a:rPr lang="sk-SK" b="1" u="sng" dirty="0"/>
              <a:t>Zo SJL a ANJ</a:t>
            </a:r>
          </a:p>
          <a:p>
            <a:pPr marL="457200" indent="-457200" algn="just">
              <a:buClr>
                <a:schemeClr val="tx1"/>
              </a:buClr>
              <a:buAutoNum type="alphaLcParenR"/>
            </a:pPr>
            <a:r>
              <a:rPr lang="sk-SK" dirty="0"/>
              <a:t>ÚFIČ MS nie je horšia ako 3 (dobrý) + PFIČ MS  viac ako 25% alebo EČ MS viac ako 33% </a:t>
            </a:r>
          </a:p>
          <a:p>
            <a:pPr marL="449263" indent="-449263" algn="just">
              <a:buClr>
                <a:schemeClr val="tx1"/>
              </a:buClr>
              <a:buFont typeface="Arial" pitchFamily="34" charset="0"/>
              <a:buAutoNum type="alphaLcParenR"/>
            </a:pPr>
            <a:r>
              <a:rPr lang="sk-SK" dirty="0"/>
              <a:t>ÚFIČ MS je 4 (dostatočný) + PFIČ MS  viac ako 25% a súčasne EČ MS viac ako 33% </a:t>
            </a:r>
          </a:p>
          <a:p>
            <a:pPr marL="457200" indent="-457200" algn="just">
              <a:buClr>
                <a:schemeClr val="tx1"/>
              </a:buClr>
              <a:buNone/>
            </a:pPr>
            <a:r>
              <a:rPr lang="sk-SK" b="1" dirty="0"/>
              <a:t>Z predmetu, ktorý nemá EČ ani PFIČ MS</a:t>
            </a:r>
          </a:p>
          <a:p>
            <a:pPr marL="457200" indent="-457200" algn="just">
              <a:buClr>
                <a:schemeClr val="tx1"/>
              </a:buClr>
              <a:buFontTx/>
              <a:buChar char="-"/>
            </a:pPr>
            <a:r>
              <a:rPr lang="sk-SK" dirty="0"/>
              <a:t>ak hodnotenie ÚFIČ MS nie je horšie ako 4 (dostatočný)</a:t>
            </a:r>
          </a:p>
          <a:p>
            <a:pPr marL="457200" indent="-457200" algn="just">
              <a:buClr>
                <a:schemeClr val="tx1"/>
              </a:buClr>
              <a:buNone/>
            </a:pPr>
            <a:r>
              <a:rPr lang="sk-SK" b="1" dirty="0"/>
              <a:t>Z dobrovoľnej MS</a:t>
            </a:r>
          </a:p>
          <a:p>
            <a:pPr marL="457200" indent="-457200" algn="just">
              <a:buClr>
                <a:schemeClr val="tx1"/>
              </a:buClr>
              <a:buNone/>
            </a:pPr>
            <a:r>
              <a:rPr lang="sk-SK" dirty="0"/>
              <a:t>-      EČ MS viac ako 33% , PFIČ MS viac ako 25% , ÚFIČ MS nie horšie ako 4 (dostatočný)</a:t>
            </a:r>
          </a:p>
          <a:p>
            <a:pPr marL="457200" indent="-457200" algn="just">
              <a:buClr>
                <a:schemeClr val="tx1"/>
              </a:buClr>
              <a:buNone/>
            </a:pPr>
            <a:endParaRPr lang="sk-SK" dirty="0"/>
          </a:p>
          <a:p>
            <a:pPr>
              <a:buClr>
                <a:schemeClr val="tx1"/>
              </a:buClr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917663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4D22707-E176-420E-82BA-54F425AA0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2673895" cy="1447056"/>
          </a:xfrm>
        </p:spPr>
        <p:txBody>
          <a:bodyPr>
            <a:normAutofit/>
          </a:bodyPr>
          <a:lstStyle/>
          <a:p>
            <a:r>
              <a:rPr lang="sk-SK" sz="9600" dirty="0">
                <a:solidFill>
                  <a:schemeClr val="accent4"/>
                </a:solidFill>
              </a:rPr>
              <a:t>SJL</a:t>
            </a:r>
            <a:endParaRPr lang="en-US" sz="9600" dirty="0">
              <a:solidFill>
                <a:schemeClr val="accent4"/>
              </a:solidFill>
            </a:endParaRPr>
          </a:p>
        </p:txBody>
      </p:sp>
      <p:pic>
        <p:nvPicPr>
          <p:cNvPr id="2" name="Graphic 1" descr="sketch of a few books with a pencil">
            <a:extLst>
              <a:ext uri="{FF2B5EF4-FFF2-40B4-BE49-F238E27FC236}">
                <a16:creationId xmlns:a16="http://schemas.microsoft.com/office/drawing/2014/main" xmlns="" id="{06389758-9BA9-4795-A7A1-3F2CF0EE0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854052" y="4365104"/>
            <a:ext cx="1905000" cy="222885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4003271-B7B6-40B9-B32A-F24DDAFF2A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14292" y="188640"/>
            <a:ext cx="6840760" cy="6552728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bg1"/>
              </a:buClr>
              <a:buNone/>
            </a:pPr>
            <a:r>
              <a:rPr lang="sk-SK" sz="2600" b="1" u="sng" dirty="0"/>
              <a:t>EČ MS - test</a:t>
            </a:r>
            <a:endParaRPr lang="en-US" sz="2600" b="1" u="sng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sk-SK" sz="2000" dirty="0">
                <a:solidFill>
                  <a:schemeClr val="bg1"/>
                </a:solidFill>
              </a:rPr>
              <a:t>40 úloh s výberom odpovede</a:t>
            </a:r>
          </a:p>
          <a:p>
            <a:pPr>
              <a:buClr>
                <a:schemeClr val="bg1"/>
              </a:buClr>
            </a:pPr>
            <a:r>
              <a:rPr lang="sk-SK" dirty="0"/>
              <a:t>24 úloh s krátkou odpoveďou</a:t>
            </a:r>
          </a:p>
          <a:p>
            <a:pPr>
              <a:buClr>
                <a:schemeClr val="bg1"/>
              </a:buClr>
            </a:pPr>
            <a:r>
              <a:rPr lang="sk-SK" sz="2000" dirty="0">
                <a:solidFill>
                  <a:schemeClr val="bg1"/>
                </a:solidFill>
              </a:rPr>
              <a:t>Čas: 100 minút</a:t>
            </a:r>
          </a:p>
          <a:p>
            <a:pPr>
              <a:buClr>
                <a:schemeClr val="bg1"/>
              </a:buClr>
              <a:buNone/>
            </a:pPr>
            <a:endParaRPr lang="sk-SK" sz="2600" b="1" u="sng" dirty="0"/>
          </a:p>
          <a:p>
            <a:pPr>
              <a:buClr>
                <a:schemeClr val="bg1"/>
              </a:buClr>
              <a:buNone/>
            </a:pPr>
            <a:r>
              <a:rPr lang="sk-SK" sz="2600" b="1" u="sng" dirty="0"/>
              <a:t>PFIČ MS - sloh</a:t>
            </a:r>
            <a:endParaRPr lang="en-US" sz="2600" b="1" u="sng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sk-SK" dirty="0"/>
              <a:t>1 úloha s dlhou odpoveďou (žiak si vyberá zo štyroch tém s určenou žánrovou formou)</a:t>
            </a:r>
          </a:p>
          <a:p>
            <a:pPr>
              <a:buClr>
                <a:schemeClr val="bg1"/>
              </a:buClr>
            </a:pPr>
            <a:r>
              <a:rPr lang="sk-SK" dirty="0"/>
              <a:t>Rozsah: 1,5 – 3 strany </a:t>
            </a:r>
            <a:r>
              <a:rPr lang="sk-SK" dirty="0" smtClean="0"/>
              <a:t>A4</a:t>
            </a:r>
          </a:p>
          <a:p>
            <a:pPr>
              <a:buClr>
                <a:schemeClr val="bg1"/>
              </a:buClr>
            </a:pPr>
            <a:r>
              <a:rPr lang="sk-SK" dirty="0" smtClean="0"/>
              <a:t>Pri nedodržaní min. rozsahu 200 slov = 0 bodov</a:t>
            </a:r>
          </a:p>
          <a:p>
            <a:pPr>
              <a:buClr>
                <a:schemeClr val="bg1"/>
              </a:buClr>
              <a:buNone/>
            </a:pPr>
            <a:r>
              <a:rPr lang="sk-SK" dirty="0" smtClean="0"/>
              <a:t> </a:t>
            </a:r>
            <a:r>
              <a:rPr lang="sk-SK" dirty="0" smtClean="0"/>
              <a:t>    (všetky slová – aj predložky, spojky, číslovky – slovom)</a:t>
            </a:r>
            <a:endParaRPr lang="sk-SK" dirty="0"/>
          </a:p>
          <a:p>
            <a:pPr>
              <a:buClr>
                <a:schemeClr val="bg1"/>
              </a:buClr>
            </a:pPr>
            <a:r>
              <a:rPr lang="sk-SK" dirty="0">
                <a:solidFill>
                  <a:schemeClr val="bg1"/>
                </a:solidFill>
              </a:rPr>
              <a:t>Čas: 150 minút</a:t>
            </a:r>
          </a:p>
          <a:p>
            <a:pPr>
              <a:buClr>
                <a:schemeClr val="bg1"/>
              </a:buClr>
              <a:buNone/>
            </a:pPr>
            <a:endParaRPr lang="sk-SK" sz="2600" b="1" dirty="0"/>
          </a:p>
          <a:p>
            <a:pPr>
              <a:buClr>
                <a:schemeClr val="bg1"/>
              </a:buClr>
              <a:buNone/>
            </a:pPr>
            <a:r>
              <a:rPr lang="sk-SK" sz="2600" b="1" dirty="0"/>
              <a:t>ÚFIČ MS</a:t>
            </a:r>
          </a:p>
          <a:p>
            <a:pPr>
              <a:buClr>
                <a:schemeClr val="bg1"/>
              </a:buClr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9190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9600" dirty="0"/>
              <a:t>ANJ  B1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4003271-B7B6-40B9-B32A-F24DDAFF2AB5}"/>
              </a:ext>
            </a:extLst>
          </p:cNvPr>
          <p:cNvSpPr txBox="1">
            <a:spLocks/>
          </p:cNvSpPr>
          <p:nvPr/>
        </p:nvSpPr>
        <p:spPr>
          <a:xfrm>
            <a:off x="5014292" y="116632"/>
            <a:ext cx="6840760" cy="6741368"/>
          </a:xfrm>
          <a:prstGeom prst="rect">
            <a:avLst/>
          </a:prstGeom>
        </p:spPr>
        <p:txBody>
          <a:bodyPr vert="horz" lIns="121899" tIns="60949" rIns="121899" bIns="60949" rtlCol="0">
            <a:normAutofit fontScale="92500" lnSpcReduction="10000"/>
          </a:bodyPr>
          <a:lstStyle/>
          <a:p>
            <a:pPr marL="304747" marR="0" lvl="0" indent="-304747" algn="l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sk-SK" sz="26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EČ MS - test</a:t>
            </a:r>
            <a:endParaRPr kumimoji="0" lang="en-US" sz="26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04747" lvl="0" indent="-304747">
              <a:lnSpc>
                <a:spcPct val="95000"/>
              </a:lnSpc>
              <a:spcBef>
                <a:spcPts val="1866"/>
              </a:spcBef>
              <a:buClr>
                <a:schemeClr val="bg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sk-SK" sz="2000" dirty="0">
                <a:solidFill>
                  <a:schemeClr val="bg1"/>
                </a:solidFill>
              </a:rPr>
              <a:t>36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úloh s výberom odpovede              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lang="sk-SK" sz="1700" dirty="0" smtClean="0">
                <a:solidFill>
                  <a:schemeClr val="bg1"/>
                </a:solidFill>
              </a:rPr>
              <a:t>počúvanie</a:t>
            </a:r>
            <a:endParaRPr kumimoji="0" lang="sk-SK" sz="1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04747" marR="0" lvl="0" indent="-304747" algn="l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 úloh s krátkou odpoveďou               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sk-SK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gramatika</a:t>
            </a:r>
            <a:endParaRPr kumimoji="0" lang="sk-SK" sz="1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04747" marR="0" lvl="0" indent="-304747" algn="l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Čas: 100 minút                                        </a:t>
            </a:r>
            <a:r>
              <a:rPr kumimoji="0" lang="sk-SK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čítanie</a:t>
            </a:r>
            <a:endParaRPr kumimoji="0" lang="sk-SK" sz="1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04747" marR="0" lvl="0" indent="-304747" algn="l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sk-SK" sz="26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04747" marR="0" lvl="0" indent="-304747" algn="l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sk-SK" sz="26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PFIČ MS - sloh</a:t>
            </a:r>
            <a:endParaRPr kumimoji="0" lang="en-US" sz="26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04747" marR="0" lvl="0" indent="-304747" algn="l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úloha s dlhou odpoveďou (jedno</a:t>
            </a:r>
            <a:r>
              <a:rPr kumimoji="0" lang="sk-SK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zadanie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 určenou žánrovou formou)</a:t>
            </a:r>
          </a:p>
          <a:p>
            <a:pPr marL="304747" marR="0" lvl="0" indent="-304747" algn="l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Rozsah: 160</a:t>
            </a:r>
            <a:r>
              <a:rPr kumimoji="0" lang="sk-SK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180 slov </a:t>
            </a:r>
            <a:endParaRPr kumimoji="0" lang="sk-SK" sz="20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04747" marR="0" lvl="0" indent="-304747" algn="l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 nedodržaní min. rozsahu 90 slov = 0 bodov</a:t>
            </a:r>
          </a:p>
          <a:p>
            <a:pPr marL="304747" marR="0" lvl="0" indent="-304747" algn="l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bg1"/>
              </a:buClr>
              <a:buSzPct val="100000"/>
              <a:tabLst/>
              <a:defRPr/>
            </a:pP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dirty="0" smtClean="0">
                <a:solidFill>
                  <a:schemeClr val="bg1"/>
                </a:solidFill>
              </a:rPr>
              <a:t>    (všetky slová – aj členy, predložky, spojky, číslovky – slovom)</a:t>
            </a:r>
            <a:endParaRPr kumimoji="0" lang="sk-SK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04747" marR="0" lvl="0" indent="-304747" algn="l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Čas: </a:t>
            </a:r>
            <a:r>
              <a:rPr lang="sk-SK" sz="2000" dirty="0">
                <a:solidFill>
                  <a:schemeClr val="bg1"/>
                </a:solidFill>
              </a:rPr>
              <a:t>60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minút</a:t>
            </a:r>
          </a:p>
          <a:p>
            <a:pPr marL="304747" marR="0" lvl="0" indent="-304747" algn="l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sk-SK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ÚFIČ </a:t>
            </a:r>
            <a: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</a:t>
            </a:r>
          </a:p>
          <a:p>
            <a:pPr marL="304747" marR="0" lvl="0" indent="-304747" algn="l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04747" marR="0" lvl="0" indent="-304747" algn="l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ravá zložená zátvorka 4">
            <a:extLst>
              <a:ext uri="{FF2B5EF4-FFF2-40B4-BE49-F238E27FC236}">
                <a16:creationId xmlns:a16="http://schemas.microsoft.com/office/drawing/2014/main" xmlns="" id="{1B77A564-1893-4B18-83CC-5F4B3C839CAD}"/>
              </a:ext>
            </a:extLst>
          </p:cNvPr>
          <p:cNvSpPr/>
          <p:nvPr/>
        </p:nvSpPr>
        <p:spPr>
          <a:xfrm>
            <a:off x="9334772" y="1124744"/>
            <a:ext cx="504056" cy="864096"/>
          </a:xfrm>
          <a:prstGeom prst="rightBrace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f00677232_win32 (1)">
  <a:themeElements>
    <a:clrScheme name="Custom 14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Custom 12">
      <a:majorFont>
        <a:latin typeface="Sagona Book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penHousePresentation_Secondary_LH_v3" id="{A38E0FFE-ECDB-44BE-8577-D6512191ACD4}" vid="{4FA1BF9C-2DCC-46C6-8391-41CEACF18D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821F24C-180F-49A0-B2F6-EF47009CB8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D028AE-289C-417E-80B6-3EEF5A68A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89DED2-7065-407C-BB58-BE430B9CE57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tf00677232_win32 (1)</Template>
  <TotalTime>0</TotalTime>
  <Words>1818</Words>
  <Application>Microsoft Office PowerPoint</Application>
  <PresentationFormat>Vlastná</PresentationFormat>
  <Paragraphs>255</Paragraphs>
  <Slides>27</Slides>
  <Notes>19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28" baseType="lpstr">
      <vt:lpstr>tf00677232_win32 (1)</vt:lpstr>
      <vt:lpstr>MATURITA 2024</vt:lpstr>
      <vt:lpstr>Predmety MS</vt:lpstr>
      <vt:lpstr>Časti MS</vt:lpstr>
      <vt:lpstr>Pamätaj !!!</vt:lpstr>
      <vt:lpstr>TERMÍNY KONANIA MS</vt:lpstr>
      <vt:lpstr>Klasifikácia a hodnotenie MS</vt:lpstr>
      <vt:lpstr>Kedy je žiak úspešný na MS ?</vt:lpstr>
      <vt:lpstr>SJL</vt:lpstr>
      <vt:lpstr>ANJ  B1</vt:lpstr>
      <vt:lpstr>ANJ B2</vt:lpstr>
      <vt:lpstr>MAT</vt:lpstr>
      <vt:lpstr>Všeobecné pokyny </vt:lpstr>
      <vt:lpstr>SPOLOČENSKÉ  OBLEČENIE</vt:lpstr>
      <vt:lpstr>DOCHVÍĽNOSŤ</vt:lpstr>
      <vt:lpstr>OBČIANSKY  PREUKAZ</vt:lpstr>
      <vt:lpstr>ZAPAMÄTAJTE SI !!!</vt:lpstr>
      <vt:lpstr>Pamätajte, že ...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Prajeme vám úspešnú MATURITU 2024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2022-02-13T18:10:26Z</dcterms:created>
  <dcterms:modified xsi:type="dcterms:W3CDTF">2024-02-12T00:00:14Z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