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51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7" d="100"/>
          <a:sy n="87" d="100"/>
        </p:scale>
        <p:origin x="52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4T15:19:54.366"/>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0 484,'15'1,"0"0,-1 2,20 4,-20-3,0-1,0-1,28 2,-20-5,1-2,0 0,-1-1,29-9,83-37,-59 21,-9 3,71-38,-123 55,0-1,-1 0,0 0,16-19,-18 17,1 1,0 1,0 0,21-13,-24 19,1 0,0 1,-1 0,1 0,0 1,1 0,-1 1,14 0,82 6,-106-5,31 5,-19 1,-12-6,0 0,1 0,-1 1,0-1,0 0,0 0,0 0,0 1,0-1,0 0,0 0,0 0,0 1,0-1,0 0,0 0,0 1,0-1,0 0,0 0,0 1,0-1,0 0,0 0,0 0,0 1,0-1,-1 0,1 0,0 0,0 0,0 1,0-1,0 0,-1 0,1 0,0 0,0 0,0 1,-1-1,1 0,0 0,0 0,-1 0,-31 20,-1-2,-1-1,-1-1,0-2,-66 17,-195 24,104-23,146-24,1-2,-87 0,192-23,-14 11,52 2,-55 3,72-10,-56 3,0 3,71 3,-64 2,89-11,24-2,-86 9,-57-1,1-2,-2-1,1-2,64-26,-67 22,0 1,1 3,0 0,1 2,64-6,51 13,149-10,-228 4,137 3,-204 4,0 0,0 1,1-1,-1 1,0 0,0 0,0 0,0 0,0 1,0 0,0-1,3 4,-6-4,1 1,-1-1,0 1,0 0,0 0,0-1,0 1,0 0,0 0,0 0,-1 0,1 0,-1 0,0 0,0 0,1 0,-1 0,0 0,-1 0,1 0,0 0,0 0,-1 0,0 0,1 0,-2 2,-1 3,0 0,0 0,-1 0,0 0,0-1,-1 0,0 0,0 0,-1 0,1-1,-1 0,0 0,0 0,-1-1,0 0,-7 3,-17 8,-1-1,-41 12,56-20,-42 9,-1-1,0-4,-62 4,75-10,-9 2,20-4,1 2,-58 15,51-6,-37 10,-99 18,133-32,1 3,-65 25,91-31,-1 4,18-10,1 0,0 0,0 0,0 0,0 0,0 1,0-1,0 0,0 0,0 0,-1 0,1 0,0 0,0 0,0 1,0-1,0 0,0 0,0 0,0 0,0 0,0 0,0 1,0-1,0 0,0 0,0 0,0 0,0 0,0 1,0-1,0 0,0 0,0 0,0 0,1 0,-1 0,0 0,0 1,0-1,0 0,0 0,0 0,0 0,0 0,0 0,1 0,-1 0,0 0,0 0,0 0,0 0,0 1,0-1,1 0,-1 0,0 0,4 0,0 1,0-1,0 1,0-1,0-1,0 1,4-1,81-12,52-5,262-71,-370 80,1-2,-1-2,-1-1,0-1,57-38,-69 40,0 1,0 0,1 2,38-14,93-20,-135 39,24-2,1 1,0 2,1 2,65 5,-26-1,-57-2,33 1,89-11,385-34,-407 33,196-42,116-60,-415 106,88-21,-96 26,-1 0,0 0,1 2,-1 0,1 0,14 3,-36-1,-1 0,1 0,0 1,0 0,-11 6,-2 1,-299 113,223-91,-137 26,178-47,-1 2,1 3,1 3,-67 32,90-37,0-1,-2-1,1-2,-1-1,0-2,-69 5,25-5,-213 10,276-18,1 1,-1 0,1 2,0-1,-1 2,1 0,0 1,0 0,-21 10,17-5,-1 0,-1-2,1 0,-28 6,23-9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4T15:19:55.541"/>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113 205,'0'-4,"-5"-2,-10-9,-3-6,-2 1,-3-2,3-5,9 1,11 6,10 2,8 3,0 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4DC145D6-1A8D-49D9-9D55-CBE05CD5B996}" type="datetimeFigureOut">
              <a:rPr lang="pl-PL" smtClean="0"/>
              <a:t>26.05.2023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5BEC0EF-D5D8-4ED0-A74E-0110CE096140}" type="slidenum">
              <a:rPr lang="pl-PL" smtClean="0"/>
              <a:t>‹#›</a:t>
            </a:fld>
            <a:endParaRPr lang="pl-PL"/>
          </a:p>
        </p:txBody>
      </p:sp>
    </p:spTree>
    <p:extLst>
      <p:ext uri="{BB962C8B-B14F-4D97-AF65-F5344CB8AC3E}">
        <p14:creationId xmlns:p14="http://schemas.microsoft.com/office/powerpoint/2010/main" val="559273711"/>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DC145D6-1A8D-49D9-9D55-CBE05CD5B996}" type="datetimeFigureOut">
              <a:rPr lang="pl-PL" smtClean="0"/>
              <a:t>26.05.2023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5BEC0EF-D5D8-4ED0-A74E-0110CE096140}" type="slidenum">
              <a:rPr lang="pl-PL" smtClean="0"/>
              <a:t>‹#›</a:t>
            </a:fld>
            <a:endParaRPr lang="pl-PL"/>
          </a:p>
        </p:txBody>
      </p:sp>
    </p:spTree>
    <p:extLst>
      <p:ext uri="{BB962C8B-B14F-4D97-AF65-F5344CB8AC3E}">
        <p14:creationId xmlns:p14="http://schemas.microsoft.com/office/powerpoint/2010/main" val="3695292027"/>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DC145D6-1A8D-49D9-9D55-CBE05CD5B996}" type="datetimeFigureOut">
              <a:rPr lang="pl-PL" smtClean="0"/>
              <a:t>26.05.2023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5BEC0EF-D5D8-4ED0-A74E-0110CE096140}" type="slidenum">
              <a:rPr lang="pl-PL" smtClean="0"/>
              <a:t>‹#›</a:t>
            </a:fld>
            <a:endParaRPr lang="pl-PL"/>
          </a:p>
        </p:txBody>
      </p:sp>
    </p:spTree>
    <p:extLst>
      <p:ext uri="{BB962C8B-B14F-4D97-AF65-F5344CB8AC3E}">
        <p14:creationId xmlns:p14="http://schemas.microsoft.com/office/powerpoint/2010/main" val="184460550"/>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DC145D6-1A8D-49D9-9D55-CBE05CD5B996}" type="datetimeFigureOut">
              <a:rPr lang="pl-PL" smtClean="0"/>
              <a:t>26.05.2023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5BEC0EF-D5D8-4ED0-A74E-0110CE096140}" type="slidenum">
              <a:rPr lang="pl-PL" smtClean="0"/>
              <a:t>‹#›</a:t>
            </a:fld>
            <a:endParaRPr lang="pl-PL"/>
          </a:p>
        </p:txBody>
      </p:sp>
    </p:spTree>
    <p:extLst>
      <p:ext uri="{BB962C8B-B14F-4D97-AF65-F5344CB8AC3E}">
        <p14:creationId xmlns:p14="http://schemas.microsoft.com/office/powerpoint/2010/main" val="2747149490"/>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4DC145D6-1A8D-49D9-9D55-CBE05CD5B996}" type="datetimeFigureOut">
              <a:rPr lang="pl-PL" smtClean="0"/>
              <a:t>26.05.2023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5BEC0EF-D5D8-4ED0-A74E-0110CE096140}" type="slidenum">
              <a:rPr lang="pl-PL" smtClean="0"/>
              <a:t>‹#›</a:t>
            </a:fld>
            <a:endParaRPr lang="pl-PL"/>
          </a:p>
        </p:txBody>
      </p:sp>
    </p:spTree>
    <p:extLst>
      <p:ext uri="{BB962C8B-B14F-4D97-AF65-F5344CB8AC3E}">
        <p14:creationId xmlns:p14="http://schemas.microsoft.com/office/powerpoint/2010/main" val="3316747048"/>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4DC145D6-1A8D-49D9-9D55-CBE05CD5B996}" type="datetimeFigureOut">
              <a:rPr lang="pl-PL" smtClean="0"/>
              <a:t>26.05.2023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5BEC0EF-D5D8-4ED0-A74E-0110CE096140}" type="slidenum">
              <a:rPr lang="pl-PL" smtClean="0"/>
              <a:t>‹#›</a:t>
            </a:fld>
            <a:endParaRPr lang="pl-PL"/>
          </a:p>
        </p:txBody>
      </p:sp>
    </p:spTree>
    <p:extLst>
      <p:ext uri="{BB962C8B-B14F-4D97-AF65-F5344CB8AC3E}">
        <p14:creationId xmlns:p14="http://schemas.microsoft.com/office/powerpoint/2010/main" val="402676278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4DC145D6-1A8D-49D9-9D55-CBE05CD5B996}" type="datetimeFigureOut">
              <a:rPr lang="pl-PL" smtClean="0"/>
              <a:t>26.05.2023</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05BEC0EF-D5D8-4ED0-A74E-0110CE096140}" type="slidenum">
              <a:rPr lang="pl-PL" smtClean="0"/>
              <a:t>‹#›</a:t>
            </a:fld>
            <a:endParaRPr lang="pl-PL"/>
          </a:p>
        </p:txBody>
      </p:sp>
    </p:spTree>
    <p:extLst>
      <p:ext uri="{BB962C8B-B14F-4D97-AF65-F5344CB8AC3E}">
        <p14:creationId xmlns:p14="http://schemas.microsoft.com/office/powerpoint/2010/main" val="741087171"/>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4DC145D6-1A8D-49D9-9D55-CBE05CD5B996}" type="datetimeFigureOut">
              <a:rPr lang="pl-PL" smtClean="0"/>
              <a:t>26.05.2023</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05BEC0EF-D5D8-4ED0-A74E-0110CE096140}" type="slidenum">
              <a:rPr lang="pl-PL" smtClean="0"/>
              <a:t>‹#›</a:t>
            </a:fld>
            <a:endParaRPr lang="pl-PL"/>
          </a:p>
        </p:txBody>
      </p:sp>
    </p:spTree>
    <p:extLst>
      <p:ext uri="{BB962C8B-B14F-4D97-AF65-F5344CB8AC3E}">
        <p14:creationId xmlns:p14="http://schemas.microsoft.com/office/powerpoint/2010/main" val="283344425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C145D6-1A8D-49D9-9D55-CBE05CD5B996}" type="datetimeFigureOut">
              <a:rPr lang="pl-PL" smtClean="0"/>
              <a:t>26.05.2023</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05BEC0EF-D5D8-4ED0-A74E-0110CE096140}" type="slidenum">
              <a:rPr lang="pl-PL" smtClean="0"/>
              <a:t>‹#›</a:t>
            </a:fld>
            <a:endParaRPr lang="pl-PL"/>
          </a:p>
        </p:txBody>
      </p:sp>
    </p:spTree>
    <p:extLst>
      <p:ext uri="{BB962C8B-B14F-4D97-AF65-F5344CB8AC3E}">
        <p14:creationId xmlns:p14="http://schemas.microsoft.com/office/powerpoint/2010/main" val="3302670019"/>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DC145D6-1A8D-49D9-9D55-CBE05CD5B996}" type="datetimeFigureOut">
              <a:rPr lang="pl-PL" smtClean="0"/>
              <a:t>26.05.2023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5BEC0EF-D5D8-4ED0-A74E-0110CE096140}" type="slidenum">
              <a:rPr lang="pl-PL" smtClean="0"/>
              <a:t>‹#›</a:t>
            </a:fld>
            <a:endParaRPr lang="pl-PL"/>
          </a:p>
        </p:txBody>
      </p:sp>
    </p:spTree>
    <p:extLst>
      <p:ext uri="{BB962C8B-B14F-4D97-AF65-F5344CB8AC3E}">
        <p14:creationId xmlns:p14="http://schemas.microsoft.com/office/powerpoint/2010/main" val="1589739975"/>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DC145D6-1A8D-49D9-9D55-CBE05CD5B996}" type="datetimeFigureOut">
              <a:rPr lang="pl-PL" smtClean="0"/>
              <a:t>26.05.2023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5BEC0EF-D5D8-4ED0-A74E-0110CE096140}" type="slidenum">
              <a:rPr lang="pl-PL" smtClean="0"/>
              <a:t>‹#›</a:t>
            </a:fld>
            <a:endParaRPr lang="pl-PL"/>
          </a:p>
        </p:txBody>
      </p:sp>
    </p:spTree>
    <p:extLst>
      <p:ext uri="{BB962C8B-B14F-4D97-AF65-F5344CB8AC3E}">
        <p14:creationId xmlns:p14="http://schemas.microsoft.com/office/powerpoint/2010/main" val="342488062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C145D6-1A8D-49D9-9D55-CBE05CD5B996}" type="datetimeFigureOut">
              <a:rPr lang="pl-PL" smtClean="0"/>
              <a:t>26.05.2023</a:t>
            </a:fld>
            <a:endParaRPr lang="pl-P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EC0EF-D5D8-4ED0-A74E-0110CE096140}" type="slidenum">
              <a:rPr lang="pl-PL" smtClean="0"/>
              <a:t>‹#›</a:t>
            </a:fld>
            <a:endParaRPr lang="pl-PL"/>
          </a:p>
        </p:txBody>
      </p:sp>
    </p:spTree>
    <p:extLst>
      <p:ext uri="{BB962C8B-B14F-4D97-AF65-F5344CB8AC3E}">
        <p14:creationId xmlns:p14="http://schemas.microsoft.com/office/powerpoint/2010/main" val="29266799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hyperlink" Target="https://creativecommons.org/licenses/by-sa/3.0/" TargetMode="External"/><Relationship Id="rId5" Type="http://schemas.openxmlformats.org/officeDocument/2006/relationships/hyperlink" Target="https://old.histmag.org/Mikolaj-Kopernik-astronom-ktory-wstrzymal-Slonce-i-ruszyl-Ziemie-20168" TargetMode="Externa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8" Type="http://schemas.openxmlformats.org/officeDocument/2006/relationships/hyperlink" Target="https://100faktowzhistorii.pl/fakty/probny/" TargetMode="External"/><Relationship Id="rId3" Type="http://schemas.openxmlformats.org/officeDocument/2006/relationships/hyperlink" Target="https://fajnepodroze.pl/mikolaj-kopernik-ciekawostki-dla-dzieci/" TargetMode="External"/><Relationship Id="rId7" Type="http://schemas.openxmlformats.org/officeDocument/2006/relationships/hyperlink" Target="https://ciekawostkihistoryczne.pl/2023/01/01/mikolaj-kopernik-biografia/" TargetMode="External"/><Relationship Id="rId2" Type="http://schemas.openxmlformats.org/officeDocument/2006/relationships/hyperlink" Target="https://pl.wikipedia.org/wiki/Miko%C5%82aj_Kopernik" TargetMode="External"/><Relationship Id="rId1" Type="http://schemas.openxmlformats.org/officeDocument/2006/relationships/slideLayout" Target="../slideLayouts/slideLayout2.xml"/><Relationship Id="rId6" Type="http://schemas.openxmlformats.org/officeDocument/2006/relationships/hyperlink" Target="https://historia.dorzeczy.pl/265381/mikolaj-kopernik-bujne-zycie-astronoma-zyciorys-biografia.html" TargetMode="External"/><Relationship Id="rId5" Type="http://schemas.openxmlformats.org/officeDocument/2006/relationships/hyperlink" Target="https://dzieje.pl/postacie/mikolaj-kopernik-1473-1543" TargetMode="External"/><Relationship Id="rId4" Type="http://schemas.openxmlformats.org/officeDocument/2006/relationships/hyperlink" Target="https://culture.pl/pl/artykul/kopernik-znane-i-nieznane-fakty-o-czlowieku-epoki-odrodzenia"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xhere.com/pl/photo/1050249"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customXml" Target="../ink/ink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histmag.org/7-zabytkow-warmii-ktore-warto-odwiedzic-w-wakacje-13580"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blog.ziolowo.pl/2013/07/14/mozdzierze-do-ziol-i-przypraw-cz-ii/" TargetMode="External"/><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hyperlink" Target="http://slpy1314.deviantart.com/art/rod-of-asclepius-493169424" TargetMode="Externa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hyperlink" Target="https://pxhere.com/pl/photo/1643461"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humorcomciencia.com/bate-papo/revolucao-copernicana-e-ceticismo-filosofico-2/"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az 4" descr="Obraz zawierający Ludzka twarz, obraz, portret, sztuka">
            <a:extLst>
              <a:ext uri="{FF2B5EF4-FFF2-40B4-BE49-F238E27FC236}">
                <a16:creationId xmlns:a16="http://schemas.microsoft.com/office/drawing/2014/main" id="{A0250E9A-A8FC-1E98-365F-AD964AF90E0D}"/>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8040" b="10956"/>
          <a:stretch/>
        </p:blipFill>
        <p:spPr>
          <a:xfrm>
            <a:off x="3523488" y="10"/>
            <a:ext cx="8668512" cy="6857990"/>
          </a:xfrm>
          <a:prstGeom prst="rect">
            <a:avLst/>
          </a:prstGeom>
        </p:spPr>
      </p:pic>
      <p:sp>
        <p:nvSpPr>
          <p:cNvPr id="2" name="Tytuł 1">
            <a:extLst>
              <a:ext uri="{FF2B5EF4-FFF2-40B4-BE49-F238E27FC236}">
                <a16:creationId xmlns:a16="http://schemas.microsoft.com/office/drawing/2014/main" id="{5F625ED5-D286-91DE-F072-BE2F7253AF67}"/>
              </a:ext>
            </a:extLst>
          </p:cNvPr>
          <p:cNvSpPr>
            <a:spLocks noGrp="1"/>
          </p:cNvSpPr>
          <p:nvPr>
            <p:ph type="ctrTitle"/>
          </p:nvPr>
        </p:nvSpPr>
        <p:spPr>
          <a:xfrm>
            <a:off x="477981" y="1122363"/>
            <a:ext cx="4023360" cy="3204134"/>
          </a:xfrm>
        </p:spPr>
        <p:txBody>
          <a:bodyPr anchor="b">
            <a:normAutofit fontScale="90000"/>
          </a:bodyPr>
          <a:lstStyle/>
          <a:p>
            <a:pPr algn="l"/>
            <a:r>
              <a:rPr lang="pl-PL" sz="5200" b="1" dirty="0">
                <a:latin typeface="Algerian" panose="04020705040A02060702" pitchFamily="82" charset="0"/>
                <a:cs typeface="Aldhabi" panose="020B0604020202020204" pitchFamily="2" charset="-78"/>
              </a:rPr>
              <a:t>Mikołaj Kopernik </a:t>
            </a:r>
            <a:r>
              <a:rPr lang="pl-PL" sz="5000" dirty="0">
                <a:latin typeface="Algerian" panose="04020705040A02060702" pitchFamily="82" charset="0"/>
                <a:cs typeface="Aldhabi" panose="020B0604020202020204" pitchFamily="2" charset="-78"/>
              </a:rPr>
              <a:t>– </a:t>
            </a:r>
            <a:r>
              <a:rPr lang="pl-PL" sz="5000" dirty="0">
                <a:solidFill>
                  <a:schemeClr val="tx1">
                    <a:lumMod val="75000"/>
                  </a:schemeClr>
                </a:solidFill>
                <a:latin typeface="Algerian" panose="04020705040A02060702" pitchFamily="82" charset="0"/>
                <a:cs typeface="Aldhabi" panose="020B0604020202020204" pitchFamily="2" charset="-78"/>
              </a:rPr>
              <a:t>człowiek wielu talentów</a:t>
            </a:r>
          </a:p>
        </p:txBody>
      </p:sp>
      <p:sp>
        <p:nvSpPr>
          <p:cNvPr id="6" name="pole tekstowe 5">
            <a:extLst>
              <a:ext uri="{FF2B5EF4-FFF2-40B4-BE49-F238E27FC236}">
                <a16:creationId xmlns:a16="http://schemas.microsoft.com/office/drawing/2014/main" id="{51B5B69D-B593-A022-4880-29624929599E}"/>
              </a:ext>
            </a:extLst>
          </p:cNvPr>
          <p:cNvSpPr txBox="1"/>
          <p:nvPr/>
        </p:nvSpPr>
        <p:spPr>
          <a:xfrm>
            <a:off x="12192000" y="9335562"/>
            <a:ext cx="230155" cy="4939814"/>
          </a:xfrm>
          <a:prstGeom prst="rect">
            <a:avLst/>
          </a:prstGeom>
          <a:solidFill>
            <a:srgbClr val="000000"/>
          </a:solidFill>
        </p:spPr>
        <p:txBody>
          <a:bodyPr wrap="square" rtlCol="0">
            <a:spAutoFit/>
          </a:bodyPr>
          <a:lstStyle/>
          <a:p>
            <a:pPr algn="r">
              <a:spcAft>
                <a:spcPts val="600"/>
              </a:spcAft>
            </a:pPr>
            <a:r>
              <a:rPr lang="pl-PL" sz="700">
                <a:solidFill>
                  <a:srgbClr val="FFFFFF"/>
                </a:solidFill>
                <a:hlinkClick r:id="rId5" tooltip="https://old.histmag.org/Mikolaj-Kopernik-astronom-ktory-wstrzymal-Slonce-i-ruszyl-Ziemie-20168">
                  <a:extLst>
                    <a:ext uri="{A12FA001-AC4F-418D-AE19-62706E023703}">
                      <ahyp:hlinkClr xmlns:ahyp="http://schemas.microsoft.com/office/drawing/2018/hyperlinkcolor" val="tx"/>
                    </a:ext>
                  </a:extLst>
                </a:hlinkClick>
              </a:rPr>
              <a:t>To zdjęcie</a:t>
            </a:r>
            <a:r>
              <a:rPr lang="pl-PL" sz="700">
                <a:solidFill>
                  <a:srgbClr val="FFFFFF"/>
                </a:solidFill>
              </a:rPr>
              <a:t>, autor: Nieznany autor, licencja: </a:t>
            </a:r>
            <a:r>
              <a:rPr lang="pl-PL"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pl-PL" sz="700">
              <a:solidFill>
                <a:srgbClr val="FFFFFF"/>
              </a:solidFill>
            </a:endParaRPr>
          </a:p>
        </p:txBody>
      </p:sp>
      <p:pic>
        <p:nvPicPr>
          <p:cNvPr id="3" name="NiGiD_-_Spagnoletta">
            <a:hlinkClick r:id="" action="ppaction://media"/>
            <a:extLst>
              <a:ext uri="{FF2B5EF4-FFF2-40B4-BE49-F238E27FC236}">
                <a16:creationId xmlns:a16="http://schemas.microsoft.com/office/drawing/2014/main" id="{706D77C0-A234-1F4A-8331-67065C5B548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422155" y="998375"/>
            <a:ext cx="487363" cy="487363"/>
          </a:xfrm>
          <a:prstGeom prst="rect">
            <a:avLst/>
          </a:prstGeom>
        </p:spPr>
      </p:pic>
    </p:spTree>
    <p:extLst>
      <p:ext uri="{BB962C8B-B14F-4D97-AF65-F5344CB8AC3E}">
        <p14:creationId xmlns:p14="http://schemas.microsoft.com/office/powerpoint/2010/main" val="1190607429"/>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par>
                          <p:cTn id="8" fill="hold">
                            <p:stCondLst>
                              <p:cond delay="2840"/>
                            </p:stCondLst>
                            <p:childTnLst>
                              <p:par>
                                <p:cTn id="9" presetID="1" presetClass="mediacall" presetSubtype="0" fill="hold" nodeType="afterEffect">
                                  <p:stCondLst>
                                    <p:cond delay="0"/>
                                  </p:stCondLst>
                                  <p:childTnLst>
                                    <p:cmd type="call" cmd="playFrom(0.0)">
                                      <p:cBhvr>
                                        <p:cTn id="10" dur="1" fill="hold"/>
                                        <p:tgtEl>
                                          <p:spTgt spid="3"/>
                                        </p:tgtEl>
                                      </p:cBhvr>
                                    </p:cmd>
                                  </p:childTnLst>
                                </p:cTn>
                              </p:par>
                            </p:childTnLst>
                          </p:cTn>
                        </p:par>
                        <p:par>
                          <p:cTn id="11" fill="hold">
                            <p:stCondLst>
                              <p:cond delay="284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68293" numSld="999" showWhenStopped="0">
                <p:cTn id="15" repeatCount="indefinite"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D46F3EE7-2602-0AFC-4041-017B101237A8}"/>
              </a:ext>
            </a:extLst>
          </p:cNvPr>
          <p:cNvSpPr>
            <a:spLocks noGrp="1"/>
          </p:cNvSpPr>
          <p:nvPr>
            <p:ph type="title"/>
          </p:nvPr>
        </p:nvSpPr>
        <p:spPr>
          <a:xfrm>
            <a:off x="838200" y="365125"/>
            <a:ext cx="10515600" cy="1325563"/>
          </a:xfrm>
        </p:spPr>
        <p:txBody>
          <a:bodyPr>
            <a:normAutofit/>
          </a:bodyPr>
          <a:lstStyle/>
          <a:p>
            <a:r>
              <a:rPr lang="pl-PL" sz="5400" b="1" dirty="0"/>
              <a:t>Autor - Igor Miazga </a:t>
            </a:r>
            <a:r>
              <a:rPr lang="pl-PL" sz="5400" b="1" dirty="0" err="1"/>
              <a:t>Vc</a:t>
            </a:r>
            <a:endParaRPr lang="pl-PL" sz="5400" b="1"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4D3C85FD-C64F-0892-440C-12777CBB8336}"/>
              </a:ext>
            </a:extLst>
          </p:cNvPr>
          <p:cNvSpPr>
            <a:spLocks noGrp="1"/>
          </p:cNvSpPr>
          <p:nvPr>
            <p:ph idx="1"/>
          </p:nvPr>
        </p:nvSpPr>
        <p:spPr>
          <a:xfrm>
            <a:off x="838200" y="1929384"/>
            <a:ext cx="10515600" cy="4251960"/>
          </a:xfrm>
        </p:spPr>
        <p:txBody>
          <a:bodyPr>
            <a:normAutofit/>
          </a:bodyPr>
          <a:lstStyle/>
          <a:p>
            <a:pPr marL="0" indent="0">
              <a:buNone/>
            </a:pPr>
            <a:r>
              <a:rPr lang="pl-PL" sz="2200" b="1" dirty="0"/>
              <a:t>Źródła:</a:t>
            </a:r>
          </a:p>
          <a:p>
            <a:pPr marL="0" indent="0">
              <a:buNone/>
            </a:pPr>
            <a:r>
              <a:rPr lang="pl-PL" sz="2200" dirty="0">
                <a:solidFill>
                  <a:schemeClr val="accent1"/>
                </a:solidFill>
                <a:hlinkClick r:id="rId2">
                  <a:extLst>
                    <a:ext uri="{A12FA001-AC4F-418D-AE19-62706E023703}">
                      <ahyp:hlinkClr xmlns:ahyp="http://schemas.microsoft.com/office/drawing/2018/hyperlinkcolor" val="tx"/>
                    </a:ext>
                  </a:extLst>
                </a:hlinkClick>
              </a:rPr>
              <a:t>https://pl.wikipedia.org/wiki/Miko%C5%82aj_Kopernik</a:t>
            </a:r>
            <a:endParaRPr lang="pl-PL" sz="2200" dirty="0">
              <a:solidFill>
                <a:schemeClr val="accent1"/>
              </a:solidFill>
            </a:endParaRPr>
          </a:p>
          <a:p>
            <a:pPr marL="0" indent="0">
              <a:buNone/>
            </a:pPr>
            <a:r>
              <a:rPr lang="pl-PL" sz="2200" dirty="0">
                <a:solidFill>
                  <a:schemeClr val="accent1"/>
                </a:solidFill>
                <a:hlinkClick r:id="rId3">
                  <a:extLst>
                    <a:ext uri="{A12FA001-AC4F-418D-AE19-62706E023703}">
                      <ahyp:hlinkClr xmlns:ahyp="http://schemas.microsoft.com/office/drawing/2018/hyperlinkcolor" val="tx"/>
                    </a:ext>
                  </a:extLst>
                </a:hlinkClick>
              </a:rPr>
              <a:t>https://fajnepodroze.pl/mikolaj-kopernik-ciekawostki-dla-dzieci/</a:t>
            </a:r>
            <a:endParaRPr lang="pl-PL" sz="2200" dirty="0">
              <a:solidFill>
                <a:schemeClr val="accent1"/>
              </a:solidFill>
            </a:endParaRPr>
          </a:p>
          <a:p>
            <a:pPr marL="0" indent="0">
              <a:buNone/>
            </a:pPr>
            <a:r>
              <a:rPr lang="pl-PL" sz="2200" dirty="0">
                <a:solidFill>
                  <a:schemeClr val="accent1"/>
                </a:solidFill>
                <a:hlinkClick r:id="rId4">
                  <a:extLst>
                    <a:ext uri="{A12FA001-AC4F-418D-AE19-62706E023703}">
                      <ahyp:hlinkClr xmlns:ahyp="http://schemas.microsoft.com/office/drawing/2018/hyperlinkcolor" val="tx"/>
                    </a:ext>
                  </a:extLst>
                </a:hlinkClick>
              </a:rPr>
              <a:t>https://culture.pl/pl/artykul/kopernik-znane-i-nieznane-fakty-o-czlowieku-epoki-odrodzenia</a:t>
            </a:r>
            <a:endParaRPr lang="pl-PL" sz="2200" dirty="0">
              <a:solidFill>
                <a:schemeClr val="accent1"/>
              </a:solidFill>
            </a:endParaRPr>
          </a:p>
          <a:p>
            <a:pPr marL="0" indent="0">
              <a:buNone/>
            </a:pPr>
            <a:r>
              <a:rPr lang="pl-PL" sz="2200" dirty="0">
                <a:solidFill>
                  <a:schemeClr val="accent1"/>
                </a:solidFill>
                <a:hlinkClick r:id="rId5">
                  <a:extLst>
                    <a:ext uri="{A12FA001-AC4F-418D-AE19-62706E023703}">
                      <ahyp:hlinkClr xmlns:ahyp="http://schemas.microsoft.com/office/drawing/2018/hyperlinkcolor" val="tx"/>
                    </a:ext>
                  </a:extLst>
                </a:hlinkClick>
              </a:rPr>
              <a:t>https://dzieje.pl/postacie/mikolaj-kopernik-1473-1543</a:t>
            </a:r>
            <a:endParaRPr lang="pl-PL" sz="2200" dirty="0">
              <a:solidFill>
                <a:schemeClr val="accent1"/>
              </a:solidFill>
            </a:endParaRPr>
          </a:p>
          <a:p>
            <a:pPr marL="0" indent="0">
              <a:buNone/>
            </a:pPr>
            <a:r>
              <a:rPr lang="pl-PL" sz="2200" dirty="0">
                <a:solidFill>
                  <a:schemeClr val="accent1"/>
                </a:solidFill>
                <a:hlinkClick r:id="rId6">
                  <a:extLst>
                    <a:ext uri="{A12FA001-AC4F-418D-AE19-62706E023703}">
                      <ahyp:hlinkClr xmlns:ahyp="http://schemas.microsoft.com/office/drawing/2018/hyperlinkcolor" val="tx"/>
                    </a:ext>
                  </a:extLst>
                </a:hlinkClick>
              </a:rPr>
              <a:t>https://historia.dorzeczy.pl/265381/mikolaj-kopernik-bujne-zycie-astronoma-zyciorys-biografia.html</a:t>
            </a:r>
            <a:endParaRPr lang="pl-PL" sz="2200" dirty="0">
              <a:solidFill>
                <a:schemeClr val="accent1"/>
              </a:solidFill>
            </a:endParaRPr>
          </a:p>
          <a:p>
            <a:pPr marL="0" indent="0">
              <a:buNone/>
            </a:pPr>
            <a:r>
              <a:rPr lang="pl-PL" sz="2200" dirty="0">
                <a:solidFill>
                  <a:schemeClr val="accent1"/>
                </a:solidFill>
                <a:hlinkClick r:id="rId7">
                  <a:extLst>
                    <a:ext uri="{A12FA001-AC4F-418D-AE19-62706E023703}">
                      <ahyp:hlinkClr xmlns:ahyp="http://schemas.microsoft.com/office/drawing/2018/hyperlinkcolor" val="tx"/>
                    </a:ext>
                  </a:extLst>
                </a:hlinkClick>
              </a:rPr>
              <a:t>https://ciekawostkihistoryczne.pl/2023/01/01/mikolaj-kopernik-biografia/</a:t>
            </a:r>
            <a:endParaRPr lang="pl-PL" sz="2200" dirty="0">
              <a:solidFill>
                <a:schemeClr val="accent1"/>
              </a:solidFill>
            </a:endParaRPr>
          </a:p>
          <a:p>
            <a:pPr marL="0" indent="0">
              <a:buNone/>
            </a:pPr>
            <a:r>
              <a:rPr lang="pl-PL" sz="2200" dirty="0">
                <a:solidFill>
                  <a:schemeClr val="accent1"/>
                </a:solidFill>
                <a:hlinkClick r:id="rId8">
                  <a:extLst>
                    <a:ext uri="{A12FA001-AC4F-418D-AE19-62706E023703}">
                      <ahyp:hlinkClr xmlns:ahyp="http://schemas.microsoft.com/office/drawing/2018/hyperlinkcolor" val="tx"/>
                    </a:ext>
                  </a:extLst>
                </a:hlinkClick>
              </a:rPr>
              <a:t>https://100faktowzhistorii.pl/fakty/probny/</a:t>
            </a:r>
            <a:endParaRPr lang="pl-PL" sz="2200" dirty="0">
              <a:solidFill>
                <a:schemeClr val="accent1"/>
              </a:solidFill>
            </a:endParaRPr>
          </a:p>
          <a:p>
            <a:pPr marL="0" indent="0">
              <a:buNone/>
            </a:pPr>
            <a:endParaRPr lang="pl-PL" sz="2200" dirty="0"/>
          </a:p>
        </p:txBody>
      </p:sp>
    </p:spTree>
    <p:extLst>
      <p:ext uri="{BB962C8B-B14F-4D97-AF65-F5344CB8AC3E}">
        <p14:creationId xmlns:p14="http://schemas.microsoft.com/office/powerpoint/2010/main" val="19179374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fade">
                                      <p:cBhvr>
                                        <p:cTn id="61" dur="1000"/>
                                        <p:tgtEl>
                                          <p:spTgt spid="3">
                                            <p:txEl>
                                              <p:pRg st="7" end="7"/>
                                            </p:txEl>
                                          </p:spTgt>
                                        </p:tgtEl>
                                      </p:cBhvr>
                                    </p:animEffect>
                                    <p:anim calcmode="lin" valueType="num">
                                      <p:cBhvr>
                                        <p:cTn id="6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561A39A-4280-CF04-40C8-88E217A50A75}"/>
              </a:ext>
            </a:extLst>
          </p:cNvPr>
          <p:cNvSpPr>
            <a:spLocks noGrp="1"/>
          </p:cNvSpPr>
          <p:nvPr>
            <p:ph type="title"/>
          </p:nvPr>
        </p:nvSpPr>
        <p:spPr>
          <a:xfrm>
            <a:off x="5222875" y="1083130"/>
            <a:ext cx="6140449" cy="1323439"/>
          </a:xfrm>
        </p:spPr>
        <p:txBody>
          <a:bodyPr anchor="t">
            <a:normAutofit/>
          </a:bodyPr>
          <a:lstStyle/>
          <a:p>
            <a:r>
              <a:rPr lang="pl-PL" sz="4000" b="1" dirty="0">
                <a:solidFill>
                  <a:schemeClr val="accent2">
                    <a:lumMod val="60000"/>
                    <a:lumOff val="40000"/>
                  </a:schemeClr>
                </a:solidFill>
              </a:rPr>
              <a:t>Dzieciństwo Kopernika</a:t>
            </a:r>
          </a:p>
        </p:txBody>
      </p:sp>
      <p:sp>
        <p:nvSpPr>
          <p:cNvPr id="3" name="Symbol zastępczy zawartości 2">
            <a:extLst>
              <a:ext uri="{FF2B5EF4-FFF2-40B4-BE49-F238E27FC236}">
                <a16:creationId xmlns:a16="http://schemas.microsoft.com/office/drawing/2014/main" id="{A3DDE906-E92B-67E9-6FEF-657E89216A15}"/>
              </a:ext>
            </a:extLst>
          </p:cNvPr>
          <p:cNvSpPr>
            <a:spLocks noGrp="1"/>
          </p:cNvSpPr>
          <p:nvPr>
            <p:ph idx="1"/>
          </p:nvPr>
        </p:nvSpPr>
        <p:spPr>
          <a:xfrm>
            <a:off x="5232694" y="1950284"/>
            <a:ext cx="6140449" cy="2682000"/>
          </a:xfrm>
        </p:spPr>
        <p:txBody>
          <a:bodyPr>
            <a:noAutofit/>
          </a:bodyPr>
          <a:lstStyle/>
          <a:p>
            <a:pPr marL="0" indent="0">
              <a:buNone/>
            </a:pPr>
            <a:r>
              <a:rPr lang="pl-PL" sz="2000" b="1" dirty="0">
                <a:solidFill>
                  <a:schemeClr val="accent2">
                    <a:lumMod val="40000"/>
                    <a:lumOff val="60000"/>
                    <a:alpha val="80000"/>
                  </a:schemeClr>
                </a:solidFill>
              </a:rPr>
              <a:t>Mikołaj Kopernik urodził się 19 lutego 1473 roku w Toruniu, przy ulicy świętej Anny. Dzisiaj jest to ulica Kopernika 15/17, a w budynku, w którym się wychował, funkcjonuje muzeum jego imienia. Jego ojcem był Mikołaj, a matką Barbara z domu </a:t>
            </a:r>
            <a:r>
              <a:rPr lang="pl-PL" sz="2000" b="1" dirty="0" err="1">
                <a:solidFill>
                  <a:schemeClr val="accent2">
                    <a:lumMod val="40000"/>
                    <a:lumOff val="60000"/>
                    <a:alpha val="80000"/>
                  </a:schemeClr>
                </a:solidFill>
              </a:rPr>
              <a:t>Watzenrod</a:t>
            </a:r>
            <a:r>
              <a:rPr lang="pl-PL" sz="2000" b="1" dirty="0">
                <a:solidFill>
                  <a:schemeClr val="accent2">
                    <a:lumMod val="40000"/>
                    <a:lumOff val="60000"/>
                    <a:alpha val="80000"/>
                  </a:schemeClr>
                </a:solidFill>
              </a:rPr>
              <a:t>. Mikołaj miał brata i dwie siostry. Od lat, co jakiś czas, pojawiają się dyskusje, jakiej był narodowości. Kopernik, choć na co dzień posługiwał się językiem niemieckim, niemal na pewno znał także łacinę i język polski, był też poddanym polskiego króla. Ojciec Kopernika zmarł, gdy chłopiec miał dziesięć lat. Po śmierci Mikołaja Seniora rodziną zajął się brat Barbary, Łukasz Watzenrode, świetnie wykształcony przyszły biskup warmiński. To dzięki jego wsparciu finansowemu Mikołaj i jego brat Andrzej mogli rozpocząć studia matematyczno-przyrodnicze na Akademii Krakowskiej w 1491 roku.</a:t>
            </a:r>
          </a:p>
        </p:txBody>
      </p:sp>
      <p:pic>
        <p:nvPicPr>
          <p:cNvPr id="6" name="Obraz 5" descr="Obraz zawierający na wolnym powietrzu, niebo, okno, chmura&#10;&#10;Opis wygenerowany automatycznie">
            <a:extLst>
              <a:ext uri="{FF2B5EF4-FFF2-40B4-BE49-F238E27FC236}">
                <a16:creationId xmlns:a16="http://schemas.microsoft.com/office/drawing/2014/main" id="{8B570D8E-4314-9B6B-C70D-844199005DDC}"/>
              </a:ext>
            </a:extLst>
          </p:cNvPr>
          <p:cNvPicPr>
            <a:picLocks noChangeAspect="1"/>
          </p:cNvPicPr>
          <p:nvPr/>
        </p:nvPicPr>
        <p:blipFill rotWithShape="1">
          <a:blip r:embed="rId2">
            <a:extLst>
              <a:ext uri="{28A0092B-C50C-407E-A947-70E740481C1C}">
                <a14:useLocalDpi xmlns:a14="http://schemas.microsoft.com/office/drawing/2010/main" val="0"/>
              </a:ext>
            </a:extLst>
          </a:blip>
          <a:srcRect l="680"/>
          <a:stretch/>
        </p:blipFill>
        <p:spPr>
          <a:xfrm>
            <a:off x="20" y="10"/>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effectLst/>
        </p:spPr>
      </p:pic>
    </p:spTree>
    <p:extLst>
      <p:ext uri="{BB962C8B-B14F-4D97-AF65-F5344CB8AC3E}">
        <p14:creationId xmlns:p14="http://schemas.microsoft.com/office/powerpoint/2010/main" val="22114008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6C7A0F7B-FBC0-EA75-30FB-57E60552390F}"/>
              </a:ext>
            </a:extLst>
          </p:cNvPr>
          <p:cNvPicPr>
            <a:picLocks noChangeAspect="1"/>
          </p:cNvPicPr>
          <p:nvPr/>
        </p:nvPicPr>
        <p:blipFill rotWithShape="1">
          <a:blip r:embed="rId2">
            <a:alphaModFix amt="6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759" r="18019"/>
          <a:stretch/>
        </p:blipFill>
        <p:spPr>
          <a:xfrm>
            <a:off x="-3049" y="10"/>
            <a:ext cx="12192001" cy="6857990"/>
          </a:xfrm>
          <a:prstGeom prst="rect">
            <a:avLst/>
          </a:prstGeom>
        </p:spPr>
      </p:pic>
      <p:sp>
        <p:nvSpPr>
          <p:cNvPr id="2" name="Tytuł 1">
            <a:extLst>
              <a:ext uri="{FF2B5EF4-FFF2-40B4-BE49-F238E27FC236}">
                <a16:creationId xmlns:a16="http://schemas.microsoft.com/office/drawing/2014/main" id="{FE4D495C-2AD1-DB19-FF32-4531B3FB519A}"/>
              </a:ext>
            </a:extLst>
          </p:cNvPr>
          <p:cNvSpPr>
            <a:spLocks noGrp="1"/>
          </p:cNvSpPr>
          <p:nvPr>
            <p:ph type="title"/>
          </p:nvPr>
        </p:nvSpPr>
        <p:spPr>
          <a:xfrm>
            <a:off x="838199" y="1261018"/>
            <a:ext cx="5155261" cy="4072044"/>
          </a:xfrm>
        </p:spPr>
        <p:txBody>
          <a:bodyPr anchor="t">
            <a:normAutofit/>
          </a:bodyPr>
          <a:lstStyle/>
          <a:p>
            <a:r>
              <a:rPr lang="pl-PL" sz="7200" b="1" dirty="0">
                <a:solidFill>
                  <a:schemeClr val="bg1">
                    <a:lumMod val="85000"/>
                  </a:schemeClr>
                </a:solidFill>
                <a:latin typeface="Edwardian Script ITC" panose="030303020407070D0804" pitchFamily="66" charset="0"/>
              </a:rPr>
              <a:t>Edukacja</a:t>
            </a:r>
          </a:p>
        </p:txBody>
      </p:sp>
      <p:sp>
        <p:nvSpPr>
          <p:cNvPr id="3" name="Symbol zastępczy zawartości 2">
            <a:extLst>
              <a:ext uri="{FF2B5EF4-FFF2-40B4-BE49-F238E27FC236}">
                <a16:creationId xmlns:a16="http://schemas.microsoft.com/office/drawing/2014/main" id="{155B74CF-FDDF-66D3-0513-32796777495D}"/>
              </a:ext>
            </a:extLst>
          </p:cNvPr>
          <p:cNvSpPr>
            <a:spLocks noGrp="1"/>
          </p:cNvSpPr>
          <p:nvPr>
            <p:ph idx="1"/>
          </p:nvPr>
        </p:nvSpPr>
        <p:spPr>
          <a:xfrm>
            <a:off x="6182940" y="1261019"/>
            <a:ext cx="5170861" cy="4072043"/>
          </a:xfrm>
        </p:spPr>
        <p:txBody>
          <a:bodyPr>
            <a:noAutofit/>
          </a:bodyPr>
          <a:lstStyle/>
          <a:p>
            <a:r>
              <a:rPr lang="pl-PL" sz="2300" b="1" dirty="0"/>
              <a:t>Lata 1491-1495 </a:t>
            </a:r>
            <a:r>
              <a:rPr lang="pl-PL" sz="2300" dirty="0">
                <a:solidFill>
                  <a:srgbClr val="FFFFFF"/>
                </a:solidFill>
              </a:rPr>
              <a:t>- Wydział Sztuk Wyzwolonych Akademii Krakowskiej, gdzie studiował nie tylko astronomię i matematykę, lecz także filozofię i nauki przyrodnicze.</a:t>
            </a:r>
          </a:p>
          <a:p>
            <a:r>
              <a:rPr lang="pl-PL" sz="2300" b="1" dirty="0"/>
              <a:t>Lata 1496-1503 </a:t>
            </a:r>
            <a:r>
              <a:rPr lang="pl-PL" sz="2300" dirty="0">
                <a:solidFill>
                  <a:srgbClr val="FFFFFF"/>
                </a:solidFill>
              </a:rPr>
              <a:t>- pobyt we Włoszech. Studia prawnicze na Uniwersytecie Bolońskim. Ta część edukacji doskonaliła jego umiejętności logiczne, które przydały się później przy tworzeniu teorii heliocentrycznej. Następnie Kopernik spędził trochę czasu w Rzymie. Później studiował medycynę i filologię grecką w Padwie i uzyskał doktorat z prawa kanonicznego na Uniwersytecie w Ferrarze.</a:t>
            </a:r>
          </a:p>
        </p:txBody>
      </p:sp>
    </p:spTree>
    <p:extLst>
      <p:ext uri="{BB962C8B-B14F-4D97-AF65-F5344CB8AC3E}">
        <p14:creationId xmlns:p14="http://schemas.microsoft.com/office/powerpoint/2010/main" val="9956486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1D36129-D826-4CD4-FBCF-4C52B76A1EAA}"/>
              </a:ext>
            </a:extLst>
          </p:cNvPr>
          <p:cNvSpPr>
            <a:spLocks noGrp="1"/>
          </p:cNvSpPr>
          <p:nvPr>
            <p:ph type="title"/>
          </p:nvPr>
        </p:nvSpPr>
        <p:spPr>
          <a:xfrm>
            <a:off x="838200" y="448721"/>
            <a:ext cx="4707671" cy="1225650"/>
          </a:xfrm>
        </p:spPr>
        <p:txBody>
          <a:bodyPr anchor="b">
            <a:normAutofit/>
          </a:bodyPr>
          <a:lstStyle/>
          <a:p>
            <a:r>
              <a:rPr lang="pl-PL" sz="3800" b="1" i="1" dirty="0">
                <a:solidFill>
                  <a:schemeClr val="tx1">
                    <a:lumMod val="75000"/>
                  </a:schemeClr>
                </a:solidFill>
              </a:rPr>
              <a:t>Kopernik – człowiek renesansu</a:t>
            </a:r>
          </a:p>
        </p:txBody>
      </p:sp>
      <p:sp>
        <p:nvSpPr>
          <p:cNvPr id="3" name="Symbol zastępczy zawartości 2">
            <a:extLst>
              <a:ext uri="{FF2B5EF4-FFF2-40B4-BE49-F238E27FC236}">
                <a16:creationId xmlns:a16="http://schemas.microsoft.com/office/drawing/2014/main" id="{291E5D74-D332-319E-9AF6-14097E24D420}"/>
              </a:ext>
            </a:extLst>
          </p:cNvPr>
          <p:cNvSpPr>
            <a:spLocks noGrp="1"/>
          </p:cNvSpPr>
          <p:nvPr>
            <p:ph idx="1"/>
          </p:nvPr>
        </p:nvSpPr>
        <p:spPr>
          <a:xfrm>
            <a:off x="897769" y="1909192"/>
            <a:ext cx="4586513" cy="3647710"/>
          </a:xfrm>
        </p:spPr>
        <p:txBody>
          <a:bodyPr>
            <a:normAutofit fontScale="70000" lnSpcReduction="20000"/>
          </a:bodyPr>
          <a:lstStyle/>
          <a:p>
            <a:pPr marL="0" indent="0">
              <a:buNone/>
            </a:pPr>
            <a:r>
              <a:rPr lang="pl-PL" sz="2900" b="1" i="1" dirty="0">
                <a:solidFill>
                  <a:schemeClr val="tx1">
                    <a:lumMod val="85000"/>
                  </a:schemeClr>
                </a:solidFill>
              </a:rPr>
              <a:t>We Włoszech Kopernik zdobył nie tylko formalne wykształcenie, lecz także poszerzył horyzonty swojego widzenia świata w ogóle. Spotkania z ciekawymi ludźmi i twórcza atmosfera włoskiego renesansu miały wielki wpływ na uczonego. Stał się prawdziwym "człowiekiem renesansu" – erudytą o wielu talentach. Oprócz studiowania praktycznych dziedzin wiedzy, takich jak medycyna i prawo, Kopernik poświęcał czas na rozwijanie swoich zainteresowań humanistycznych, w szczególności dzięki studiom filologicznym na Uniwersytecie w Padwie.</a:t>
            </a:r>
          </a:p>
          <a:p>
            <a:pPr marL="0" indent="0">
              <a:buNone/>
            </a:pPr>
            <a:endParaRPr lang="pl-PL" sz="1700" dirty="0">
              <a:solidFill>
                <a:schemeClr val="bg1"/>
              </a:solidFill>
            </a:endParaRPr>
          </a:p>
        </p:txBody>
      </p:sp>
      <p:pic>
        <p:nvPicPr>
          <p:cNvPr id="7" name="Obraz 6" descr="Obraz zawierający długopis, przyrząd do pisania, pismo odręczne, Materiały biurowe&#10;&#10;Opis wygenerowany automatycznie">
            <a:extLst>
              <a:ext uri="{FF2B5EF4-FFF2-40B4-BE49-F238E27FC236}">
                <a16:creationId xmlns:a16="http://schemas.microsoft.com/office/drawing/2014/main" id="{8712CBD9-66B8-DF1C-2DF9-33366F240A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5453" y="0"/>
            <a:ext cx="4577715"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8" name="Pismo odręczne 7">
                <a:extLst>
                  <a:ext uri="{FF2B5EF4-FFF2-40B4-BE49-F238E27FC236}">
                    <a16:creationId xmlns:a16="http://schemas.microsoft.com/office/drawing/2014/main" id="{E50CAC6F-62B1-CB87-87D7-EE290B151FBA}"/>
                  </a:ext>
                </a:extLst>
              </p14:cNvPr>
              <p14:cNvContentPartPr/>
              <p14:nvPr/>
            </p14:nvContentPartPr>
            <p14:xfrm>
              <a:off x="9296460" y="6521925"/>
              <a:ext cx="1685880" cy="231480"/>
            </p14:xfrm>
          </p:contentPart>
        </mc:Choice>
        <mc:Fallback xmlns="">
          <p:pic>
            <p:nvPicPr>
              <p:cNvPr id="8" name="Pismo odręczne 7">
                <a:extLst>
                  <a:ext uri="{FF2B5EF4-FFF2-40B4-BE49-F238E27FC236}">
                    <a16:creationId xmlns:a16="http://schemas.microsoft.com/office/drawing/2014/main" id="{E50CAC6F-62B1-CB87-87D7-EE290B151FBA}"/>
                  </a:ext>
                </a:extLst>
              </p:cNvPr>
              <p:cNvPicPr/>
              <p:nvPr/>
            </p:nvPicPr>
            <p:blipFill>
              <a:blip r:embed="rId4"/>
              <a:stretch>
                <a:fillRect/>
              </a:stretch>
            </p:blipFill>
            <p:spPr>
              <a:xfrm>
                <a:off x="9242460" y="6414285"/>
                <a:ext cx="1793520" cy="447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Pismo odręczne 8">
                <a:extLst>
                  <a:ext uri="{FF2B5EF4-FFF2-40B4-BE49-F238E27FC236}">
                    <a16:creationId xmlns:a16="http://schemas.microsoft.com/office/drawing/2014/main" id="{1DACB848-7803-C5F5-8F94-C00B637C7FD6}"/>
                  </a:ext>
                </a:extLst>
              </p14:cNvPr>
              <p14:cNvContentPartPr/>
              <p14:nvPr/>
            </p14:nvContentPartPr>
            <p14:xfrm>
              <a:off x="9436860" y="6584010"/>
              <a:ext cx="40680" cy="74160"/>
            </p14:xfrm>
          </p:contentPart>
        </mc:Choice>
        <mc:Fallback xmlns="">
          <p:pic>
            <p:nvPicPr>
              <p:cNvPr id="9" name="Pismo odręczne 8">
                <a:extLst>
                  <a:ext uri="{FF2B5EF4-FFF2-40B4-BE49-F238E27FC236}">
                    <a16:creationId xmlns:a16="http://schemas.microsoft.com/office/drawing/2014/main" id="{1DACB848-7803-C5F5-8F94-C00B637C7FD6}"/>
                  </a:ext>
                </a:extLst>
              </p:cNvPr>
              <p:cNvPicPr/>
              <p:nvPr/>
            </p:nvPicPr>
            <p:blipFill>
              <a:blip r:embed="rId6"/>
              <a:stretch>
                <a:fillRect/>
              </a:stretch>
            </p:blipFill>
            <p:spPr>
              <a:xfrm>
                <a:off x="9383220" y="6476370"/>
                <a:ext cx="148320" cy="289800"/>
              </a:xfrm>
              <a:prstGeom prst="rect">
                <a:avLst/>
              </a:prstGeom>
            </p:spPr>
          </p:pic>
        </mc:Fallback>
      </mc:AlternateContent>
    </p:spTree>
    <p:extLst>
      <p:ext uri="{BB962C8B-B14F-4D97-AF65-F5344CB8AC3E}">
        <p14:creationId xmlns:p14="http://schemas.microsoft.com/office/powerpoint/2010/main" val="19537512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par>
                          <p:cTn id="17" fill="hold">
                            <p:stCondLst>
                              <p:cond delay="2000"/>
                            </p:stCondLst>
                            <p:childTnLst>
                              <p:par>
                                <p:cTn id="18" presetID="14" presetClass="entr" presetSubtype="1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21476DD0-F324-7218-B255-97D56E8EEB12}"/>
              </a:ext>
            </a:extLst>
          </p:cNvPr>
          <p:cNvPicPr>
            <a:picLocks noChangeAspect="1"/>
          </p:cNvPicPr>
          <p:nvPr/>
        </p:nvPicPr>
        <p:blipFill rotWithShape="1">
          <a:blip r:embed="rId2">
            <a:alphaModFix amt="6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7120" b="7880"/>
          <a:stretch/>
        </p:blipFill>
        <p:spPr>
          <a:xfrm>
            <a:off x="-1" y="10"/>
            <a:ext cx="12192001" cy="6857990"/>
          </a:xfrm>
          <a:prstGeom prst="rect">
            <a:avLst/>
          </a:prstGeom>
        </p:spPr>
      </p:pic>
      <p:sp>
        <p:nvSpPr>
          <p:cNvPr id="2" name="Tytuł 1">
            <a:extLst>
              <a:ext uri="{FF2B5EF4-FFF2-40B4-BE49-F238E27FC236}">
                <a16:creationId xmlns:a16="http://schemas.microsoft.com/office/drawing/2014/main" id="{03DE85EF-4368-896D-5A80-3C395BECA1BA}"/>
              </a:ext>
            </a:extLst>
          </p:cNvPr>
          <p:cNvSpPr>
            <a:spLocks noGrp="1"/>
          </p:cNvSpPr>
          <p:nvPr>
            <p:ph type="title"/>
          </p:nvPr>
        </p:nvSpPr>
        <p:spPr>
          <a:xfrm>
            <a:off x="838199" y="1671570"/>
            <a:ext cx="5155261" cy="4072044"/>
          </a:xfrm>
        </p:spPr>
        <p:txBody>
          <a:bodyPr anchor="t">
            <a:normAutofit/>
          </a:bodyPr>
          <a:lstStyle/>
          <a:p>
            <a:r>
              <a:rPr lang="pl-PL" b="1" dirty="0">
                <a:solidFill>
                  <a:schemeClr val="accent2"/>
                </a:solidFill>
              </a:rPr>
              <a:t>Powrót do Polski</a:t>
            </a:r>
          </a:p>
        </p:txBody>
      </p:sp>
      <p:sp>
        <p:nvSpPr>
          <p:cNvPr id="3" name="Symbol zastępczy zawartości 2">
            <a:extLst>
              <a:ext uri="{FF2B5EF4-FFF2-40B4-BE49-F238E27FC236}">
                <a16:creationId xmlns:a16="http://schemas.microsoft.com/office/drawing/2014/main" id="{344C0F3C-71FC-97E8-970D-8F9CCC843210}"/>
              </a:ext>
            </a:extLst>
          </p:cNvPr>
          <p:cNvSpPr>
            <a:spLocks noGrp="1"/>
          </p:cNvSpPr>
          <p:nvPr>
            <p:ph idx="1"/>
          </p:nvPr>
        </p:nvSpPr>
        <p:spPr>
          <a:xfrm>
            <a:off x="6094476" y="1162359"/>
            <a:ext cx="5170861" cy="5090466"/>
          </a:xfrm>
        </p:spPr>
        <p:txBody>
          <a:bodyPr>
            <a:normAutofit fontScale="85000" lnSpcReduction="20000"/>
          </a:bodyPr>
          <a:lstStyle/>
          <a:p>
            <a:pPr marL="0" indent="0">
              <a:buNone/>
            </a:pPr>
            <a:r>
              <a:rPr lang="pl-PL" sz="2400" b="1" dirty="0">
                <a:solidFill>
                  <a:srgbClr val="FFFFFF"/>
                </a:solidFill>
              </a:rPr>
              <a:t>Po powrocie z Włoch Kopernik przebywał w Lidzbarku Warmińskim, gdzie pełnił funkcję sekretarza i lekarza biskupa warmińskiego, czyli swojego wuja Łukasza Watzenrode. W tym czasie Kopernik był angażowany do niemal wszelkich spraw dyplomatycznych, sądowych i administracyjnych, nie pozostawało mu wiele czasu na sprawy naukowe. Aczkolwiek to właśnie w Lidzbarku około 1509 roku opracował pierwsze zarysy swojej teorii heliocentrycznej budowy Układu Słonecznego. Wuj zaproponował mu objęcie po nim biskupstwa warmińskiego, lecz Kopernik odmówił, stwierdzając, że resztę życia chce poświęcić nauce.</a:t>
            </a:r>
          </a:p>
          <a:p>
            <a:pPr marL="0" indent="0">
              <a:buNone/>
            </a:pPr>
            <a:r>
              <a:rPr lang="pl-PL" sz="2400" b="1" dirty="0">
                <a:solidFill>
                  <a:srgbClr val="FFFFFF"/>
                </a:solidFill>
              </a:rPr>
              <a:t>Kolejny etap swojego życia spędził we Fromborku, gdzie mieszkał na wzgórzu katedralnym. Prowadził badania naukowe, a także uczestniczył aktywnie w życiu politycznym. Z Fromborkiem był związany do końca życia, z kilkuletnimi przerwami na pobyt w Olsztynie.</a:t>
            </a:r>
          </a:p>
          <a:p>
            <a:pPr marL="0" indent="0">
              <a:buNone/>
            </a:pPr>
            <a:endParaRPr lang="pl-PL" sz="1600" dirty="0">
              <a:solidFill>
                <a:srgbClr val="FFFFFF"/>
              </a:solidFill>
            </a:endParaRPr>
          </a:p>
          <a:p>
            <a:pPr marL="0" indent="0">
              <a:buNone/>
            </a:pPr>
            <a:endParaRPr lang="pl-PL" sz="1600" dirty="0">
              <a:solidFill>
                <a:srgbClr val="FFFFFF"/>
              </a:solidFill>
            </a:endParaRPr>
          </a:p>
        </p:txBody>
      </p:sp>
    </p:spTree>
    <p:extLst>
      <p:ext uri="{BB962C8B-B14F-4D97-AF65-F5344CB8AC3E}">
        <p14:creationId xmlns:p14="http://schemas.microsoft.com/office/powerpoint/2010/main" val="10844794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Obraz 7" descr="Obraz zawierający moździerz, w pomieszczeniu&#10;&#10;Opis wygenerowany automatycznie">
            <a:extLst>
              <a:ext uri="{FF2B5EF4-FFF2-40B4-BE49-F238E27FC236}">
                <a16:creationId xmlns:a16="http://schemas.microsoft.com/office/drawing/2014/main" id="{9769558D-0942-C088-150B-7EEC83A089CE}"/>
              </a:ext>
            </a:extLst>
          </p:cNvPr>
          <p:cNvPicPr>
            <a:picLocks noChangeAspect="1"/>
          </p:cNvPicPr>
          <p:nvPr/>
        </p:nvPicPr>
        <p:blipFill rotWithShape="1">
          <a:blip r:embed="rId2">
            <a:alphaModFix amt="6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9469" r="13831"/>
          <a:stretch/>
        </p:blipFill>
        <p:spPr>
          <a:xfrm>
            <a:off x="0" y="1"/>
            <a:ext cx="6134944" cy="7744408"/>
          </a:xfrm>
          <a:prstGeom prst="rect">
            <a:avLst/>
          </a:prstGeom>
        </p:spPr>
      </p:pic>
      <p:pic>
        <p:nvPicPr>
          <p:cNvPr id="5" name="Obraz 4" descr="Obraz zawierający rysowanie, Sztuka dziecięca&#10;&#10;Opis wygenerowany automatycznie">
            <a:extLst>
              <a:ext uri="{FF2B5EF4-FFF2-40B4-BE49-F238E27FC236}">
                <a16:creationId xmlns:a16="http://schemas.microsoft.com/office/drawing/2014/main" id="{709E2D54-4581-2EEC-5F6C-37819F036867}"/>
              </a:ext>
            </a:extLst>
          </p:cNvPr>
          <p:cNvPicPr>
            <a:picLocks noChangeAspect="1"/>
          </p:cNvPicPr>
          <p:nvPr/>
        </p:nvPicPr>
        <p:blipFill rotWithShape="1">
          <a:blip r:embed="rId4">
            <a:alphaModFix amt="60000"/>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2672" b="36415"/>
          <a:stretch/>
        </p:blipFill>
        <p:spPr>
          <a:xfrm>
            <a:off x="6134944" y="10"/>
            <a:ext cx="6095156" cy="6857990"/>
          </a:xfrm>
          <a:prstGeom prst="rect">
            <a:avLst/>
          </a:prstGeom>
        </p:spPr>
      </p:pic>
      <p:sp>
        <p:nvSpPr>
          <p:cNvPr id="2" name="Tytuł 1">
            <a:extLst>
              <a:ext uri="{FF2B5EF4-FFF2-40B4-BE49-F238E27FC236}">
                <a16:creationId xmlns:a16="http://schemas.microsoft.com/office/drawing/2014/main" id="{27DA2D2E-1679-943A-0306-D63CA9ECAF7A}"/>
              </a:ext>
            </a:extLst>
          </p:cNvPr>
          <p:cNvSpPr>
            <a:spLocks noGrp="1"/>
          </p:cNvSpPr>
          <p:nvPr>
            <p:ph type="ctrTitle"/>
          </p:nvPr>
        </p:nvSpPr>
        <p:spPr>
          <a:xfrm>
            <a:off x="1240008" y="-119298"/>
            <a:ext cx="9795637" cy="1600200"/>
          </a:xfrm>
        </p:spPr>
        <p:txBody>
          <a:bodyPr>
            <a:normAutofit/>
          </a:bodyPr>
          <a:lstStyle/>
          <a:p>
            <a:r>
              <a:rPr lang="pl-PL" sz="5400" b="1" dirty="0">
                <a:solidFill>
                  <a:srgbClr val="FFFFFF"/>
                </a:solidFill>
                <a:latin typeface="Blackadder ITC" panose="04020505051007020D02" pitchFamily="82" charset="0"/>
              </a:rPr>
              <a:t>Lekarz</a:t>
            </a:r>
          </a:p>
        </p:txBody>
      </p:sp>
      <p:sp>
        <p:nvSpPr>
          <p:cNvPr id="3" name="Podtytuł 2">
            <a:extLst>
              <a:ext uri="{FF2B5EF4-FFF2-40B4-BE49-F238E27FC236}">
                <a16:creationId xmlns:a16="http://schemas.microsoft.com/office/drawing/2014/main" id="{2F3FD05F-6924-6017-1B88-5B3AEE0C2F9B}"/>
              </a:ext>
            </a:extLst>
          </p:cNvPr>
          <p:cNvSpPr>
            <a:spLocks noGrp="1"/>
          </p:cNvSpPr>
          <p:nvPr>
            <p:ph type="subTitle" idx="1"/>
          </p:nvPr>
        </p:nvSpPr>
        <p:spPr>
          <a:xfrm>
            <a:off x="1240008" y="1676845"/>
            <a:ext cx="9795637" cy="1919553"/>
          </a:xfrm>
        </p:spPr>
        <p:txBody>
          <a:bodyPr>
            <a:noAutofit/>
          </a:bodyPr>
          <a:lstStyle/>
          <a:p>
            <a:r>
              <a:rPr lang="pl-PL" sz="2000" b="1" dirty="0">
                <a:solidFill>
                  <a:srgbClr val="FFFF00"/>
                </a:solidFill>
              </a:rPr>
              <a:t>Dla nas Kopernik był przede wszystkim astronomem. Jednak współcześni znali go raczej jako lekarza. Uważano go za biegłego uzdrowiciela. W przeciwieństwie do ekonomii i astronomii, gdzie Kopernik wykazał się niezwykłą przenikliwością, w medycynie kierował się jedynie wskazówkami opisanymi w licznych książkach medycznych, które zebrał we własnej bibliotece. Z racji swojej sławy zwracało się do niego wielu wpływowych obywateli.</a:t>
            </a:r>
          </a:p>
          <a:p>
            <a:r>
              <a:rPr lang="pl-PL" sz="2000" b="1" dirty="0">
                <a:solidFill>
                  <a:srgbClr val="FFFF00"/>
                </a:solidFill>
              </a:rPr>
              <a:t>Jako ciekawostkę z zakresu działalności medycznej można przywołać sytuację, gdy zajmował się badaniem przyczyn zarazy w Olsztynie. Odkrył wkrótce, że jej głównym powodem był spożywany zanieczyszczony chleb, gdyż pieczywo często lądowało na ziemi, po czym było konsumowane razem z brudem i zarazkami. Kopernik wpadł wówczas na pomysł, aby smarować pieczywo masłem, aby przywierający do pieczywa bród zniechęcał ludzi do jedzenia. W efekcie ludność zaczęła dostrzegać problem. Brudny chleb przestał gościć w jadłospisie. Zaraza ustąpiła, natomiast samo smarowanie chleba masłem stało się popularne w całej Europie.</a:t>
            </a:r>
          </a:p>
          <a:p>
            <a:r>
              <a:rPr lang="pl-PL" sz="2000" b="1" dirty="0">
                <a:solidFill>
                  <a:srgbClr val="FFFF00"/>
                </a:solidFill>
              </a:rPr>
              <a:t>Miał również pewne osiągnięcia w zakresie medycyny prewencyjnej. W 1519 r. podczas epidemii nieokreślonej choroby zakaźnej na wybrzeżu, z jego inicjatywy wybudowano rurociąg, dzięki czemu ludność Warmii i pomorza była zaopatrzona w świeżą wodę</a:t>
            </a:r>
          </a:p>
        </p:txBody>
      </p:sp>
    </p:spTree>
    <p:extLst>
      <p:ext uri="{BB962C8B-B14F-4D97-AF65-F5344CB8AC3E}">
        <p14:creationId xmlns:p14="http://schemas.microsoft.com/office/powerpoint/2010/main" val="10510247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2DFA86C2-D400-6691-D9A1-374F1433005F}"/>
              </a:ext>
            </a:extLst>
          </p:cNvPr>
          <p:cNvPicPr>
            <a:picLocks noChangeAspect="1"/>
          </p:cNvPicPr>
          <p:nvPr/>
        </p:nvPicPr>
        <p:blipFill rotWithShape="1">
          <a:blip r:embed="rId2">
            <a:alphaModFix amt="6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730"/>
          <a:stretch/>
        </p:blipFill>
        <p:spPr>
          <a:xfrm>
            <a:off x="0" y="-1"/>
            <a:ext cx="12192001" cy="6857990"/>
          </a:xfrm>
          <a:prstGeom prst="rect">
            <a:avLst/>
          </a:prstGeom>
        </p:spPr>
      </p:pic>
      <p:sp>
        <p:nvSpPr>
          <p:cNvPr id="2" name="Tytuł 1">
            <a:extLst>
              <a:ext uri="{FF2B5EF4-FFF2-40B4-BE49-F238E27FC236}">
                <a16:creationId xmlns:a16="http://schemas.microsoft.com/office/drawing/2014/main" id="{B1D42D31-0A3F-75E4-6828-45DEBB7354A5}"/>
              </a:ext>
            </a:extLst>
          </p:cNvPr>
          <p:cNvSpPr>
            <a:spLocks noGrp="1"/>
          </p:cNvSpPr>
          <p:nvPr>
            <p:ph type="title"/>
          </p:nvPr>
        </p:nvSpPr>
        <p:spPr>
          <a:xfrm>
            <a:off x="838199" y="1288202"/>
            <a:ext cx="5155261" cy="4072044"/>
          </a:xfrm>
        </p:spPr>
        <p:txBody>
          <a:bodyPr anchor="t">
            <a:normAutofit/>
          </a:bodyPr>
          <a:lstStyle/>
          <a:p>
            <a:r>
              <a:rPr lang="pl-PL" b="1" dirty="0">
                <a:solidFill>
                  <a:schemeClr val="accent2">
                    <a:lumMod val="60000"/>
                    <a:lumOff val="40000"/>
                  </a:schemeClr>
                </a:solidFill>
                <a:latin typeface="Algerian" panose="04020705040A02060702" pitchFamily="82" charset="0"/>
                <a:cs typeface="Angsana New" panose="02020603050405020304" pitchFamily="18" charset="-34"/>
              </a:rPr>
              <a:t>Ekonomista</a:t>
            </a:r>
          </a:p>
        </p:txBody>
      </p:sp>
      <p:sp>
        <p:nvSpPr>
          <p:cNvPr id="3" name="Symbol zastępczy zawartości 2">
            <a:extLst>
              <a:ext uri="{FF2B5EF4-FFF2-40B4-BE49-F238E27FC236}">
                <a16:creationId xmlns:a16="http://schemas.microsoft.com/office/drawing/2014/main" id="{1C12EE6D-E25E-A5F7-A946-27B36C44FB94}"/>
              </a:ext>
            </a:extLst>
          </p:cNvPr>
          <p:cNvSpPr>
            <a:spLocks noGrp="1"/>
          </p:cNvSpPr>
          <p:nvPr>
            <p:ph idx="1"/>
          </p:nvPr>
        </p:nvSpPr>
        <p:spPr>
          <a:xfrm>
            <a:off x="6094476" y="915009"/>
            <a:ext cx="5170861" cy="4072043"/>
          </a:xfrm>
        </p:spPr>
        <p:txBody>
          <a:bodyPr>
            <a:noAutofit/>
          </a:bodyPr>
          <a:lstStyle/>
          <a:p>
            <a:pPr marL="0" indent="0">
              <a:buNone/>
            </a:pPr>
            <a:r>
              <a:rPr lang="pl-PL" sz="2000" b="1" dirty="0">
                <a:solidFill>
                  <a:schemeClr val="accent2">
                    <a:lumMod val="40000"/>
                    <a:lumOff val="60000"/>
                  </a:schemeClr>
                </a:solidFill>
                <a:latin typeface="Batang" panose="020B0503020000020004" pitchFamily="18" charset="-127"/>
                <a:ea typeface="Batang" panose="020B0503020000020004" pitchFamily="18" charset="-127"/>
                <a:cs typeface="Aharoni" panose="020B0604020202020204" pitchFamily="2" charset="-79"/>
              </a:rPr>
              <a:t>Kopernik, jak przystało na uczonego doby renesansu, realizował się w wielu dziedzinach. Swoich sił próbował również w ekonomii. W 1522 roku opracował „Traktat o monetach”, w którym przedstawił zasadę wypierania z rynku lepszego pieniądza przez gorszy, dziś znaną jako prawo Kopernika–Greshama. Swoją regułę Kopernik publicznie przedstawił na zjeździe stanów Prus Królewskich w Grudziądzu w 1522 roku. Podczas wystąpienia uczony apelował także o monetarną unifikację Korony i Prus i wskazał, w jaki sposób można zabezpieczyć pieniądz przed dewaluacją. Poza tym zaproponował, aby ustalić stały stosunek szeląga do grosza (60 szelągów miało się równać 20 groszom).</a:t>
            </a:r>
          </a:p>
        </p:txBody>
      </p:sp>
    </p:spTree>
    <p:extLst>
      <p:ext uri="{BB962C8B-B14F-4D97-AF65-F5344CB8AC3E}">
        <p14:creationId xmlns:p14="http://schemas.microsoft.com/office/powerpoint/2010/main" val="8580493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heel(1)">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az 4" descr="Obraz zawierający krąg, tekst&#10;&#10;Opis wygenerowany automatycznie">
            <a:extLst>
              <a:ext uri="{FF2B5EF4-FFF2-40B4-BE49-F238E27FC236}">
                <a16:creationId xmlns:a16="http://schemas.microsoft.com/office/drawing/2014/main" id="{A96FAAA7-FFB9-464C-D450-822F1AD4D4D1}"/>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5752" r="-2" b="19403"/>
          <a:stretch/>
        </p:blipFill>
        <p:spPr>
          <a:xfrm>
            <a:off x="20" y="10"/>
            <a:ext cx="12191980" cy="6857990"/>
          </a:xfrm>
          <a:prstGeom prst="rect">
            <a:avLst/>
          </a:prstGeom>
        </p:spPr>
      </p:pic>
      <p:sp>
        <p:nvSpPr>
          <p:cNvPr id="2" name="Tytuł 1">
            <a:extLst>
              <a:ext uri="{FF2B5EF4-FFF2-40B4-BE49-F238E27FC236}">
                <a16:creationId xmlns:a16="http://schemas.microsoft.com/office/drawing/2014/main" id="{2D3FCA3E-4F0B-2856-BA00-C66B56E324A3}"/>
              </a:ext>
            </a:extLst>
          </p:cNvPr>
          <p:cNvSpPr>
            <a:spLocks noGrp="1"/>
          </p:cNvSpPr>
          <p:nvPr>
            <p:ph type="title"/>
          </p:nvPr>
        </p:nvSpPr>
        <p:spPr/>
        <p:txBody>
          <a:bodyPr>
            <a:normAutofit/>
          </a:bodyPr>
          <a:lstStyle/>
          <a:p>
            <a:r>
              <a:rPr lang="pl-PL" i="1" dirty="0">
                <a:solidFill>
                  <a:srgbClr val="FFFFFF"/>
                </a:solidFill>
              </a:rPr>
              <a:t>„Wstrzymał Słońce, ruszył Ziemię”</a:t>
            </a:r>
          </a:p>
        </p:txBody>
      </p:sp>
      <p:sp>
        <p:nvSpPr>
          <p:cNvPr id="3" name="Symbol zastępczy zawartości 2">
            <a:extLst>
              <a:ext uri="{FF2B5EF4-FFF2-40B4-BE49-F238E27FC236}">
                <a16:creationId xmlns:a16="http://schemas.microsoft.com/office/drawing/2014/main" id="{4394C6F4-2179-C28C-C884-A62B313BFD46}"/>
              </a:ext>
            </a:extLst>
          </p:cNvPr>
          <p:cNvSpPr>
            <a:spLocks noGrp="1"/>
          </p:cNvSpPr>
          <p:nvPr>
            <p:ph idx="1"/>
          </p:nvPr>
        </p:nvSpPr>
        <p:spPr/>
        <p:txBody>
          <a:bodyPr>
            <a:normAutofit/>
          </a:bodyPr>
          <a:lstStyle/>
          <a:p>
            <a:pPr marL="0" indent="0">
              <a:buNone/>
            </a:pPr>
            <a:r>
              <a:rPr lang="pl-PL" sz="2200" dirty="0">
                <a:solidFill>
                  <a:srgbClr val="FFFFFF"/>
                </a:solidFill>
              </a:rPr>
              <a:t>Istotne miejsce w historii nauki zapewniły Kopernikowi uważne obserwacje astronomiczne i wywrotowa teoria mówiąca, że to Ziemia okrąża Słońce, a nie na odwrót. Dzieło „O obrotach sfer niebieskich” astronom ukończył już w 1530 roku, ale długo zastanawiał się, czy powinien je opublikować. Zdawał sobie sprawę, że jego koncepcja przeciwstawia się wyraźnie tym tradycyjnym, opracowanym przez Ptolemeusza i popieranym przez Kościół. Warto w tym miejscu zauważyć, że podczas swoich astronomicznych obserwacji Kopernik miał do wykorzystania dość ograniczoną liczbę przyrządów. Pierwszy teleskop został skonstruowany dopiero na początku XVII wieku przez Hansa </a:t>
            </a:r>
            <a:r>
              <a:rPr lang="pl-PL" sz="2200" dirty="0" err="1">
                <a:solidFill>
                  <a:srgbClr val="FFFFFF"/>
                </a:solidFill>
              </a:rPr>
              <a:t>Lipperheya</a:t>
            </a:r>
            <a:r>
              <a:rPr lang="pl-PL" sz="2200" dirty="0">
                <a:solidFill>
                  <a:srgbClr val="FFFFFF"/>
                </a:solidFill>
              </a:rPr>
              <a:t>. Kopernik mógł korzystać z kwadrantu słonecznego, przeznaczonego do obliczania szerokości geograficznej danego punktu, sfery armilarnej, służącej do wyznaczania współrzędnych równikowych i ekliptycznych, oraz </a:t>
            </a:r>
            <a:r>
              <a:rPr lang="pl-PL" sz="2200" dirty="0" err="1">
                <a:solidFill>
                  <a:srgbClr val="FFFFFF"/>
                </a:solidFill>
              </a:rPr>
              <a:t>triquetrum</a:t>
            </a:r>
            <a:r>
              <a:rPr lang="pl-PL" sz="2200" dirty="0">
                <a:solidFill>
                  <a:srgbClr val="FFFFFF"/>
                </a:solidFill>
              </a:rPr>
              <a:t>, przyrządu umożliwiającego obserwacje astronomiczne. Dokładność obserwacji Kopernika zadziwia, tym bardziej że swoje obliczenia przeprowadzał w systemie </a:t>
            </a:r>
            <a:r>
              <a:rPr lang="pl-PL" sz="2200" dirty="0" err="1">
                <a:solidFill>
                  <a:srgbClr val="FFFFFF"/>
                </a:solidFill>
              </a:rPr>
              <a:t>sześćdziesiątkowym</a:t>
            </a:r>
            <a:r>
              <a:rPr lang="pl-PL" sz="2200" dirty="0">
                <a:solidFill>
                  <a:srgbClr val="FFFFFF"/>
                </a:solidFill>
              </a:rPr>
              <a:t>.</a:t>
            </a:r>
          </a:p>
        </p:txBody>
      </p:sp>
    </p:spTree>
    <p:extLst>
      <p:ext uri="{BB962C8B-B14F-4D97-AF65-F5344CB8AC3E}">
        <p14:creationId xmlns:p14="http://schemas.microsoft.com/office/powerpoint/2010/main" val="708266221"/>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az 4" descr="Aleksander Lesser, „Kopernik na łożu śmierci”">
            <a:extLst>
              <a:ext uri="{FF2B5EF4-FFF2-40B4-BE49-F238E27FC236}">
                <a16:creationId xmlns:a16="http://schemas.microsoft.com/office/drawing/2014/main" id="{3A7F0B42-DBD5-D7FD-743A-367FABC38E25}"/>
              </a:ext>
            </a:extLst>
          </p:cNvPr>
          <p:cNvPicPr>
            <a:picLocks noChangeAspect="1"/>
          </p:cNvPicPr>
          <p:nvPr/>
        </p:nvPicPr>
        <p:blipFill rotWithShape="1">
          <a:blip r:embed="rId2">
            <a:extLst>
              <a:ext uri="{28A0092B-C50C-407E-A947-70E740481C1C}">
                <a14:useLocalDpi xmlns:a14="http://schemas.microsoft.com/office/drawing/2010/main" val="0"/>
              </a:ext>
            </a:extLst>
          </a:blip>
          <a:srcRect b="108"/>
          <a:stretch/>
        </p:blipFill>
        <p:spPr>
          <a:xfrm>
            <a:off x="1" y="10"/>
            <a:ext cx="9669642" cy="6857990"/>
          </a:xfrm>
          <a:prstGeom prst="rect">
            <a:avLst/>
          </a:prstGeom>
        </p:spPr>
      </p:pic>
      <p:sp>
        <p:nvSpPr>
          <p:cNvPr id="2" name="Tytuł 1">
            <a:extLst>
              <a:ext uri="{FF2B5EF4-FFF2-40B4-BE49-F238E27FC236}">
                <a16:creationId xmlns:a16="http://schemas.microsoft.com/office/drawing/2014/main" id="{AA965F29-7213-7D96-DA81-49306EC6ABA8}"/>
              </a:ext>
            </a:extLst>
          </p:cNvPr>
          <p:cNvSpPr>
            <a:spLocks noGrp="1"/>
          </p:cNvSpPr>
          <p:nvPr>
            <p:ph type="title"/>
          </p:nvPr>
        </p:nvSpPr>
        <p:spPr>
          <a:xfrm>
            <a:off x="7528564" y="-190175"/>
            <a:ext cx="3822189" cy="1899912"/>
          </a:xfrm>
        </p:spPr>
        <p:txBody>
          <a:bodyPr>
            <a:normAutofit/>
          </a:bodyPr>
          <a:lstStyle/>
          <a:p>
            <a:r>
              <a:rPr lang="pl-PL" sz="4000" b="1" dirty="0"/>
              <a:t>Śmierć Kopernika</a:t>
            </a:r>
          </a:p>
        </p:txBody>
      </p:sp>
      <p:sp>
        <p:nvSpPr>
          <p:cNvPr id="3" name="Symbol zastępczy zawartości 2">
            <a:extLst>
              <a:ext uri="{FF2B5EF4-FFF2-40B4-BE49-F238E27FC236}">
                <a16:creationId xmlns:a16="http://schemas.microsoft.com/office/drawing/2014/main" id="{F719E87B-3F4E-4B65-F8DD-833470752DED}"/>
              </a:ext>
            </a:extLst>
          </p:cNvPr>
          <p:cNvSpPr>
            <a:spLocks noGrp="1"/>
          </p:cNvSpPr>
          <p:nvPr>
            <p:ph idx="1"/>
          </p:nvPr>
        </p:nvSpPr>
        <p:spPr>
          <a:xfrm>
            <a:off x="7531610" y="1405501"/>
            <a:ext cx="3822189" cy="3742762"/>
          </a:xfrm>
        </p:spPr>
        <p:txBody>
          <a:bodyPr>
            <a:noAutofit/>
          </a:bodyPr>
          <a:lstStyle/>
          <a:p>
            <a:pPr marL="0" indent="0">
              <a:buNone/>
            </a:pPr>
            <a:r>
              <a:rPr lang="pl-PL" sz="1800" b="1" dirty="0"/>
              <a:t>Przełomowe dzieło Mikołaj Kopernika „O obrotach sfer niebieskich” ostatecznie ukazało się drukiem dopiero w marcu 1543 roku w Norymberdze. Trzy miesiące wcześniej astronom doznał wylewu krwi do mózgu. Zmarł w maju 1543 roku (według historyków między 21 a 24 maja) i został pochowany w katedrze fromborskiej. Według legendy wydrukowany egzemplarz dzieła Kopernika dotarł do niego tuż przed śmiercią.</a:t>
            </a:r>
          </a:p>
          <a:p>
            <a:pPr marL="0" indent="0">
              <a:buNone/>
            </a:pPr>
            <a:r>
              <a:rPr lang="pl-PL" sz="1800" b="1" dirty="0"/>
              <a:t>Autor rewolucyjnej tezy długo był obiektem drwin i krytyki, m.in. ze strony Marcina Lutra. Kościół katolicki również nie krył się ze swoim brakiem zadowolenia wobec wówczas kontrowersyjnej koncepcji. W 1616 roku umieścił dzieło Kopernika na swoim indeksie ksiąg zakazanych </a:t>
            </a:r>
          </a:p>
        </p:txBody>
      </p:sp>
    </p:spTree>
    <p:extLst>
      <p:ext uri="{BB962C8B-B14F-4D97-AF65-F5344CB8AC3E}">
        <p14:creationId xmlns:p14="http://schemas.microsoft.com/office/powerpoint/2010/main" val="34579015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par>
                          <p:cTn id="12" fill="hold">
                            <p:stCondLst>
                              <p:cond delay="2500"/>
                            </p:stCondLst>
                            <p:childTnLst>
                              <p:par>
                                <p:cTn id="13" presetID="16" presetClass="entr" presetSubtype="21"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Motyw pakietu Office">
  <a:themeElements>
    <a:clrScheme name="Motyw pakietu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 2013 - 2022</Template>
  <TotalTime>326</TotalTime>
  <Words>1137</Words>
  <Application>Microsoft Office PowerPoint</Application>
  <PresentationFormat>Panoramiczny</PresentationFormat>
  <Paragraphs>32</Paragraphs>
  <Slides>10</Slides>
  <Notes>0</Notes>
  <HiddenSlides>0</HiddenSlides>
  <MMClips>1</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10</vt:i4>
      </vt:variant>
    </vt:vector>
  </HeadingPairs>
  <TitlesOfParts>
    <vt:vector size="18" baseType="lpstr">
      <vt:lpstr>Batang</vt:lpstr>
      <vt:lpstr>Algerian</vt:lpstr>
      <vt:lpstr>Arial</vt:lpstr>
      <vt:lpstr>Blackadder ITC</vt:lpstr>
      <vt:lpstr>Calibri</vt:lpstr>
      <vt:lpstr>Calibri Light</vt:lpstr>
      <vt:lpstr>Edwardian Script ITC</vt:lpstr>
      <vt:lpstr>Motyw pakietu Office</vt:lpstr>
      <vt:lpstr>Mikołaj Kopernik – człowiek wielu talentów</vt:lpstr>
      <vt:lpstr>Dzieciństwo Kopernika</vt:lpstr>
      <vt:lpstr>Edukacja</vt:lpstr>
      <vt:lpstr>Kopernik – człowiek renesansu</vt:lpstr>
      <vt:lpstr>Powrót do Polski</vt:lpstr>
      <vt:lpstr>Lekarz</vt:lpstr>
      <vt:lpstr>Ekonomista</vt:lpstr>
      <vt:lpstr>„Wstrzymał Słońce, ruszył Ziemię”</vt:lpstr>
      <vt:lpstr>Śmierć Kopernika</vt:lpstr>
      <vt:lpstr>Autor - Igor Miazga Vc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Mikołaj Kopernik – człowiek wielu talentów</dc:title>
  <dc:creator>pawel karski</dc:creator>
  <cp:lastModifiedBy>pawel karski</cp:lastModifiedBy>
  <cp:revision>4</cp:revision>
  <dcterms:created xsi:type="dcterms:W3CDTF">2023-05-23T09:23:17Z</dcterms:created>
  <dcterms:modified xsi:type="dcterms:W3CDTF">2023-05-26T15:09:37Z</dcterms:modified>
</cp:coreProperties>
</file>