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3"/>
  </p:notesMasterIdLst>
  <p:sldIdLst>
    <p:sldId id="256" r:id="rId2"/>
    <p:sldId id="265" r:id="rId3"/>
    <p:sldId id="257" r:id="rId4"/>
    <p:sldId id="263" r:id="rId5"/>
    <p:sldId id="259" r:id="rId6"/>
    <p:sldId id="264" r:id="rId7"/>
    <p:sldId id="261" r:id="rId8"/>
    <p:sldId id="260" r:id="rId9"/>
    <p:sldId id="267" r:id="rId10"/>
    <p:sldId id="272" r:id="rId11"/>
    <p:sldId id="275" r:id="rId12"/>
    <p:sldId id="274" r:id="rId13"/>
    <p:sldId id="262" r:id="rId14"/>
    <p:sldId id="268" r:id="rId15"/>
    <p:sldId id="269" r:id="rId16"/>
    <p:sldId id="277" r:id="rId17"/>
    <p:sldId id="278" r:id="rId18"/>
    <p:sldId id="271" r:id="rId19"/>
    <p:sldId id="270" r:id="rId20"/>
    <p:sldId id="280" r:id="rId21"/>
    <p:sldId id="279" r:id="rId22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7032" autoAdjust="0"/>
    <p:restoredTop sz="83456" autoAdjust="0"/>
  </p:normalViewPr>
  <p:slideViewPr>
    <p:cSldViewPr>
      <p:cViewPr varScale="1">
        <p:scale>
          <a:sx n="87" d="100"/>
          <a:sy n="87" d="100"/>
        </p:scale>
        <p:origin x="-1267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-3139" y="-77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5BFCE5-87D5-4F59-A507-E2A716BF7C4D}" type="datetimeFigureOut">
              <a:rPr lang="pl-PL" smtClean="0"/>
              <a:pPr/>
              <a:t>05.12.2023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9A7F40-C62C-4B29-A7D9-39EA93B47E4A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ójkąt równoramienny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66221E02-25CB-4963-84BC-0813985E7D90}" type="datetimeFigureOut">
              <a:rPr lang="pl-PL" smtClean="0"/>
              <a:pPr/>
              <a:t>05.12.2023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pl-PL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05.12.2023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05.12.2023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66221E02-25CB-4963-84BC-0813985E7D90}" type="datetimeFigureOut">
              <a:rPr lang="pl-PL" smtClean="0"/>
              <a:pPr/>
              <a:t>05.12.2023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ójkąt prostokątny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rójkąt równoramienny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66221E02-25CB-4963-84BC-0813985E7D90}" type="datetimeFigureOut">
              <a:rPr lang="pl-PL" smtClean="0"/>
              <a:pPr/>
              <a:t>05.12.2023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11" name="Łącznik prosty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Łącznik prosty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66221E02-25CB-4963-84BC-0813985E7D90}" type="datetimeFigureOut">
              <a:rPr lang="pl-PL" smtClean="0"/>
              <a:pPr/>
              <a:t>05.12.2023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66221E02-25CB-4963-84BC-0813985E7D90}" type="datetimeFigureOut">
              <a:rPr lang="pl-PL" smtClean="0"/>
              <a:pPr/>
              <a:t>05.12.2023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05.12.2023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66221E02-25CB-4963-84BC-0813985E7D90}" type="datetimeFigureOut">
              <a:rPr lang="pl-PL" smtClean="0"/>
              <a:pPr/>
              <a:t>05.12.2023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66221E02-25CB-4963-84BC-0813985E7D90}" type="datetimeFigureOut">
              <a:rPr lang="pl-PL" smtClean="0"/>
              <a:pPr/>
              <a:t>05.12.2023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66221E02-25CB-4963-84BC-0813985E7D90}" type="datetimeFigureOut">
              <a:rPr lang="pl-PL" smtClean="0"/>
              <a:pPr/>
              <a:t>05.12.2023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rójkąt prostokątny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Łącznik prosty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y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66221E02-25CB-4963-84BC-0813985E7D90}" type="datetimeFigureOut">
              <a:rPr lang="pl-PL" smtClean="0"/>
              <a:pPr/>
              <a:t>05.12.2023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pl-PL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500298" y="1571612"/>
            <a:ext cx="7000924" cy="1470025"/>
          </a:xfrm>
        </p:spPr>
        <p:txBody>
          <a:bodyPr>
            <a:noAutofit/>
          </a:bodyPr>
          <a:lstStyle/>
          <a:p>
            <a:pPr algn="ctr"/>
            <a:r>
              <a:rPr lang="pl-PL" sz="6000" dirty="0" smtClean="0"/>
              <a:t>Metody</a:t>
            </a:r>
            <a:br>
              <a:rPr lang="pl-PL" sz="6000" dirty="0" smtClean="0"/>
            </a:br>
            <a:r>
              <a:rPr lang="pl-PL" sz="6000" dirty="0" smtClean="0"/>
              <a:t>aktywizujące </a:t>
            </a:r>
            <a:br>
              <a:rPr lang="pl-PL" sz="6000" dirty="0" smtClean="0"/>
            </a:br>
            <a:endParaRPr lang="pl-PL" sz="6000" dirty="0"/>
          </a:p>
        </p:txBody>
      </p:sp>
      <p:pic>
        <p:nvPicPr>
          <p:cNvPr id="5" name="Obraz 4" descr="boy-160168_128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2857496"/>
            <a:ext cx="5422610" cy="364331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smtClean="0"/>
              <a:t>METODY INTEGRACYJNE</a:t>
            </a:r>
            <a:endParaRPr lang="pl-PL" b="1" dirty="0"/>
          </a:p>
        </p:txBody>
      </p:sp>
      <p:sp>
        <p:nvSpPr>
          <p:cNvPr id="3" name="Prostokąt 2"/>
          <p:cNvSpPr/>
          <p:nvPr/>
        </p:nvSpPr>
        <p:spPr>
          <a:xfrm>
            <a:off x="857224" y="1785926"/>
            <a:ext cx="7643866" cy="4544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dirty="0" smtClean="0"/>
              <a:t>Metody integracyjne – odprężają, relaksują, wprowadzają w dobry nastrój</a:t>
            </a:r>
          </a:p>
          <a:p>
            <a:r>
              <a:rPr lang="pl-PL" sz="2800" dirty="0" smtClean="0"/>
              <a:t>i życzliwą atmosferę, zapewniają bezpieczeństwo w grupie, gwarantują poczucie tożsamości, uczą efektywnej komunikacji, np.: </a:t>
            </a:r>
          </a:p>
          <a:p>
            <a:r>
              <a:rPr lang="pl-PL" sz="2800" dirty="0" smtClean="0"/>
              <a:t>„pajęczynka”,</a:t>
            </a:r>
          </a:p>
          <a:p>
            <a:r>
              <a:rPr lang="pl-PL" sz="2800" dirty="0" smtClean="0"/>
              <a:t>„psy i koty”, </a:t>
            </a:r>
          </a:p>
          <a:p>
            <a:r>
              <a:rPr lang="pl-PL" sz="2800" dirty="0" smtClean="0"/>
              <a:t>„szybka randka”, </a:t>
            </a:r>
          </a:p>
          <a:p>
            <a:r>
              <a:rPr lang="pl-PL" sz="2800" dirty="0" smtClean="0"/>
              <a:t>„graffiti”.</a:t>
            </a:r>
            <a:endParaRPr lang="pl-PL" sz="2800" dirty="0"/>
          </a:p>
        </p:txBody>
      </p:sp>
      <p:sp>
        <p:nvSpPr>
          <p:cNvPr id="2050" name="AutoShape 2" descr="C:\Users\Lenovo\Desktop\6-myc59blowych-kapeluszy-edwarda-de-bono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052" name="AutoShape 4" descr="C:\Users\Lenovo\Desktop\6-myc59blowych-kapeluszy-edwarda-de-bono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ctrTitle"/>
          </p:nvPr>
        </p:nvSpPr>
        <p:spPr>
          <a:xfrm>
            <a:off x="357158" y="428604"/>
            <a:ext cx="8062912" cy="1081076"/>
          </a:xfrm>
        </p:spPr>
        <p:txBody>
          <a:bodyPr>
            <a:noAutofit/>
          </a:bodyPr>
          <a:lstStyle/>
          <a:p>
            <a:pPr algn="ctr"/>
            <a:r>
              <a:rPr lang="pl-PL" b="1" dirty="0" smtClean="0"/>
              <a:t>METODY PRACY GRUPOWEJ</a:t>
            </a:r>
            <a:endParaRPr lang="pl-PL" b="1" dirty="0"/>
          </a:p>
        </p:txBody>
      </p:sp>
      <p:sp>
        <p:nvSpPr>
          <p:cNvPr id="4" name="Podtytuł 3"/>
          <p:cNvSpPr>
            <a:spLocks noGrp="1"/>
          </p:cNvSpPr>
          <p:nvPr>
            <p:ph type="subTitle" idx="1"/>
          </p:nvPr>
        </p:nvSpPr>
        <p:spPr>
          <a:xfrm>
            <a:off x="571472" y="1928802"/>
            <a:ext cx="8062912" cy="1752600"/>
          </a:xfrm>
        </p:spPr>
        <p:txBody>
          <a:bodyPr>
            <a:noAutofit/>
          </a:bodyPr>
          <a:lstStyle/>
          <a:p>
            <a:pPr algn="l"/>
            <a:r>
              <a:rPr lang="pl-PL" sz="2800" b="1" dirty="0" smtClean="0">
                <a:solidFill>
                  <a:schemeClr val="tx1"/>
                </a:solidFill>
              </a:rPr>
              <a:t>Praca w grupach odnosi się do doświadczeń edukacyjnych, podczas których uczniowie wspólnie pracują nad tym samym zadaniem. Praca w grupach może pomóc </a:t>
            </a:r>
          </a:p>
          <a:p>
            <a:pPr algn="l"/>
            <a:r>
              <a:rPr lang="pl-PL" sz="2800" b="1" dirty="0" smtClean="0">
                <a:solidFill>
                  <a:schemeClr val="tx1"/>
                </a:solidFill>
              </a:rPr>
              <a:t>w budowaniu pozytywnej i angażującej społeczności edukacyjnej poprzez wzajemne uczenie się i nauczanie. Promowanie interakcji rówieśniczych może pozytywnie wpłynąć na doświadczenia edukacyjne, przygotowując uczniów do pracy poza klasą</a:t>
            </a:r>
            <a:r>
              <a:rPr lang="pl-PL" sz="2800" b="1" dirty="0" smtClean="0"/>
              <a:t>.</a:t>
            </a:r>
            <a:endParaRPr lang="pl-PL" sz="2800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smtClean="0"/>
              <a:t>KAPELUSZE DE BONO</a:t>
            </a:r>
            <a:endParaRPr lang="pl-PL" b="1" dirty="0"/>
          </a:p>
        </p:txBody>
      </p:sp>
      <p:pic>
        <p:nvPicPr>
          <p:cNvPr id="29698" name="Picture 2" descr="C:\Users\Lenovo\Desktop\pobran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643050"/>
            <a:ext cx="6740519" cy="45005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954766"/>
          </a:xfrm>
        </p:spPr>
        <p:txBody>
          <a:bodyPr/>
          <a:lstStyle/>
          <a:p>
            <a:r>
              <a:rPr lang="pl-PL" b="1" dirty="0" smtClean="0">
                <a:solidFill>
                  <a:schemeClr val="accent1"/>
                </a:solidFill>
              </a:rPr>
              <a:t>Metody graficznego zapisu</a:t>
            </a:r>
            <a:r>
              <a:rPr lang="pl-PL" b="1" dirty="0" smtClean="0"/>
              <a:t> </a:t>
            </a:r>
          </a:p>
          <a:p>
            <a:pPr>
              <a:buNone/>
            </a:pPr>
            <a:r>
              <a:rPr lang="pl-PL" b="1" dirty="0" smtClean="0"/>
              <a:t>    </a:t>
            </a:r>
            <a:r>
              <a:rPr lang="pl-PL" dirty="0" smtClean="0"/>
              <a:t>(np. plakat, rybi szkielet, drzewko decyzyjne, mapa skojarzeń, kosza </a:t>
            </a:r>
          </a:p>
          <a:p>
            <a:pPr>
              <a:buNone/>
            </a:pPr>
            <a:r>
              <a:rPr lang="pl-PL" dirty="0" smtClean="0"/>
              <a:t>    i walizki)– proces podejmowania decyzji jest przedstawiony graficznie.</a:t>
            </a:r>
          </a:p>
          <a:p>
            <a:endParaRPr lang="pl-PL" dirty="0"/>
          </a:p>
        </p:txBody>
      </p:sp>
      <p:pic>
        <p:nvPicPr>
          <p:cNvPr id="4" name="Obraz 3" descr="slide_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166" y="3357562"/>
            <a:ext cx="6643734" cy="307183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Metoda rybi szkielet</a:t>
            </a:r>
            <a:endParaRPr lang="pl-PL" dirty="0"/>
          </a:p>
        </p:txBody>
      </p:sp>
      <p:pic>
        <p:nvPicPr>
          <p:cNvPr id="6" name="Symbol zastępczy zawartości 5" descr="na6_ziolkowska_030522_2b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9156" y="1785926"/>
            <a:ext cx="7180087" cy="4116403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Drzewko decyzyjne </a:t>
            </a:r>
            <a:endParaRPr lang="pl-PL" dirty="0"/>
          </a:p>
        </p:txBody>
      </p:sp>
      <p:pic>
        <p:nvPicPr>
          <p:cNvPr id="4" name="Symbol zastępczy zawartości 3" descr="nagłówekDD (1)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2234" y="2000240"/>
            <a:ext cx="8001056" cy="4000528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85720" y="267494"/>
            <a:ext cx="8715436" cy="1399032"/>
          </a:xfrm>
        </p:spPr>
        <p:txBody>
          <a:bodyPr>
            <a:normAutofit/>
          </a:bodyPr>
          <a:lstStyle/>
          <a:p>
            <a:r>
              <a:rPr lang="pl-PL" sz="3200" dirty="0" smtClean="0"/>
              <a:t>Korzyści wynikające ze stosowania   </a:t>
            </a:r>
            <a:br>
              <a:rPr lang="pl-PL" sz="3200" dirty="0" smtClean="0"/>
            </a:br>
            <a:r>
              <a:rPr lang="pl-PL" sz="3200" dirty="0" smtClean="0"/>
              <a:t>          metod aktywizujących</a:t>
            </a:r>
            <a:endParaRPr lang="pl-PL" sz="3200" dirty="0"/>
          </a:p>
        </p:txBody>
      </p:sp>
      <p:sp>
        <p:nvSpPr>
          <p:cNvPr id="4" name="Prostokąt 3"/>
          <p:cNvSpPr/>
          <p:nvPr/>
        </p:nvSpPr>
        <p:spPr>
          <a:xfrm>
            <a:off x="357158" y="1571612"/>
            <a:ext cx="878684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l-PL" dirty="0" smtClean="0"/>
              <a:t> uczeń zapamiętuje o wiele więcej, systematyzuje, utrwala wiedzę - uczy się planowania , organizowania, oceniania własnej nauki </a:t>
            </a:r>
          </a:p>
          <a:p>
            <a:pPr>
              <a:buFont typeface="Arial" pitchFamily="34" charset="0"/>
              <a:buChar char="•"/>
            </a:pPr>
            <a:r>
              <a:rPr lang="pl-PL" dirty="0" smtClean="0"/>
              <a:t> rozwija twórcze myślenie </a:t>
            </a:r>
          </a:p>
          <a:p>
            <a:pPr>
              <a:buFont typeface="Arial" pitchFamily="34" charset="0"/>
              <a:buChar char="•"/>
            </a:pPr>
            <a:r>
              <a:rPr lang="pl-PL" dirty="0" smtClean="0"/>
              <a:t> rozwija logiczne myślenie</a:t>
            </a:r>
          </a:p>
          <a:p>
            <a:pPr>
              <a:buFont typeface="Arial" pitchFamily="34" charset="0"/>
              <a:buChar char="•"/>
            </a:pPr>
            <a:r>
              <a:rPr lang="pl-PL" dirty="0" smtClean="0"/>
              <a:t> rozwija wyobraźnię </a:t>
            </a:r>
          </a:p>
          <a:p>
            <a:pPr>
              <a:buFont typeface="Arial" pitchFamily="34" charset="0"/>
              <a:buChar char="•"/>
            </a:pPr>
            <a:r>
              <a:rPr lang="pl-PL" dirty="0" smtClean="0"/>
              <a:t> rozwija sprawność umysłową oraz osobiste zainteresowania </a:t>
            </a:r>
          </a:p>
          <a:p>
            <a:pPr>
              <a:buFont typeface="Arial" pitchFamily="34" charset="0"/>
              <a:buChar char="•"/>
            </a:pPr>
            <a:r>
              <a:rPr lang="pl-PL" dirty="0" smtClean="0"/>
              <a:t> doskonali umiejętność komunikowania się werbalnego i niewerbalnego </a:t>
            </a:r>
          </a:p>
          <a:p>
            <a:pPr>
              <a:buFont typeface="Arial" pitchFamily="34" charset="0"/>
              <a:buChar char="•"/>
            </a:pPr>
            <a:r>
              <a:rPr lang="pl-PL" dirty="0" smtClean="0"/>
              <a:t> uczy się wyrażania własnych poglądów, opinii ,skutecznego</a:t>
            </a:r>
          </a:p>
          <a:p>
            <a:r>
              <a:rPr lang="pl-PL" dirty="0" smtClean="0"/>
              <a:t>  porozumiewania się w różnych  sytuacjach</a:t>
            </a:r>
          </a:p>
          <a:p>
            <a:pPr>
              <a:buFont typeface="Arial" pitchFamily="34" charset="0"/>
              <a:buChar char="•"/>
            </a:pPr>
            <a:r>
              <a:rPr lang="pl-PL" dirty="0" smtClean="0"/>
              <a:t> prezentowania własnego punktu widzenia</a:t>
            </a:r>
          </a:p>
          <a:p>
            <a:pPr>
              <a:buFont typeface="Arial" pitchFamily="34" charset="0"/>
              <a:buChar char="•"/>
            </a:pPr>
            <a:r>
              <a:rPr lang="pl-PL" dirty="0" smtClean="0"/>
              <a:t> uczy się uwzględniać poglądy innych </a:t>
            </a:r>
          </a:p>
          <a:p>
            <a:pPr>
              <a:buFont typeface="Arial" pitchFamily="34" charset="0"/>
              <a:buChar char="•"/>
            </a:pPr>
            <a:r>
              <a:rPr lang="pl-PL" dirty="0" smtClean="0"/>
              <a:t> doskonali poprawne posługiwanie się językiem ojczystym </a:t>
            </a:r>
          </a:p>
          <a:p>
            <a:pPr>
              <a:buFont typeface="Arial" pitchFamily="34" charset="0"/>
              <a:buChar char="•"/>
            </a:pPr>
            <a:r>
              <a:rPr lang="pl-PL" dirty="0" smtClean="0"/>
              <a:t> uczy się poszukiwać , porządkować , i wykorzystywać informację z różnych źródeł </a:t>
            </a:r>
          </a:p>
          <a:p>
            <a:pPr>
              <a:buFont typeface="Arial" pitchFamily="34" charset="0"/>
              <a:buChar char="•"/>
            </a:pPr>
            <a:r>
              <a:rPr lang="pl-PL" dirty="0" smtClean="0"/>
              <a:t> uczy się niestereotypowego podejścia do problemu, rozwiązywania problemów w sposób twórczy </a:t>
            </a:r>
          </a:p>
          <a:p>
            <a:pPr>
              <a:buFont typeface="Arial" pitchFamily="34" charset="0"/>
              <a:buChar char="•"/>
            </a:pPr>
            <a:r>
              <a:rPr lang="pl-PL" dirty="0" smtClean="0"/>
              <a:t> wykorzystuje własne pomysły , dzieli się nimi ,wykorzystuje wiedzę w praktyce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 smtClean="0"/>
              <a:t>Korzyści wynikające ze stosowania   </a:t>
            </a:r>
            <a:br>
              <a:rPr lang="pl-PL" sz="3200" dirty="0" smtClean="0"/>
            </a:br>
            <a:r>
              <a:rPr lang="pl-PL" sz="3200" dirty="0" smtClean="0"/>
              <a:t>          metod aktywizujących</a:t>
            </a:r>
            <a:endParaRPr lang="pl-PL" sz="3200" dirty="0"/>
          </a:p>
        </p:txBody>
      </p:sp>
      <p:sp>
        <p:nvSpPr>
          <p:cNvPr id="3" name="Prostokąt 2"/>
          <p:cNvSpPr/>
          <p:nvPr/>
        </p:nvSpPr>
        <p:spPr>
          <a:xfrm>
            <a:off x="500034" y="1714488"/>
            <a:ext cx="8286808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l-PL" dirty="0" smtClean="0"/>
              <a:t> uczy się pełnienia ról</a:t>
            </a:r>
          </a:p>
          <a:p>
            <a:pPr>
              <a:buFont typeface="Arial" pitchFamily="34" charset="0"/>
              <a:buChar char="•"/>
            </a:pPr>
            <a:r>
              <a:rPr lang="pl-PL" dirty="0" smtClean="0"/>
              <a:t> uczy się efektywnie współpracować w grupie</a:t>
            </a:r>
          </a:p>
          <a:p>
            <a:pPr>
              <a:buFont typeface="Arial" pitchFamily="34" charset="0"/>
              <a:buChar char="•"/>
            </a:pPr>
            <a:r>
              <a:rPr lang="pl-PL" dirty="0" smtClean="0"/>
              <a:t> uczy się przestrzegania zasad </a:t>
            </a:r>
          </a:p>
          <a:p>
            <a:pPr>
              <a:buFont typeface="Arial" pitchFamily="34" charset="0"/>
              <a:buChar char="•"/>
            </a:pPr>
            <a:r>
              <a:rPr lang="pl-PL" dirty="0" smtClean="0"/>
              <a:t> widzi efekty swojej pracy</a:t>
            </a:r>
          </a:p>
          <a:p>
            <a:pPr>
              <a:buFont typeface="Arial" pitchFamily="34" charset="0"/>
              <a:buChar char="•"/>
            </a:pPr>
            <a:r>
              <a:rPr lang="pl-PL" dirty="0" smtClean="0"/>
              <a:t> odczuwa zadowolenie z wykonanego zadania, osiąga sukces</a:t>
            </a:r>
          </a:p>
          <a:p>
            <a:pPr>
              <a:buFont typeface="Arial" pitchFamily="34" charset="0"/>
              <a:buChar char="•"/>
            </a:pPr>
            <a:endParaRPr lang="pl-PL" dirty="0" smtClean="0"/>
          </a:p>
          <a:p>
            <a:r>
              <a:rPr lang="pl-PL" sz="2800" dirty="0" smtClean="0">
                <a:solidFill>
                  <a:srgbClr val="92D050"/>
                </a:solidFill>
              </a:rPr>
              <a:t>Stosowanie metod aktywizujących stwarza, zatem warunki do wszechstronnego rozwoju ucznia. Daje szansę wykształcenia człowieka kreatywnego, otwartego na nowości i zmiany, umiejącego działać w grupie.</a:t>
            </a:r>
          </a:p>
          <a:p>
            <a:pPr>
              <a:buFont typeface="Arial" pitchFamily="34" charset="0"/>
              <a:buChar char="•"/>
            </a:pPr>
            <a:endParaRPr lang="pl-PL" dirty="0" smtClean="0"/>
          </a:p>
          <a:p>
            <a:pPr>
              <a:buFont typeface="Arial" pitchFamily="34" charset="0"/>
              <a:buChar char="•"/>
            </a:pPr>
            <a:endParaRPr lang="pl-PL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4800" dirty="0" smtClean="0"/>
              <a:t>Warsztaty </a:t>
            </a:r>
            <a:endParaRPr lang="pl-PL" sz="4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5097510"/>
          </a:xfrm>
        </p:spPr>
        <p:txBody>
          <a:bodyPr/>
          <a:lstStyle/>
          <a:p>
            <a:r>
              <a:rPr lang="pl-PL" dirty="0" smtClean="0"/>
              <a:t>Metoda aktywizująca zapisu graficznego</a:t>
            </a:r>
            <a:endParaRPr lang="pl-PL" dirty="0"/>
          </a:p>
        </p:txBody>
      </p:sp>
      <p:pic>
        <p:nvPicPr>
          <p:cNvPr id="4" name="Obraz 3" descr="„Kosz+i+walizeczk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04" y="2143116"/>
            <a:ext cx="5929354" cy="4286256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57158" y="2500306"/>
            <a:ext cx="8229600" cy="1399032"/>
          </a:xfrm>
        </p:spPr>
        <p:txBody>
          <a:bodyPr>
            <a:noAutofit/>
          </a:bodyPr>
          <a:lstStyle/>
          <a:p>
            <a:pPr algn="ctr"/>
            <a:r>
              <a:rPr lang="pl-PL" sz="7200" dirty="0" smtClean="0"/>
              <a:t>Twoje mocne </a:t>
            </a:r>
            <a:br>
              <a:rPr lang="pl-PL" sz="7200" dirty="0" smtClean="0"/>
            </a:br>
            <a:r>
              <a:rPr lang="pl-PL" sz="7200" dirty="0" smtClean="0"/>
              <a:t>i słabe strony jako nauczyciel</a:t>
            </a:r>
            <a:endParaRPr lang="pl-PL" sz="7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6026204"/>
          </a:xfrm>
        </p:spPr>
        <p:txBody>
          <a:bodyPr/>
          <a:lstStyle/>
          <a:p>
            <a:r>
              <a:rPr lang="pl-PL" sz="2800" dirty="0" smtClean="0">
                <a:solidFill>
                  <a:schemeClr val="accent1"/>
                </a:solidFill>
              </a:rPr>
              <a:t>Metody aktywizujące, </a:t>
            </a:r>
            <a:r>
              <a:rPr lang="pl-PL" sz="2800" dirty="0" smtClean="0"/>
              <a:t>to grupa metod nauczania, które charakteryzuje to, że </a:t>
            </a:r>
          </a:p>
          <a:p>
            <a:pPr>
              <a:buNone/>
            </a:pPr>
            <a:r>
              <a:rPr lang="pl-PL" sz="2800" dirty="0" smtClean="0"/>
              <a:t>    w procesie kształcenia aktywność ucznia przewyższa aktywność nauczyciela.</a:t>
            </a:r>
            <a:endParaRPr lang="pl-PL" dirty="0"/>
          </a:p>
        </p:txBody>
      </p:sp>
      <p:pic>
        <p:nvPicPr>
          <p:cNvPr id="6" name="Obraz 5" descr="metody-aktywizujace-jakie-metody-blog-edukacyjn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28" y="2786058"/>
            <a:ext cx="6472875" cy="3714776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smtClean="0"/>
              <a:t>WARSZTATY</a:t>
            </a:r>
            <a:endParaRPr lang="pl-PL" b="1" dirty="0"/>
          </a:p>
        </p:txBody>
      </p:sp>
      <p:pic>
        <p:nvPicPr>
          <p:cNvPr id="1026" name="Picture 2" descr="C:\Users\Lenovo\Desktop\gh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928802"/>
            <a:ext cx="4508607" cy="3071834"/>
          </a:xfrm>
          <a:prstGeom prst="rect">
            <a:avLst/>
          </a:prstGeom>
          <a:noFill/>
        </p:spPr>
      </p:pic>
      <p:pic>
        <p:nvPicPr>
          <p:cNvPr id="1027" name="Picture 3" descr="C:\Users\Lenovo\Desktop\ghj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9190" y="1928802"/>
            <a:ext cx="3819037" cy="30718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5143536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DZIĘKUJEMY ZA UWAGĘ </a:t>
            </a:r>
            <a:r>
              <a:rPr lang="pl-PL" dirty="0" smtClean="0">
                <a:sym typeface="Wingdings" pitchFamily="2" charset="2"/>
              </a:rPr>
              <a:t></a:t>
            </a:r>
            <a:br>
              <a:rPr lang="pl-PL" dirty="0" smtClean="0">
                <a:sym typeface="Wingdings" pitchFamily="2" charset="2"/>
              </a:rPr>
            </a:br>
            <a:r>
              <a:rPr lang="pl-PL" dirty="0" smtClean="0">
                <a:sym typeface="Wingdings" pitchFamily="2" charset="2"/>
              </a:rPr>
              <a:t/>
            </a:r>
            <a:br>
              <a:rPr lang="pl-PL" dirty="0" smtClean="0">
                <a:sym typeface="Wingdings" pitchFamily="2" charset="2"/>
              </a:rPr>
            </a:br>
            <a:r>
              <a:rPr lang="pl-PL" dirty="0" smtClean="0">
                <a:sym typeface="Wingdings" pitchFamily="2" charset="2"/>
              </a:rPr>
              <a:t/>
            </a:r>
            <a:br>
              <a:rPr lang="pl-PL" dirty="0" smtClean="0">
                <a:sym typeface="Wingdings" pitchFamily="2" charset="2"/>
              </a:rPr>
            </a:br>
            <a:r>
              <a:rPr lang="pl-PL" dirty="0" smtClean="0">
                <a:sym typeface="Wingdings" pitchFamily="2" charset="2"/>
              </a:rPr>
              <a:t>                </a:t>
            </a:r>
            <a:br>
              <a:rPr lang="pl-PL" dirty="0" smtClean="0">
                <a:sym typeface="Wingdings" pitchFamily="2" charset="2"/>
              </a:rPr>
            </a:br>
            <a:r>
              <a:rPr lang="pl-PL" dirty="0" smtClean="0">
                <a:sym typeface="Wingdings" pitchFamily="2" charset="2"/>
              </a:rPr>
              <a:t/>
            </a:r>
            <a:br>
              <a:rPr lang="pl-PL" dirty="0" smtClean="0">
                <a:sym typeface="Wingdings" pitchFamily="2" charset="2"/>
              </a:rPr>
            </a:br>
            <a:r>
              <a:rPr lang="pl-PL" dirty="0" smtClean="0">
                <a:sym typeface="Wingdings" pitchFamily="2" charset="2"/>
              </a:rPr>
              <a:t/>
            </a:r>
            <a:br>
              <a:rPr lang="pl-PL" dirty="0" smtClean="0">
                <a:sym typeface="Wingdings" pitchFamily="2" charset="2"/>
              </a:rPr>
            </a:br>
            <a:r>
              <a:rPr lang="pl-PL" dirty="0" smtClean="0">
                <a:sym typeface="Wingdings" pitchFamily="2" charset="2"/>
              </a:rPr>
              <a:t/>
            </a:r>
            <a:br>
              <a:rPr lang="pl-PL" dirty="0" smtClean="0">
                <a:sym typeface="Wingdings" pitchFamily="2" charset="2"/>
              </a:rPr>
            </a:br>
            <a:r>
              <a:rPr lang="pl-PL" dirty="0" smtClean="0">
                <a:sym typeface="Wingdings" pitchFamily="2" charset="2"/>
              </a:rPr>
              <a:t/>
            </a:r>
            <a:br>
              <a:rPr lang="pl-PL" dirty="0" smtClean="0">
                <a:sym typeface="Wingdings" pitchFamily="2" charset="2"/>
              </a:rPr>
            </a:br>
            <a:r>
              <a:rPr lang="pl-PL" dirty="0" smtClean="0">
                <a:sym typeface="Wingdings" pitchFamily="2" charset="2"/>
              </a:rPr>
              <a:t>                             </a:t>
            </a:r>
            <a:br>
              <a:rPr lang="pl-PL" dirty="0" smtClean="0">
                <a:sym typeface="Wingdings" pitchFamily="2" charset="2"/>
              </a:rPr>
            </a:br>
            <a:r>
              <a:rPr lang="pl-PL" dirty="0" smtClean="0">
                <a:sym typeface="Wingdings" pitchFamily="2" charset="2"/>
              </a:rPr>
              <a:t/>
            </a:r>
            <a:br>
              <a:rPr lang="pl-PL" dirty="0" smtClean="0">
                <a:sym typeface="Wingdings" pitchFamily="2" charset="2"/>
              </a:rPr>
            </a:br>
            <a:r>
              <a:rPr lang="pl-PL" dirty="0" smtClean="0">
                <a:sym typeface="Wingdings" pitchFamily="2" charset="2"/>
              </a:rPr>
              <a:t> </a:t>
            </a:r>
            <a:r>
              <a:rPr lang="pl-PL" dirty="0" smtClean="0">
                <a:solidFill>
                  <a:srgbClr val="92D050"/>
                </a:solidFill>
                <a:sym typeface="Wingdings" pitchFamily="2" charset="2"/>
              </a:rPr>
              <a:t>ANITA I JULITA</a:t>
            </a:r>
            <a:endParaRPr lang="pl-PL" dirty="0">
              <a:solidFill>
                <a:srgbClr val="92D050"/>
              </a:solidFill>
            </a:endParaRPr>
          </a:p>
        </p:txBody>
      </p:sp>
      <p:pic>
        <p:nvPicPr>
          <p:cNvPr id="3" name="Obraz 2" descr="Najciekawsze-metody-aktywizujace-GŁÓWNE-1022x60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480" y="1428736"/>
            <a:ext cx="6000792" cy="427998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Metody aktywizujące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28596" y="1857364"/>
            <a:ext cx="8229600" cy="4572000"/>
          </a:xfrm>
        </p:spPr>
        <p:txBody>
          <a:bodyPr/>
          <a:lstStyle/>
          <a:p>
            <a:r>
              <a:rPr lang="pl-PL" dirty="0" smtClean="0"/>
              <a:t>pomoc i wskazówki, dzięki którym uczeń poszerza swoją wiedzę, pogłębia swoje zainteresowania, rozwija nowe pomysły </a:t>
            </a:r>
          </a:p>
          <a:p>
            <a:pPr>
              <a:buNone/>
            </a:pPr>
            <a:r>
              <a:rPr lang="pl-PL" dirty="0" smtClean="0"/>
              <a:t>    i nowe idee, komunikuje się z innymi, uczy się dyskutować na różne tematy.</a:t>
            </a:r>
          </a:p>
          <a:p>
            <a:pPr>
              <a:buNone/>
            </a:pPr>
            <a:endParaRPr lang="pl-PL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071538" y="714356"/>
            <a:ext cx="7215238" cy="5214974"/>
          </a:xfrm>
        </p:spPr>
        <p:txBody>
          <a:bodyPr>
            <a:noAutofit/>
          </a:bodyPr>
          <a:lstStyle/>
          <a:p>
            <a:pPr algn="ctr"/>
            <a:endParaRPr lang="pl-PL" sz="6000" dirty="0"/>
          </a:p>
        </p:txBody>
      </p:sp>
      <p:pic>
        <p:nvPicPr>
          <p:cNvPr id="1026" name="Picture 2" descr="C:\Users\Lenovo\Desktop\metody_aktywizujc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642918"/>
            <a:ext cx="8167917" cy="54292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399032"/>
          </a:xfrm>
        </p:spPr>
        <p:txBody>
          <a:bodyPr>
            <a:normAutofit fontScale="90000"/>
          </a:bodyPr>
          <a:lstStyle/>
          <a:p>
            <a:pPr algn="ctr"/>
            <a:r>
              <a:rPr lang="pl-PL" b="1" dirty="0" smtClean="0"/>
              <a:t>Ogólny podział metod aktywizujących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l-PL" b="1" dirty="0" smtClean="0"/>
              <a:t> </a:t>
            </a:r>
            <a:r>
              <a:rPr lang="pl-PL" b="1" dirty="0" smtClean="0">
                <a:solidFill>
                  <a:schemeClr val="accent1"/>
                </a:solidFill>
              </a:rPr>
              <a:t>Metody problemowe</a:t>
            </a:r>
            <a:r>
              <a:rPr lang="pl-PL" b="1" dirty="0" smtClean="0"/>
              <a:t> </a:t>
            </a:r>
            <a:r>
              <a:rPr lang="pl-PL" dirty="0" smtClean="0"/>
              <a:t>(np. burza mózgów, dyskusja, obserwacja, studium przypadku) </a:t>
            </a:r>
          </a:p>
          <a:p>
            <a:pPr>
              <a:buNone/>
            </a:pPr>
            <a:r>
              <a:rPr lang="pl-PL" dirty="0" smtClean="0"/>
              <a:t>    – rozwijają przede wszystkim umiejętność krytycznego myślenia. </a:t>
            </a:r>
          </a:p>
          <a:p>
            <a:r>
              <a:rPr lang="pl-PL" dirty="0" smtClean="0"/>
              <a:t>Nauczyciel przedstawia uczniom sytuację problemową i w odpowiedni sposób organizuje proces poznawczo-wychowawczy, na który składa się m.in. analizowanie, wnioskowanie, wyjaśnianie, ocenianie i porównywanie. Wykorzystujemy zróżnicowane źródła, np. </a:t>
            </a:r>
            <a:r>
              <a:rPr lang="pl-PL" dirty="0" err="1" smtClean="0"/>
              <a:t>internet</a:t>
            </a:r>
            <a:r>
              <a:rPr lang="pl-PL" dirty="0" smtClean="0"/>
              <a:t>, filmy dydaktyczne, fotografie, wykresy.</a:t>
            </a:r>
          </a:p>
          <a:p>
            <a:endParaRPr lang="pl-PL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smtClean="0"/>
              <a:t>Burza mózgów</a:t>
            </a:r>
            <a:endParaRPr lang="pl-PL" b="1" dirty="0"/>
          </a:p>
        </p:txBody>
      </p:sp>
      <p:pic>
        <p:nvPicPr>
          <p:cNvPr id="6" name="Symbol zastępczy zawartości 5" descr="burze-mozgow-scaled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224" y="1571612"/>
            <a:ext cx="7609759" cy="5074164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pobrane (1)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0" y="1285860"/>
            <a:ext cx="7743669" cy="4500594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6026204"/>
          </a:xfrm>
        </p:spPr>
        <p:txBody>
          <a:bodyPr>
            <a:normAutofit/>
          </a:bodyPr>
          <a:lstStyle/>
          <a:p>
            <a:r>
              <a:rPr lang="pl-PL" b="1" dirty="0" smtClean="0"/>
              <a:t> </a:t>
            </a:r>
            <a:r>
              <a:rPr lang="pl-PL" b="1" dirty="0" smtClean="0">
                <a:solidFill>
                  <a:schemeClr val="accent1"/>
                </a:solidFill>
              </a:rPr>
              <a:t>Metody ekspresji i impresji</a:t>
            </a:r>
            <a:r>
              <a:rPr lang="pl-PL" b="1" dirty="0" smtClean="0"/>
              <a:t> </a:t>
            </a:r>
            <a:r>
              <a:rPr lang="pl-PL" dirty="0" smtClean="0"/>
              <a:t>nastawione są na emocje i przeżycia. Stanowią efekt doznań i przeżyć związanych </a:t>
            </a:r>
          </a:p>
          <a:p>
            <a:pPr>
              <a:buNone/>
            </a:pPr>
            <a:r>
              <a:rPr lang="pl-PL" dirty="0" smtClean="0"/>
              <a:t>    z wykonywaniem określonych zadań. </a:t>
            </a:r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r>
              <a:rPr lang="pl-PL" dirty="0" smtClean="0"/>
              <a:t>    </a:t>
            </a:r>
            <a:r>
              <a:rPr lang="pl-PL" b="1" dirty="0" smtClean="0"/>
              <a:t>Przykładowe metody ekspresji i impresji:</a:t>
            </a:r>
          </a:p>
          <a:p>
            <a:r>
              <a:rPr lang="pl-PL" dirty="0" smtClean="0"/>
              <a:t>Gra symulacyjna</a:t>
            </a:r>
          </a:p>
          <a:p>
            <a:r>
              <a:rPr lang="pl-PL" dirty="0" smtClean="0"/>
              <a:t>Mapa mózgu</a:t>
            </a:r>
          </a:p>
          <a:p>
            <a:r>
              <a:rPr lang="pl-PL" dirty="0" smtClean="0"/>
              <a:t>Metoda laboratoryjna</a:t>
            </a:r>
          </a:p>
          <a:p>
            <a:r>
              <a:rPr lang="pl-PL" dirty="0" smtClean="0"/>
              <a:t>Metoda projektu</a:t>
            </a:r>
          </a:p>
          <a:p>
            <a:endParaRPr lang="pl-PL" dirty="0"/>
          </a:p>
        </p:txBody>
      </p:sp>
      <p:pic>
        <p:nvPicPr>
          <p:cNvPr id="3" name="Obraz 2" descr="pobrane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4942" y="3786190"/>
            <a:ext cx="3655156" cy="257366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Metoda projektu</a:t>
            </a:r>
            <a:endParaRPr lang="pl-PL" dirty="0"/>
          </a:p>
        </p:txBody>
      </p:sp>
      <p:pic>
        <p:nvPicPr>
          <p:cNvPr id="4" name="Symbol zastępczy zawartości 3" descr="hdimg4c7013fdd1ce4784691e90846a035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7290" y="1571612"/>
            <a:ext cx="6603596" cy="4954601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nergetyczny">
  <a:themeElements>
    <a:clrScheme name="Energetyczny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Energetyczny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Energetyczny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324</TotalTime>
  <Words>346</Words>
  <PresentationFormat>Pokaz na ekranie (4:3)</PresentationFormat>
  <Paragraphs>64</Paragraphs>
  <Slides>21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21</vt:i4>
      </vt:variant>
    </vt:vector>
  </HeadingPairs>
  <TitlesOfParts>
    <vt:vector size="22" baseType="lpstr">
      <vt:lpstr>Energetyczny</vt:lpstr>
      <vt:lpstr>Metody aktywizujące  </vt:lpstr>
      <vt:lpstr>Slajd 2</vt:lpstr>
      <vt:lpstr>Metody aktywizujące</vt:lpstr>
      <vt:lpstr>Slajd 4</vt:lpstr>
      <vt:lpstr>Ogólny podział metod aktywizujących </vt:lpstr>
      <vt:lpstr>Burza mózgów</vt:lpstr>
      <vt:lpstr>Slajd 7</vt:lpstr>
      <vt:lpstr>Slajd 8</vt:lpstr>
      <vt:lpstr>Metoda projektu</vt:lpstr>
      <vt:lpstr>METODY INTEGRACYJNE</vt:lpstr>
      <vt:lpstr>METODY PRACY GRUPOWEJ</vt:lpstr>
      <vt:lpstr>KAPELUSZE DE BONO</vt:lpstr>
      <vt:lpstr>Slajd 13</vt:lpstr>
      <vt:lpstr>Metoda rybi szkielet</vt:lpstr>
      <vt:lpstr>Drzewko decyzyjne </vt:lpstr>
      <vt:lpstr>Korzyści wynikające ze stosowania              metod aktywizujących</vt:lpstr>
      <vt:lpstr>Korzyści wynikające ze stosowania              metod aktywizujących</vt:lpstr>
      <vt:lpstr>Warsztaty </vt:lpstr>
      <vt:lpstr>Twoje mocne  i słabe strony jako nauczyciel</vt:lpstr>
      <vt:lpstr>WARSZTATY</vt:lpstr>
      <vt:lpstr> DZIĘKUJEMY ZA UWAGĘ                                                         ANITA I JULITA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Metody aktywizujące  i poznawcze</dc:title>
  <dc:creator>Lenovo</dc:creator>
  <cp:lastModifiedBy>Lenovo</cp:lastModifiedBy>
  <cp:revision>39</cp:revision>
  <dcterms:created xsi:type="dcterms:W3CDTF">2023-10-30T07:51:35Z</dcterms:created>
  <dcterms:modified xsi:type="dcterms:W3CDTF">2023-12-05T07:36:45Z</dcterms:modified>
</cp:coreProperties>
</file>