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473C9-3985-4F8A-910D-8A8DD253BED1}" v="31" dt="2023-09-27T15:03:57.316"/>
    <p1510:client id="{2C92440E-F948-4DD8-B91C-98B49FD3C621}" v="37" dt="2023-09-28T17:32:09.832"/>
    <p1510:client id="{30ADA6BC-4B16-4E99-81DA-C5005700AD9F}" v="6" dt="2023-09-28T17:25:59.254"/>
    <p1510:client id="{88BDFB9C-6477-4078-ADA2-67BFE4561694}" v="1812" dt="2023-09-25T17:10:51.700"/>
    <p1510:client id="{8D042A82-F577-4427-9670-9AF34441EFC8}" v="2" dt="2023-09-28T17:35:20.405"/>
    <p1510:client id="{9A98EFD7-C046-4581-9E32-28FCB4927AB3}" v="372" dt="2023-10-01T13:04:55.386"/>
    <p1510:client id="{B0A0EDD8-A3E6-466D-8481-7288A1C2B865}" v="84" dt="2023-09-28T16:26:48.091"/>
    <p1510:client id="{D210BD3C-8DFF-4820-8734-4CE22E93AC1D}" v="71" dt="2023-09-28T11:05:55.589"/>
    <p1510:client id="{D5E496D2-5ADF-43C3-8B59-BDBF27613A80}" v="12" dt="2023-09-28T17:41:47.101"/>
    <p1510:client id="{FDC95B88-616F-4563-B567-1F0DFD72CBB3}" v="3" dt="2023-10-05T10:44:13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95740"/>
      </p:ext>
    </p:extLst>
  </p:cSld>
  <p:clrMapOvr>
    <a:masterClrMapping/>
  </p:clrMapOvr>
  <p:transition spd="slow" advClick="0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78271"/>
      </p:ext>
    </p:extLst>
  </p:cSld>
  <p:clrMapOvr>
    <a:masterClrMapping/>
  </p:clrMapOvr>
  <p:transition spd="slow" advClick="0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86133"/>
      </p:ext>
    </p:extLst>
  </p:cSld>
  <p:clrMapOvr>
    <a:masterClrMapping/>
  </p:clrMapOvr>
  <p:transition spd="slow" advClick="0" advTm="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80723"/>
      </p:ext>
    </p:extLst>
  </p:cSld>
  <p:clrMapOvr>
    <a:masterClrMapping/>
  </p:clrMapOvr>
  <p:transition spd="slow" advClick="0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61026"/>
      </p:ext>
    </p:extLst>
  </p:cSld>
  <p:clrMapOvr>
    <a:masterClrMapping/>
  </p:clrMapOvr>
  <p:transition spd="slow" advClick="0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33586"/>
      </p:ext>
    </p:extLst>
  </p:cSld>
  <p:clrMapOvr>
    <a:masterClrMapping/>
  </p:clrMapOvr>
  <p:transition spd="slow" advClick="0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30532"/>
      </p:ext>
    </p:extLst>
  </p:cSld>
  <p:clrMapOvr>
    <a:masterClrMapping/>
  </p:clrMapOvr>
  <p:transition spd="slow" advClick="0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96773"/>
      </p:ext>
    </p:extLst>
  </p:cSld>
  <p:clrMapOvr>
    <a:masterClrMapping/>
  </p:clrMapOvr>
  <p:transition spd="slow" advClick="0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87746"/>
      </p:ext>
    </p:extLst>
  </p:cSld>
  <p:clrMapOvr>
    <a:masterClrMapping/>
  </p:clrMapOvr>
  <p:transition spd="slow" advClick="0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9474"/>
      </p:ext>
    </p:extLst>
  </p:cSld>
  <p:clrMapOvr>
    <a:masterClrMapping/>
  </p:clrMapOvr>
  <p:transition spd="slow" advClick="0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39108"/>
      </p:ext>
    </p:extLst>
  </p:cSld>
  <p:clrMapOvr>
    <a:masterClrMapping/>
  </p:clrMapOvr>
  <p:transition spd="slow" advClick="0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4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transition spd="slow" advClick="0" advTm="8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amiecitozsamosc.pl/de/jan-galat-z-zona-marianna-corka-helena-i-synem-czeslawem-wladyslawem-ze-wsi-nasutow" TargetMode="External"/><Relationship Id="rId2" Type="http://schemas.openxmlformats.org/officeDocument/2006/relationships/hyperlink" Target="http://kaplica-pamieci.pl/tablice-pamieci/Galat_Ja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pedia.org/wiki/Nasut%C3%B3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35">
            <a:extLst>
              <a:ext uri="{FF2B5EF4-FFF2-40B4-BE49-F238E27FC236}">
                <a16:creationId xmlns:a16="http://schemas.microsoft.com/office/drawing/2014/main" xmlns="" id="{2096EABF-579F-4307-8952-04905085F4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FD6C8879-FDC3-EB6A-1912-10860A0A7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8" b="3975"/>
          <a:stretch/>
        </p:blipFill>
        <p:spPr>
          <a:xfrm>
            <a:off x="327388" y="-13669"/>
            <a:ext cx="12225558" cy="6861643"/>
          </a:xfrm>
          <a:prstGeom prst="rect">
            <a:avLst/>
          </a:prstGeom>
        </p:spPr>
      </p:pic>
      <p:sp>
        <p:nvSpPr>
          <p:cNvPr id="77" name="Rectangle 23">
            <a:extLst>
              <a:ext uri="{FF2B5EF4-FFF2-40B4-BE49-F238E27FC236}">
                <a16:creationId xmlns:a16="http://schemas.microsoft.com/office/drawing/2014/main" xmlns="" id="{233D9D3E-2FB8-42AA-B5E5-1EAB4DA920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3556" y="-14280"/>
            <a:ext cx="4615080" cy="687227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2170935 w 5594726"/>
              <a:gd name="connsiteY0" fmla="*/ 0 h 6868625"/>
              <a:gd name="connsiteX1" fmla="*/ 5594726 w 5594726"/>
              <a:gd name="connsiteY1" fmla="*/ 0 h 6868625"/>
              <a:gd name="connsiteX2" fmla="*/ 5594726 w 5594726"/>
              <a:gd name="connsiteY2" fmla="*/ 6868625 h 6868625"/>
              <a:gd name="connsiteX3" fmla="*/ 0 w 5594726"/>
              <a:gd name="connsiteY3" fmla="*/ 6865085 h 6868625"/>
              <a:gd name="connsiteX4" fmla="*/ 2170935 w 5594726"/>
              <a:gd name="connsiteY4" fmla="*/ 0 h 68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4726" h="6868625">
                <a:moveTo>
                  <a:pt x="2170935" y="0"/>
                </a:moveTo>
                <a:lnTo>
                  <a:pt x="5594726" y="0"/>
                </a:lnTo>
                <a:lnTo>
                  <a:pt x="5594726" y="6868625"/>
                </a:lnTo>
                <a:lnTo>
                  <a:pt x="0" y="6865085"/>
                </a:lnTo>
                <a:lnTo>
                  <a:pt x="217093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4483" y="905533"/>
            <a:ext cx="6867031" cy="4337981"/>
          </a:xfrm>
        </p:spPr>
        <p:txBody>
          <a:bodyPr anchor="t">
            <a:normAutofit/>
          </a:bodyPr>
          <a:lstStyle/>
          <a:p>
            <a:pPr algn="l"/>
            <a:r>
              <a:rPr lang="pl-PL" sz="6900">
                <a:latin typeface="Univers Condensed Light"/>
                <a:ea typeface="Calibri Light"/>
                <a:cs typeface="Calibri Light"/>
              </a:rPr>
              <a:t>Jan </a:t>
            </a:r>
            <a:r>
              <a:rPr lang="pl-PL" sz="6900" err="1">
                <a:latin typeface="Univers Condensed Light"/>
                <a:ea typeface="Calibri Light"/>
                <a:cs typeface="Calibri Light"/>
              </a:rPr>
              <a:t>Gałat</a:t>
            </a:r>
            <a:endParaRPr lang="pl-PL" sz="6900" err="1">
              <a:latin typeface="Univers Condensed Ligh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548" y="2355457"/>
            <a:ext cx="4018332" cy="23095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pl-PL" sz="1600" dirty="0">
                <a:latin typeface="Calibri"/>
                <a:ea typeface="Calibri"/>
                <a:cs typeface="Calibri"/>
              </a:rPr>
              <a:t>Sprawiedliwy Lubelszczyzny</a:t>
            </a:r>
          </a:p>
          <a:p>
            <a:pPr algn="l"/>
            <a:endParaRPr lang="pl-PL" sz="1600" dirty="0">
              <a:latin typeface="Calibri"/>
              <a:ea typeface="Calibri"/>
              <a:cs typeface="Calibri"/>
            </a:endParaRPr>
          </a:p>
          <a:p>
            <a:pPr algn="l"/>
            <a:endParaRPr lang="pl-PL" sz="1600" dirty="0">
              <a:latin typeface="Calibri"/>
              <a:ea typeface="Calibri"/>
              <a:cs typeface="Calibri"/>
            </a:endParaRPr>
          </a:p>
          <a:p>
            <a:pPr algn="l"/>
            <a:r>
              <a:rPr lang="pl-PL" sz="1600" b="0" dirty="0">
                <a:latin typeface="Univers Condensed Light"/>
                <a:ea typeface="Calibri"/>
                <a:cs typeface="Calibri"/>
              </a:rPr>
              <a:t>Alicja Ogórek</a:t>
            </a:r>
            <a:endParaRPr lang="pl-PL" b="0">
              <a:latin typeface="Univers Condensed Light"/>
              <a:cs typeface="Arial"/>
            </a:endParaRPr>
          </a:p>
          <a:p>
            <a:pPr algn="l"/>
            <a:r>
              <a:rPr lang="pl-PL" sz="1600" b="0" dirty="0">
                <a:latin typeface="Univers Condensed Light"/>
                <a:ea typeface="Calibri"/>
                <a:cs typeface="Calibri"/>
              </a:rPr>
              <a:t>Emilia </a:t>
            </a:r>
            <a:r>
              <a:rPr lang="pl-PL" sz="1600" b="0" dirty="0" err="1">
                <a:latin typeface="Univers Condensed Light"/>
                <a:ea typeface="Calibri"/>
                <a:cs typeface="Calibri"/>
              </a:rPr>
              <a:t>SmoliŃska</a:t>
            </a:r>
          </a:p>
          <a:p>
            <a:pPr algn="l"/>
            <a:r>
              <a:rPr lang="pl-PL" sz="1600" b="0" dirty="0">
                <a:latin typeface="Univers Condensed Light"/>
                <a:ea typeface="Calibri"/>
                <a:cs typeface="Calibri"/>
              </a:rPr>
              <a:t>Julia Woźniak</a:t>
            </a:r>
          </a:p>
        </p:txBody>
      </p:sp>
      <p:cxnSp>
        <p:nvCxnSpPr>
          <p:cNvPr id="78" name="Straight Connector 39">
            <a:extLst>
              <a:ext uri="{FF2B5EF4-FFF2-40B4-BE49-F238E27FC236}">
                <a16:creationId xmlns:a16="http://schemas.microsoft.com/office/drawing/2014/main" xmlns="" id="{69FBE6D3-8499-4BE7-8C12-1BA9F0150E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41">
            <a:extLst>
              <a:ext uri="{FF2B5EF4-FFF2-40B4-BE49-F238E27FC236}">
                <a16:creationId xmlns:a16="http://schemas.microsoft.com/office/drawing/2014/main" xmlns="" id="{E35C1B90-3208-4854-BFDE-310A02639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43">
            <a:extLst>
              <a:ext uri="{FF2B5EF4-FFF2-40B4-BE49-F238E27FC236}">
                <a16:creationId xmlns:a16="http://schemas.microsoft.com/office/drawing/2014/main" xmlns="" id="{BFB20B9B-B58D-4A05-87A2-6F8C78BD7C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45">
            <a:extLst>
              <a:ext uri="{FF2B5EF4-FFF2-40B4-BE49-F238E27FC236}">
                <a16:creationId xmlns:a16="http://schemas.microsoft.com/office/drawing/2014/main" xmlns="" id="{18CC7CE6-73AD-436F-BC95-066CC95065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47">
            <a:extLst>
              <a:ext uri="{FF2B5EF4-FFF2-40B4-BE49-F238E27FC236}">
                <a16:creationId xmlns:a16="http://schemas.microsoft.com/office/drawing/2014/main" xmlns="" id="{0192C383-6990-4C74-A5FF-EAB4A1EA2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5F0A9D0-BB35-4CAB-B92D-E061B9D8E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2F5DE35-776B-4C7D-AF2E-514E68BDD2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0" y="0"/>
            <a:ext cx="698360" cy="57024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A65E4E8-1272-4386-BDFE-0129D7A7E2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9642143" y="0"/>
            <a:ext cx="2549857" cy="20744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6515F51-DBC6-42B8-9C34-749F69BB6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0897737" y="0"/>
            <a:ext cx="1294263" cy="59913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C708CAE-468A-35C6-521D-BC62AB41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638174"/>
            <a:ext cx="10529048" cy="1476375"/>
          </a:xfrm>
        </p:spPr>
        <p:txBody>
          <a:bodyPr>
            <a:normAutofit/>
          </a:bodyPr>
          <a:lstStyle/>
          <a:p>
            <a:r>
              <a:rPr lang="pl-PL">
                <a:latin typeface="Univers Condensed Light"/>
              </a:rPr>
              <a:t>Jan </a:t>
            </a:r>
            <a:r>
              <a:rPr lang="pl-PL" err="1">
                <a:latin typeface="Univers Condensed Light"/>
              </a:rPr>
              <a:t>gałat</a:t>
            </a:r>
            <a:r>
              <a:rPr lang="pl-PL">
                <a:latin typeface="Univers Condensed Light"/>
              </a:rPr>
              <a:t>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73F5967-4993-405D-A3E6-84DCEFF44C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2403086" cy="103723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7C184EF-579D-2B25-0F20-BA664D9F4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2114549"/>
            <a:ext cx="4632341" cy="41903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/>
              <a:t>Jan i Marianna </a:t>
            </a:r>
            <a:r>
              <a:rPr lang="pl-PL" dirty="0" err="1"/>
              <a:t>Gałat</a:t>
            </a:r>
            <a:r>
              <a:rPr lang="pl-PL" dirty="0"/>
              <a:t> wraz ze swoją córką Heleną i synem Czesławem Władysławem prowadzili gospodarstwo rolne  </a:t>
            </a:r>
            <a:r>
              <a:rPr lang="pl-PL" dirty="0" smtClean="0"/>
              <a:t>w </a:t>
            </a:r>
            <a:r>
              <a:rPr lang="pl-PL" dirty="0"/>
              <a:t>Nasutowie. Jan pracował </a:t>
            </a:r>
            <a:r>
              <a:rPr lang="pl-PL" dirty="0" smtClean="0"/>
              <a:t>      w </a:t>
            </a:r>
            <a:r>
              <a:rPr lang="pl-PL" dirty="0"/>
              <a:t>leśnictwie Stary Tartak. Znał Żyda </a:t>
            </a:r>
            <a:r>
              <a:rPr lang="pl-PL" dirty="0" err="1"/>
              <a:t>Rozgolda</a:t>
            </a:r>
            <a:r>
              <a:rPr lang="pl-PL" dirty="0"/>
              <a:t>, który w tamtym czasie handlował drzewem.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3A523CC-BD6C-4A0D-B9DB-1DC2CE1E2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807758" y="5501473"/>
            <a:ext cx="5455709" cy="135652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mapa, tekst, atlas&#10;&#10;Opis wygenerowany automatycznie">
            <a:extLst>
              <a:ext uri="{FF2B5EF4-FFF2-40B4-BE49-F238E27FC236}">
                <a16:creationId xmlns:a16="http://schemas.microsoft.com/office/drawing/2014/main" xmlns="" id="{25BB30EF-8A36-72E4-E32C-FF47C840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143" y="1552848"/>
            <a:ext cx="5457546" cy="403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65543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xmlns="" id="{22171661-0838-4942-A149-8C1B789266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23">
            <a:extLst>
              <a:ext uri="{FF2B5EF4-FFF2-40B4-BE49-F238E27FC236}">
                <a16:creationId xmlns:a16="http://schemas.microsoft.com/office/drawing/2014/main" xmlns="" id="{5C569A89-4BBD-4E62-9A37-D553FBF9F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91895" y="-11953"/>
            <a:ext cx="8600105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985167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985167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985167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98516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315339-BB17-1871-3409-3C4CB0DF6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2926"/>
            <a:ext cx="5551668" cy="1671638"/>
          </a:xfrm>
        </p:spPr>
        <p:txBody>
          <a:bodyPr>
            <a:normAutofit/>
          </a:bodyPr>
          <a:lstStyle/>
          <a:p>
            <a:r>
              <a:rPr lang="pl-PL">
                <a:latin typeface="Univers Condensed Light"/>
              </a:rPr>
              <a:t>Czasy okupacji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BB04A404-AF1E-4EC9-AF7D-46C68BFCE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2890239" y="1"/>
            <a:ext cx="2499667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hełm, ubrania, stroik, Odzież ochronna&#10;&#10;Opis wygenerowany automatycznie">
            <a:extLst>
              <a:ext uri="{FF2B5EF4-FFF2-40B4-BE49-F238E27FC236}">
                <a16:creationId xmlns:a16="http://schemas.microsoft.com/office/drawing/2014/main" xmlns="" id="{640ED6C5-0B7D-A0AA-B862-DD5C88525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34567"/>
            <a:ext cx="4967288" cy="358886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094BB9F-71D5-9A7F-02D0-391CFD521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26516"/>
            <a:ext cx="5310188" cy="4098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/>
              <a:t>W czasie okupacji w okolicznych lasach ukrywali się Żydzi. Przychodzili do różnych gospodarstw w Nasutowie, w tym </a:t>
            </a:r>
            <a:r>
              <a:rPr lang="pl-PL" dirty="0" smtClean="0"/>
              <a:t>do rodziny</a:t>
            </a:r>
            <a:r>
              <a:rPr lang="pl-PL" dirty="0"/>
              <a:t> </a:t>
            </a:r>
            <a:r>
              <a:rPr lang="pl-PL" dirty="0" err="1"/>
              <a:t>Gałatów</a:t>
            </a:r>
            <a:r>
              <a:rPr lang="pl-PL" dirty="0"/>
              <a:t>. Przygotowane posiłki przez Mariannę Jan zanosił </a:t>
            </a:r>
            <a:r>
              <a:rPr lang="pl-PL" dirty="0" smtClean="0"/>
              <a:t>Żydom</a:t>
            </a:r>
            <a:r>
              <a:rPr lang="pl-PL" dirty="0"/>
              <a:t> </a:t>
            </a:r>
            <a:r>
              <a:rPr lang="pl-PL" dirty="0" smtClean="0"/>
              <a:t>ukrywającym </a:t>
            </a:r>
            <a:r>
              <a:rPr lang="pl-PL" dirty="0"/>
              <a:t>się w lesie. Wśród nich znajdował się również znajomy Jana o imieniu </a:t>
            </a:r>
            <a:r>
              <a:rPr lang="pl-PL" dirty="0" err="1"/>
              <a:t>Rozgold</a:t>
            </a:r>
            <a:r>
              <a:rPr lang="pl-PL"/>
              <a:t> </a:t>
            </a:r>
            <a:r>
              <a:rPr lang="pl-PL" smtClean="0"/>
              <a:t>      z </a:t>
            </a:r>
            <a:r>
              <a:rPr lang="pl-PL" dirty="0"/>
              <a:t>synem.</a:t>
            </a:r>
          </a:p>
        </p:txBody>
      </p:sp>
    </p:spTree>
    <p:extLst>
      <p:ext uri="{BB962C8B-B14F-4D97-AF65-F5344CB8AC3E}">
        <p14:creationId xmlns:p14="http://schemas.microsoft.com/office/powerpoint/2010/main" val="4248396672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xmlns="" id="{81775E6C-9FE7-4AE4-ABE7-2568D95DEA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xmlns="" id="{8AAE0423-BDD0-446E-8E7E-AD39C661C9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6954"/>
            <a:ext cx="12192000" cy="68510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11">
            <a:extLst>
              <a:ext uri="{FF2B5EF4-FFF2-40B4-BE49-F238E27FC236}">
                <a16:creationId xmlns:a16="http://schemas.microsoft.com/office/drawing/2014/main" xmlns="" id="{1F4B48C8-2A0F-488D-AD2B-8302238506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4477150" y="0"/>
            <a:ext cx="75549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71F786-8C8D-3D9A-9D8E-E0F8ED94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31" y="1102360"/>
            <a:ext cx="3812717" cy="4724400"/>
          </a:xfrm>
        </p:spPr>
        <p:txBody>
          <a:bodyPr anchor="ctr">
            <a:normAutofit/>
          </a:bodyPr>
          <a:lstStyle/>
          <a:p>
            <a:pPr algn="ctr"/>
            <a:r>
              <a:rPr lang="pl-PL" dirty="0">
                <a:latin typeface="Univers Condensed Light"/>
              </a:rPr>
              <a:t>Początek listopada</a:t>
            </a:r>
            <a:endParaRPr lang="pl-PL" dirty="0"/>
          </a:p>
        </p:txBody>
      </p:sp>
      <p:cxnSp>
        <p:nvCxnSpPr>
          <p:cNvPr id="28" name="Straight Connector 13">
            <a:extLst>
              <a:ext uri="{FF2B5EF4-FFF2-40B4-BE49-F238E27FC236}">
                <a16:creationId xmlns:a16="http://schemas.microsoft.com/office/drawing/2014/main" xmlns="" id="{C6BEB5BD-6C08-40C8-8912-A7FAB7C45A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94040" y="0"/>
            <a:ext cx="32272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088F7EC-5DC0-A5DE-9992-14EE85722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6659" y="533399"/>
            <a:ext cx="5834141" cy="57714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dirty="0" err="1"/>
              <a:t>Rozgold</a:t>
            </a:r>
            <a:r>
              <a:rPr lang="pl-PL" dirty="0"/>
              <a:t> wraz ze swoim synem poszli do gospodarstwa Jana zakupić masło. Dostali tego czego chcieli i wrócili do lasu. Następnego dnia Żydzi ponownie przyszli. Rozmawiali z Janem, który podjął ryzykowną decyzje o ukrywaniu dwóch Żydów w swojej stodole. Żydzi nie wrócili już do lasu, tylko większość czasu spędzali w kryjówce przygotowanej przez Jana.</a:t>
            </a:r>
          </a:p>
        </p:txBody>
      </p:sp>
    </p:spTree>
    <p:extLst>
      <p:ext uri="{BB962C8B-B14F-4D97-AF65-F5344CB8AC3E}">
        <p14:creationId xmlns:p14="http://schemas.microsoft.com/office/powerpoint/2010/main" val="3801912794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6">
            <a:extLst>
              <a:ext uri="{FF2B5EF4-FFF2-40B4-BE49-F238E27FC236}">
                <a16:creationId xmlns:a16="http://schemas.microsoft.com/office/drawing/2014/main" xmlns="" id="{D6309531-94CD-4CF6-AACE-80EC085E0F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xmlns="" id="{DC829807-7791-462F-8C59-969B0EC71A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736D2F-500F-C30E-08ED-F655166E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717" y="725617"/>
            <a:ext cx="6427694" cy="111125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dirty="0">
                <a:latin typeface="Univers Condensed Light"/>
              </a:rPr>
              <a:t>Odkrycie </a:t>
            </a:r>
            <a:r>
              <a:rPr lang="pl-PL" dirty="0" smtClean="0">
                <a:latin typeface="Univers Condensed Light"/>
              </a:rPr>
              <a:t>tajemnicy </a:t>
            </a:r>
            <a:r>
              <a:rPr lang="pl-PL" dirty="0" err="1">
                <a:latin typeface="Univers Condensed Light"/>
              </a:rPr>
              <a:t>gałatów</a:t>
            </a:r>
            <a:endParaRPr lang="pl-PL" dirty="0">
              <a:latin typeface="Univers Condensed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75B75B9-47D0-A0D4-68B1-D2EC2B1D4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164" y="1754841"/>
            <a:ext cx="6700845" cy="45697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dirty="0"/>
              <a:t>Dnia 19 listopada żona Jana Marianna wyjechała do Lublina, natomiast Jan poszedł do lasu pracować. Rodzice zostawili dzieci pod opieką krewnej Jana - Marianny Ozimek. W tym czasie Żydzi wyszli z ukrycia. Niedaleko gospodarstwa przechodziło czterech umundurowanych Niemców. Niemcy przyłapali i rozpoznali Żydów, po czym natychmiast ich zastrzelili.</a:t>
            </a:r>
          </a:p>
        </p:txBody>
      </p:sp>
      <p:pic>
        <p:nvPicPr>
          <p:cNvPr id="4" name="Obraz 3" descr="Obraz zawierający drzewo, mgła, krajobraz, natura&#10;&#10;Opis wygenerowany automatycznie">
            <a:extLst>
              <a:ext uri="{FF2B5EF4-FFF2-40B4-BE49-F238E27FC236}">
                <a16:creationId xmlns:a16="http://schemas.microsoft.com/office/drawing/2014/main" xmlns="" id="{52C4BEED-B60A-64A7-34EA-C120254C3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27" r="28690" b="-1"/>
          <a:stretch/>
        </p:blipFill>
        <p:spPr>
          <a:xfrm>
            <a:off x="20" y="2"/>
            <a:ext cx="5049819" cy="6857998"/>
          </a:xfrm>
          <a:custGeom>
            <a:avLst/>
            <a:gdLst/>
            <a:ahLst/>
            <a:cxnLst/>
            <a:rect l="l" t="t" r="r" b="b"/>
            <a:pathLst>
              <a:path w="5049839" h="6857998">
                <a:moveTo>
                  <a:pt x="0" y="0"/>
                </a:moveTo>
                <a:lnTo>
                  <a:pt x="5049839" y="1331"/>
                </a:lnTo>
                <a:lnTo>
                  <a:pt x="311074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45" name="Straight Connector 30">
            <a:extLst>
              <a:ext uri="{FF2B5EF4-FFF2-40B4-BE49-F238E27FC236}">
                <a16:creationId xmlns:a16="http://schemas.microsoft.com/office/drawing/2014/main" xmlns="" id="{F75BF611-D2A5-4454-8C47-95B0BC4228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3845859" y="0"/>
            <a:ext cx="699247" cy="68573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2">
            <a:extLst>
              <a:ext uri="{FF2B5EF4-FFF2-40B4-BE49-F238E27FC236}">
                <a16:creationId xmlns:a16="http://schemas.microsoft.com/office/drawing/2014/main" xmlns="" id="{DC2312DA-BDBD-40EE-84AB-53293C1CDE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59210" y="5788959"/>
            <a:ext cx="7396312" cy="10690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097908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7E105210-61FE-4E9D-9076-A5618FDA8D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A5C297-81F6-64D8-87BA-364E7725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6008914" cy="1683487"/>
          </a:xfrm>
        </p:spPr>
        <p:txBody>
          <a:bodyPr>
            <a:normAutofit/>
          </a:bodyPr>
          <a:lstStyle/>
          <a:p>
            <a:r>
              <a:rPr lang="pl-PL">
                <a:latin typeface="Univers Condensed Light"/>
              </a:rPr>
              <a:t>Działania </a:t>
            </a:r>
            <a:r>
              <a:rPr lang="pl-PL" err="1">
                <a:latin typeface="Univers Condensed Light"/>
              </a:rPr>
              <a:t>niemców</a:t>
            </a:r>
            <a:endParaRPr lang="pl-PL">
              <a:latin typeface="Univers Condensed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CBD913A-6389-23C3-FA11-29D2B36BC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216886"/>
            <a:ext cx="6150926" cy="38170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/>
              <a:t>Po zastrzeleniu Żydów Niemcy przejrzeli dom </a:t>
            </a:r>
            <a:r>
              <a:rPr lang="pl-PL" dirty="0" err="1"/>
              <a:t>Gałatów</a:t>
            </a:r>
            <a:r>
              <a:rPr lang="pl-PL" dirty="0"/>
              <a:t>, w którym nie zastali nic </a:t>
            </a:r>
            <a:r>
              <a:rPr lang="pl-PL" dirty="0" smtClean="0"/>
              <a:t>podejrzanego. Z </a:t>
            </a:r>
            <a:r>
              <a:rPr lang="pl-PL" dirty="0"/>
              <a:t>butów martwych Żydów wyciągnęli </a:t>
            </a:r>
            <a:r>
              <a:rPr lang="pl-PL" dirty="0" smtClean="0"/>
              <a:t>pieniądze, a </a:t>
            </a:r>
            <a:r>
              <a:rPr lang="pl-PL" dirty="0"/>
              <a:t>stodołę wraz z wyposażeniem spalili. Następnie ruszyli </a:t>
            </a:r>
            <a:r>
              <a:rPr lang="pl-PL" dirty="0" smtClean="0"/>
              <a:t>w </a:t>
            </a:r>
            <a:r>
              <a:rPr lang="pl-PL" dirty="0"/>
              <a:t>stronę tartaku. Mieszkańcy Nasutowa pochowali Żydów w pobliskim lesie.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C1DF613-CD5C-4D37-9F6C-843AFBBBDE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0" y="5197929"/>
            <a:ext cx="2875207" cy="166007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CB56F5D-A737-4E56-BCDD-0F992B89C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0" y="6033977"/>
            <a:ext cx="7151914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ubrania, pogrzeb, broń, na wolnym powietrzu&#10;&#10;Opis wygenerowany automatycznie">
            <a:extLst>
              <a:ext uri="{FF2B5EF4-FFF2-40B4-BE49-F238E27FC236}">
                <a16:creationId xmlns:a16="http://schemas.microsoft.com/office/drawing/2014/main" xmlns="" id="{2A6CE4C3-F1D3-7535-C22C-5E3BA92C0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3" r="36537" b="1"/>
          <a:stretch/>
        </p:blipFill>
        <p:spPr>
          <a:xfrm>
            <a:off x="7896550" y="-67224"/>
            <a:ext cx="4295450" cy="698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8093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F2280E7-C41F-468E-9B90-F9CCEFF116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57DA831-99D6-58D2-0A99-A1A6E2F26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6" y="325277"/>
            <a:ext cx="3533886" cy="449896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pl-PL" sz="3200" b="1" dirty="0">
                <a:latin typeface="Univers Condensed Light"/>
              </a:rPr>
              <a:t/>
            </a:r>
            <a:br>
              <a:rPr lang="pl-PL" sz="3200" b="1" dirty="0">
                <a:latin typeface="Univers Condensed Light"/>
              </a:rPr>
            </a:br>
            <a:r>
              <a:rPr lang="pl-PL" sz="3200" b="1" dirty="0">
                <a:latin typeface="Univers Condensed Light"/>
              </a:rPr>
              <a:t>Aresztowanie  </a:t>
            </a:r>
            <a:r>
              <a:rPr lang="pl-PL" sz="3200" b="1" dirty="0" smtClean="0">
                <a:latin typeface="Univers Condensed Light"/>
              </a:rPr>
              <a:t>i </a:t>
            </a:r>
            <a:r>
              <a:rPr lang="pl-PL" sz="3200" b="1" dirty="0">
                <a:latin typeface="Univers Condensed Light"/>
              </a:rPr>
              <a:t>Śmierć </a:t>
            </a:r>
            <a:br>
              <a:rPr lang="pl-PL" sz="3200" b="1" dirty="0">
                <a:latin typeface="Univers Condensed Light"/>
              </a:rPr>
            </a:br>
            <a:r>
              <a:rPr lang="pl-PL" sz="3200" b="1" dirty="0" err="1">
                <a:latin typeface="Univers Condensed Light"/>
              </a:rPr>
              <a:t>jana</a:t>
            </a:r>
            <a:r>
              <a:rPr lang="pl-PL" sz="3200" b="1" dirty="0">
                <a:latin typeface="Univers Condensed Light"/>
              </a:rPr>
              <a:t> </a:t>
            </a:r>
            <a:r>
              <a:rPr lang="pl-PL" sz="3200" b="1" dirty="0" err="1">
                <a:latin typeface="Univers Condensed Light"/>
              </a:rPr>
              <a:t>gałata</a:t>
            </a:r>
            <a:endParaRPr lang="pl-PL" sz="3200" b="1" dirty="0">
              <a:latin typeface="Univers Condensed Ligh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46BEE7D-E1CB-4E40-A841-6C2F1C6D3E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289111" y="6954"/>
            <a:ext cx="709684" cy="68440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7A7FAF3-0336-4EB0-BFEE-05F79B6C2E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352934" y="-6954"/>
            <a:ext cx="32272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03DFCD5-101A-14A6-3862-BDF32494E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2" y="112296"/>
            <a:ext cx="7158788" cy="55208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dirty="0"/>
              <a:t>W  tartaku aresztowali Jana </a:t>
            </a:r>
            <a:r>
              <a:rPr lang="pl-PL" dirty="0" err="1"/>
              <a:t>Gałata</a:t>
            </a:r>
            <a:r>
              <a:rPr lang="pl-PL" dirty="0"/>
              <a:t>, po czym wywieźli go do Lubartowa i 20 listopada 1942 roku wykonali wyrok śmierci przez powieszenie. Jego ciało najpierw zostało pochowane w zbiorowej mogile przy szosie w Lubartowie. Ostatecznie dzięki staraniom p. Krzyżanowskiej Niemcy pozwolili zabrać ciało Jana. W styczniu 1943 roku szczątki zwłok Jana zostały pochowane na cmentarzu w Dysie.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F80B6A2-45EC-962F-5952-DF8668107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02" y="2574758"/>
            <a:ext cx="2314575" cy="41148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E1235E6-31A4-37E5-10C8-E2B285CCE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596" y="4264193"/>
            <a:ext cx="4277225" cy="24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3933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E062A7-FB19-58E3-DC39-9EEA8A71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bibliografia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0B043A3-02CC-04D1-ACBD-CFEB2CF1B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4"/>
            <a:ext cx="10167045" cy="35130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ea typeface="+mn-lt"/>
                <a:cs typeface="+mn-lt"/>
              </a:rPr>
              <a:t>Kasperek Ł., Zembrzycka T., Zgierscy A. i S., </a:t>
            </a:r>
            <a:r>
              <a:rPr lang="pl-PL" i="1" dirty="0">
                <a:ea typeface="+mn-lt"/>
                <a:cs typeface="+mn-lt"/>
              </a:rPr>
              <a:t>Ocalić od zapomnienia</a:t>
            </a:r>
            <a:r>
              <a:rPr lang="pl-PL" dirty="0">
                <a:ea typeface="+mn-lt"/>
                <a:cs typeface="+mn-lt"/>
              </a:rPr>
              <a:t>, perfecta info Paweł </a:t>
            </a:r>
            <a:r>
              <a:rPr lang="pl-PL" dirty="0" err="1">
                <a:ea typeface="+mn-lt"/>
                <a:cs typeface="+mn-lt"/>
              </a:rPr>
              <a:t>Markisz</a:t>
            </a:r>
            <a:r>
              <a:rPr lang="pl-PL" dirty="0">
                <a:ea typeface="+mn-lt"/>
                <a:cs typeface="+mn-lt"/>
              </a:rPr>
              <a:t>, Niemce 2018.</a:t>
            </a:r>
          </a:p>
          <a:p>
            <a:r>
              <a:rPr lang="pl-PL" dirty="0">
                <a:ea typeface="+mn-lt"/>
                <a:cs typeface="+mn-lt"/>
                <a:hlinkClick r:id="rId2"/>
              </a:rPr>
              <a:t>http://kaplica-pamieci.pl/tablice-pamieci/Galat_Jan</a:t>
            </a:r>
            <a:endParaRPr lang="pl-PL" dirty="0">
              <a:ea typeface="+mn-lt"/>
              <a:cs typeface="+mn-lt"/>
            </a:endParaRPr>
          </a:p>
          <a:p>
            <a:r>
              <a:rPr lang="pl-PL" dirty="0">
                <a:ea typeface="+mn-lt"/>
                <a:cs typeface="+mn-lt"/>
                <a:hlinkClick r:id="rId3"/>
              </a:rPr>
              <a:t>https://pamiecitozsamosc.pl/de/jan-galat-z-zona-marianna-corka-helena-i-synem-czeslawem-wladyslawem-ze-wsi-nasutow</a:t>
            </a:r>
            <a:endParaRPr lang="pl-PL" dirty="0">
              <a:ea typeface="+mn-lt"/>
              <a:cs typeface="Arial"/>
            </a:endParaRPr>
          </a:p>
          <a:p>
            <a:r>
              <a:rPr lang="pl-PL" dirty="0">
                <a:ea typeface="+mn-lt"/>
                <a:cs typeface="Arial"/>
                <a:hlinkClick r:id="rId4"/>
              </a:rPr>
              <a:t>https://pl.wikipedia.org/wiki/Nasut%C3%B3w</a:t>
            </a:r>
            <a:r>
              <a:rPr lang="pl-PL" sz="1300" dirty="0">
                <a:latin typeface="Arial"/>
                <a:ea typeface="+mn-lt"/>
                <a:cs typeface="Arial"/>
              </a:rPr>
              <a:t/>
            </a:r>
            <a:br>
              <a:rPr lang="pl-PL" sz="1300" dirty="0">
                <a:latin typeface="Arial"/>
                <a:ea typeface="+mn-lt"/>
                <a:cs typeface="Arial"/>
              </a:rPr>
            </a:br>
            <a:endParaRPr lang="pl-PL" sz="1300">
              <a:latin typeface="Arial"/>
              <a:ea typeface="+mn-lt"/>
              <a:cs typeface="Arial"/>
            </a:endParaRPr>
          </a:p>
          <a:p>
            <a:endParaRPr lang="pl-PL" sz="1300" dirty="0">
              <a:latin typeface="Arial"/>
              <a:cs typeface="Arial"/>
            </a:endParaRPr>
          </a:p>
          <a:p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5538564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203</Words>
  <Application>Microsoft Office PowerPoint</Application>
  <PresentationFormat>Panoramiczny</PresentationFormat>
  <Paragraphs>25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Univers Condensed Light</vt:lpstr>
      <vt:lpstr>Walbaum Display Light</vt:lpstr>
      <vt:lpstr>AngleLinesVTI</vt:lpstr>
      <vt:lpstr>Jan Gałat</vt:lpstr>
      <vt:lpstr>Jan gałat </vt:lpstr>
      <vt:lpstr>Czasy okupacji</vt:lpstr>
      <vt:lpstr>Początek listopada</vt:lpstr>
      <vt:lpstr>Odkrycie tajemnicy gałatów</vt:lpstr>
      <vt:lpstr>Działania niemców</vt:lpstr>
      <vt:lpstr> Aresztowanie  i Śmierć  jana gałata</vt:lpstr>
      <vt:lpstr>bibliografia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bibliotekarz</dc:creator>
  <cp:lastModifiedBy>bibliotekarz</cp:lastModifiedBy>
  <cp:revision>155</cp:revision>
  <dcterms:created xsi:type="dcterms:W3CDTF">2023-09-25T15:11:00Z</dcterms:created>
  <dcterms:modified xsi:type="dcterms:W3CDTF">2023-10-30T10:33:25Z</dcterms:modified>
</cp:coreProperties>
</file>