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sldIdLst>
    <p:sldId id="286" r:id="rId2"/>
    <p:sldId id="285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282" r:id="rId30"/>
    <p:sldId id="313" r:id="rId31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5JFoXpSkp7EMoSnOkulweg==" hashData="ruYDJbLPPaXf+imPwrWu1xpRJN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99CC"/>
    <a:srgbClr val="FF6600"/>
    <a:srgbClr val="FFCC99"/>
    <a:srgbClr val="66EC02"/>
    <a:srgbClr val="5ED8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6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D6FE-29F7-471E-8B33-4C35B0CB73F3}" type="datetime8">
              <a:rPr lang="sk-SK" smtClean="0"/>
              <a:pPr/>
              <a:t>3.2.2016 16:01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71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656F-0761-48EC-BA3B-1108A1CC649A}" type="datetime8">
              <a:rPr lang="sk-SK" smtClean="0"/>
              <a:pPr/>
              <a:t>3.2.2016 16:01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415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BFA5-1023-4D82-B98B-EAB2D56C113C}" type="datetime8">
              <a:rPr lang="sk-SK" smtClean="0"/>
              <a:pPr/>
              <a:t>3.2.2016 16:01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50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F5FB-B61D-4C96-93AD-831273B29743}" type="datetime8">
              <a:rPr lang="sk-SK" smtClean="0"/>
              <a:pPr/>
              <a:t>3.2.2016 16:01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2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A61E-AF42-41A9-8F04-8A7B659E50A5}" type="datetime8">
              <a:rPr lang="sk-SK" smtClean="0"/>
              <a:pPr/>
              <a:t>3.2.2016 16:01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17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3E34-3B78-409F-AB08-A9B9714F0884}" type="datetime8">
              <a:rPr lang="sk-SK" smtClean="0"/>
              <a:pPr/>
              <a:t>3.2.2016 16:01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31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1C20-9E8C-45E9-8B82-4748F3A2A533}" type="datetime8">
              <a:rPr lang="sk-SK" smtClean="0"/>
              <a:pPr/>
              <a:t>3.2.2016 16:01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589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60C8-DDD3-4DF7-9CDA-34EE4F2094D4}" type="datetime8">
              <a:rPr lang="sk-SK" smtClean="0"/>
              <a:pPr/>
              <a:t>3.2.2016 16:01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98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0500-2F26-4ABA-A281-9D1CFB485C3D}" type="datetime8">
              <a:rPr lang="sk-SK" smtClean="0"/>
              <a:pPr/>
              <a:t>3.2.2016 16:01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24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5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FE5F-FDC0-46BB-A5DF-3CEB61CC7A9E}" type="datetime8">
              <a:rPr lang="sk-SK" smtClean="0"/>
              <a:pPr/>
              <a:t>3.2.2016 16:01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908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932F-06E9-49DA-ABC5-28812FF5B123}" type="datetime8">
              <a:rPr lang="sk-SK" smtClean="0"/>
              <a:pPr/>
              <a:t>3.2.2016 16:01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81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3663"/>
            <a:ext cx="82296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91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65304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97CD4-046D-4C3B-8DFA-5C5EFFCCB409}" type="datetime8">
              <a:rPr lang="sk-SK" smtClean="0"/>
              <a:pPr/>
              <a:t>3.2.2016 16:01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5304"/>
            <a:ext cx="2895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165304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409940" y="6608110"/>
            <a:ext cx="752469" cy="2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bg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19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1.gstatic.com/images?q=tbn:ANd9GcTE13GudK2V0qWemBjGdtsJBTSjQY1hAuXnzw9hdUjGA-17n-HFrw" TargetMode="External"/><Relationship Id="rId13" Type="http://schemas.openxmlformats.org/officeDocument/2006/relationships/hyperlink" Target="http://images.clipartpanda.com/cave-clipart-ncBXaAKBi.gif" TargetMode="External"/><Relationship Id="rId3" Type="http://schemas.openxmlformats.org/officeDocument/2006/relationships/hyperlink" Target="http://www.corgan75.com/images/objects/1948-1958/chalk.png" TargetMode="External"/><Relationship Id="rId7" Type="http://schemas.openxmlformats.org/officeDocument/2006/relationships/hyperlink" Target="http://www.karin-matsugishi.com/images/material/item_XXL/110-m.jpg" TargetMode="External"/><Relationship Id="rId12" Type="http://schemas.openxmlformats.org/officeDocument/2006/relationships/hyperlink" Target="http://www.party-store.sk/emdata/products/595_m.jpg?1" TargetMode="External"/><Relationship Id="rId2" Type="http://schemas.openxmlformats.org/officeDocument/2006/relationships/image" Target="../media/image42.png"/><Relationship Id="rId16" Type="http://schemas.openxmlformats.org/officeDocument/2006/relationships/hyperlink" Target="http://ipravda.sk/res/2009/08/11/thumbs/22713-trpaslik-duk-ilustracne-gyc-nestandard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datastorage.googleapis.com/static.panoramio.com/photos/original/54224897.jpg" TargetMode="External"/><Relationship Id="rId11" Type="http://schemas.openxmlformats.org/officeDocument/2006/relationships/hyperlink" Target="http://foxarc.com/c-blog/wp-content/uploads/2014/12/Flower-Clipart-Bouquet-of-Orange-Tulips.png" TargetMode="External"/><Relationship Id="rId5" Type="http://schemas.openxmlformats.org/officeDocument/2006/relationships/hyperlink" Target="http://cartoon-birds.clipartonline.net/_/rsrc/1426940532976/bullfinch-bird-images/Bullfinch%20Eating%20Fruit%20On%20A%20Branch.png?height=320&amp;width=320" TargetMode="External"/><Relationship Id="rId15" Type="http://schemas.openxmlformats.org/officeDocument/2006/relationships/hyperlink" Target="https://openclipart.org/image/2400px/svg_to_png/217861/brokenleg-cast.png" TargetMode="External"/><Relationship Id="rId10" Type="http://schemas.openxmlformats.org/officeDocument/2006/relationships/hyperlink" Target="http://worldartsme.com/images/catch-a-ball-clipart-1.jpg" TargetMode="External"/><Relationship Id="rId4" Type="http://schemas.openxmlformats.org/officeDocument/2006/relationships/hyperlink" Target="http://tluif.home.xs4all.nl/Humor/moomoo.jpg" TargetMode="External"/><Relationship Id="rId9" Type="http://schemas.openxmlformats.org/officeDocument/2006/relationships/hyperlink" Target="http://2.bp.blogspot.com/-OE6W-9k3a-A/TteJwwUwnMI/AAAAAAAAFr4/nu051iGOXhQ/s320/R11+-+Kitchen+Stuff+Bonus+-+020.png" TargetMode="External"/><Relationship Id="rId14" Type="http://schemas.openxmlformats.org/officeDocument/2006/relationships/hyperlink" Target="http://www.clipartbest.com/cliparts/9cR/gdX/9cRgdXGzi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thumbs.dreamstime.com/t/save-your-breath-idiom-white-background-50510048.jpg" TargetMode="External"/><Relationship Id="rId13" Type="http://schemas.openxmlformats.org/officeDocument/2006/relationships/hyperlink" Target="http://worldartsme.com/images/finger-touch-clipart-1.jpg" TargetMode="External"/><Relationship Id="rId18" Type="http://schemas.openxmlformats.org/officeDocument/2006/relationships/hyperlink" Target="http://pngimg.com/upload/banana_PNG819.png" TargetMode="External"/><Relationship Id="rId3" Type="http://schemas.openxmlformats.org/officeDocument/2006/relationships/hyperlink" Target="http://classroomclipart.com/images/gallery/Clipart/Sports/Gymnastics_Clipart/TN_gymnastics_girl_balance_beam.jpg" TargetMode="External"/><Relationship Id="rId21" Type="http://schemas.openxmlformats.org/officeDocument/2006/relationships/hyperlink" Target="http://pngimg.com/upload/spoon_PNG3035.png" TargetMode="External"/><Relationship Id="rId7" Type="http://schemas.openxmlformats.org/officeDocument/2006/relationships/hyperlink" Target="https://encrypted-tbn1.gstatic.com/images?q=tbn:ANd9GcRj532anAJJs2CamEVOhIN4xYtBDL1UFZHvC_JG79_daPeMbqhr" TargetMode="External"/><Relationship Id="rId12" Type="http://schemas.openxmlformats.org/officeDocument/2006/relationships/hyperlink" Target="http://www.cliparthut.com/clip-arts/101/wrapped-candy-clip-art-101400.png" TargetMode="External"/><Relationship Id="rId17" Type="http://schemas.openxmlformats.org/officeDocument/2006/relationships/hyperlink" Target="http://cdn.mysitemyway.com/etc-mysitemyway/icons/legacy-previews/icons-256/3d-transparent-glass-icons-culture/022057-3d-transparent-glass-icon-culture-bell-clear-sc30.png" TargetMode="External"/><Relationship Id="rId25" Type="http://schemas.openxmlformats.org/officeDocument/2006/relationships/hyperlink" Target="http://www.bolos.sk/images/cache/5b53bde878fa2107bd85e487b5dc6025.gif" TargetMode="External"/><Relationship Id="rId2" Type="http://schemas.openxmlformats.org/officeDocument/2006/relationships/hyperlink" Target="http://www.sietovka.sk/wp-content/uploads/repa.jpg" TargetMode="External"/><Relationship Id="rId16" Type="http://schemas.openxmlformats.org/officeDocument/2006/relationships/hyperlink" Target="https://img1.etsystatic.com/103/0/11183516/il_340x270.846151085_74un.jpg" TargetMode="External"/><Relationship Id="rId20" Type="http://schemas.openxmlformats.org/officeDocument/2006/relationships/hyperlink" Target="http://images.clipartpanda.com/mill-clipart-4cbMMopdi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unidad.movistar.es/t5/image/serverpage/image-id/42818i574E66871F1AEAB8/image-size/original?v=mpbl-1&amp;px=-1" TargetMode="External"/><Relationship Id="rId11" Type="http://schemas.openxmlformats.org/officeDocument/2006/relationships/hyperlink" Target="http://vignette2.wikia.nocookie.net/winx/images/4/4c/Purple_and_Blue_Transparent_Butterfly_Clipart.png/revision/latest?cb=20140118043757" TargetMode="External"/><Relationship Id="rId24" Type="http://schemas.openxmlformats.org/officeDocument/2006/relationships/hyperlink" Target="http://www.celysvet.cz/skin/smile/s2064.gif" TargetMode="External"/><Relationship Id="rId5" Type="http://schemas.openxmlformats.org/officeDocument/2006/relationships/hyperlink" Target="http://thumbs.dreamstime.com/t/two-marrow-zucchini-white-background-37458716.jpg" TargetMode="External"/><Relationship Id="rId15" Type="http://schemas.openxmlformats.org/officeDocument/2006/relationships/hyperlink" Target="http://thndl.com/images/1_3.png" TargetMode="External"/><Relationship Id="rId23" Type="http://schemas.openxmlformats.org/officeDocument/2006/relationships/hyperlink" Target="https://pathwaytoascension.files.wordpress.com/2015/10/music-notes-clip-art-png-music.png" TargetMode="External"/><Relationship Id="rId10" Type="http://schemas.openxmlformats.org/officeDocument/2006/relationships/hyperlink" Target="http://www.clker.com/cliparts/a/a/4/4/11971000532011391048johnny_automatic_hand_hoe_1.svg.hi.png" TargetMode="External"/><Relationship Id="rId19" Type="http://schemas.openxmlformats.org/officeDocument/2006/relationships/hyperlink" Target="http://www.bestgraph.com/cliparts/sports/ski/ski-02.gif" TargetMode="External"/><Relationship Id="rId4" Type="http://schemas.openxmlformats.org/officeDocument/2006/relationships/hyperlink" Target="http://lessonpix.com/drawings/37806/100x100/Smoke+like+a+Chimney.png" TargetMode="External"/><Relationship Id="rId9" Type="http://schemas.openxmlformats.org/officeDocument/2006/relationships/hyperlink" Target="http://www.clker.com/cliparts/k/o/6/7/7/c/number-4-dots-md.png" TargetMode="External"/><Relationship Id="rId14" Type="http://schemas.openxmlformats.org/officeDocument/2006/relationships/hyperlink" Target="http://www.homestead.com/~media/elements/Clipart/household/newspaper1.gif" TargetMode="External"/><Relationship Id="rId22" Type="http://schemas.openxmlformats.org/officeDocument/2006/relationships/hyperlink" Target="http://www.proprofs.com/flashcards/upload/q10498312.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7" descr="2 (3)"/>
          <p:cNvSpPr>
            <a:spLocks noChangeArrowheads="1" noChangeShapeType="1" noTextEdit="1"/>
          </p:cNvSpPr>
          <p:nvPr/>
        </p:nvSpPr>
        <p:spPr bwMode="auto">
          <a:xfrm>
            <a:off x="539552" y="2636912"/>
            <a:ext cx="7976368" cy="1836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9"/>
              </a:avLst>
            </a:prstTxWarp>
          </a:bodyPr>
          <a:lstStyle/>
          <a:p>
            <a:pPr algn="ctr"/>
            <a:r>
              <a:rPr lang="sk-SK" sz="3600" b="1" kern="10" dirty="0" smtClean="0">
                <a:ln w="31750">
                  <a:solidFill>
                    <a:srgbClr val="0033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Comic Sans MS"/>
              </a:rPr>
              <a:t>SPOLUHLÁSKY</a:t>
            </a:r>
            <a:endParaRPr lang="sk-SK" sz="3600" b="1" kern="10" dirty="0">
              <a:ln w="31750">
                <a:solidFill>
                  <a:srgbClr val="0033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Comic Sans MS"/>
            </a:endParaRPr>
          </a:p>
        </p:txBody>
      </p:sp>
      <p:sp>
        <p:nvSpPr>
          <p:cNvPr id="4" name="WordArt 17" descr="2 (3)"/>
          <p:cNvSpPr>
            <a:spLocks noChangeArrowheads="1" noChangeShapeType="1" noTextEdit="1"/>
          </p:cNvSpPr>
          <p:nvPr/>
        </p:nvSpPr>
        <p:spPr bwMode="auto">
          <a:xfrm>
            <a:off x="827584" y="260648"/>
            <a:ext cx="7488832" cy="1836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b="1" kern="10" dirty="0" smtClean="0">
                <a:ln w="31750">
                  <a:solidFill>
                    <a:srgbClr val="0033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Comic Sans MS"/>
              </a:rPr>
              <a:t>TVRDÉ</a:t>
            </a:r>
            <a:endParaRPr lang="sk-SK" sz="3600" b="1" kern="10" dirty="0">
              <a:ln w="31750">
                <a:solidFill>
                  <a:srgbClr val="0033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Comic Sans MS"/>
            </a:endParaRP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E952-70B4-441F-AEF4-5FF953CA6EEA}" type="datetime8">
              <a:rPr lang="sk-SK" smtClean="0"/>
              <a:pPr/>
              <a:t>3.2.2016 16:01</a:t>
            </a:fld>
            <a:endParaRPr lang="en-US"/>
          </a:p>
        </p:txBody>
      </p:sp>
      <p:sp>
        <p:nvSpPr>
          <p:cNvPr id="6" name="BlokTextu 5"/>
          <p:cNvSpPr txBox="1"/>
          <p:nvPr/>
        </p:nvSpPr>
        <p:spPr>
          <a:xfrm>
            <a:off x="3419872" y="6165304"/>
            <a:ext cx="287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Mgr. Danka Spišáková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1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684213" y="966788"/>
            <a:ext cx="7704137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987824" y="-159306"/>
            <a:ext cx="2624436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endParaRPr lang="cs-CZ" sz="45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lačidlo akcie: Domov 3">
            <a:hlinkClick r:id="rId3" action="ppaction://hlinksldjump" highlightClick="1"/>
          </p:cNvPr>
          <p:cNvSpPr/>
          <p:nvPr/>
        </p:nvSpPr>
        <p:spPr>
          <a:xfrm>
            <a:off x="8172400" y="6021288"/>
            <a:ext cx="610368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sndAc>
      <p:stSnd>
        <p:snd r:embed="rId2" name="puf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8A92-610F-4A15-B951-018691624E96}" type="datetime8">
              <a:rPr lang="sk-SK" smtClean="0"/>
              <a:pPr/>
              <a:t>3.2.2016 16:01</a:t>
            </a:fld>
            <a:endParaRPr lang="en-US"/>
          </a:p>
        </p:txBody>
      </p:sp>
      <p:sp>
        <p:nvSpPr>
          <p:cNvPr id="10" name="WordArt 22"/>
          <p:cNvSpPr>
            <a:spLocks noChangeArrowheads="1" noChangeShapeType="1" noTextEdit="1"/>
          </p:cNvSpPr>
          <p:nvPr/>
        </p:nvSpPr>
        <p:spPr bwMode="auto">
          <a:xfrm>
            <a:off x="3995936" y="2132856"/>
            <a:ext cx="1152128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b="1" kern="10" dirty="0">
                <a:ln w="254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H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395536" y="-72008"/>
            <a:ext cx="23357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  <a:latin typeface="Calibri" pitchFamily="34" charset="0"/>
              </a:rPr>
              <a:t>hydina</a:t>
            </a:r>
            <a:endParaRPr lang="sk-SK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3347864" y="0"/>
            <a:ext cx="2359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6000" b="1" dirty="0">
                <a:solidFill>
                  <a:schemeClr val="bg1"/>
                </a:solidFill>
                <a:latin typeface="Calibri" pitchFamily="34" charset="0"/>
              </a:rPr>
              <a:t>hymna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7164288" y="0"/>
            <a:ext cx="11838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  <a:latin typeface="Calibri" pitchFamily="34" charset="0"/>
              </a:rPr>
              <a:t>hýľ</a:t>
            </a:r>
            <a:endParaRPr lang="sk-SK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323528" y="5013176"/>
            <a:ext cx="2054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  <a:latin typeface="Calibri" pitchFamily="34" charset="0"/>
              </a:rPr>
              <a:t>hynúť</a:t>
            </a:r>
            <a:endParaRPr lang="sk-SK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3131840" y="5842337"/>
            <a:ext cx="255602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6000" b="1" dirty="0" smtClean="0">
                <a:solidFill>
                  <a:schemeClr val="bg1"/>
                </a:solidFill>
                <a:latin typeface="Calibri" pitchFamily="34" charset="0"/>
              </a:rPr>
              <a:t>mohyla</a:t>
            </a:r>
            <a:endParaRPr lang="cs-CZ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6444208" y="4941168"/>
            <a:ext cx="21889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6000" b="1" dirty="0" smtClean="0">
                <a:solidFill>
                  <a:schemeClr val="bg1"/>
                </a:solidFill>
                <a:latin typeface="Calibri" pitchFamily="34" charset="0"/>
              </a:rPr>
              <a:t>pohyb</a:t>
            </a:r>
            <a:endParaRPr lang="cs-CZ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2" name="Picture 4" descr="http://previews.123rf.com/images/socris79/socris791202/socris79120200027/12380093-Chicken-Coop-Stock-Vector-chicken-cartoon-far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9" y="1340768"/>
            <a:ext cx="2304256" cy="1976343"/>
          </a:xfrm>
          <a:prstGeom prst="rect">
            <a:avLst/>
          </a:prstGeom>
          <a:noFill/>
        </p:spPr>
      </p:pic>
      <p:pic>
        <p:nvPicPr>
          <p:cNvPr id="2056" name="Picture 8" descr="http://cartoon-birds.clipartonline.net/_/rsrc/1426940532976/bullfinch-bird-images/Bullfinch%20Eating%20Fruit%20On%20A%20Branch.png?height=320&amp;width=3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92696"/>
            <a:ext cx="2627784" cy="2627785"/>
          </a:xfrm>
          <a:prstGeom prst="rect">
            <a:avLst/>
          </a:prstGeom>
          <a:noFill/>
        </p:spPr>
      </p:pic>
      <p:pic>
        <p:nvPicPr>
          <p:cNvPr id="2058" name="Picture 10" descr="http://commondatastorage.googleapis.com/static.panoramio.com/photos/original/542248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933056"/>
            <a:ext cx="3712413" cy="2088232"/>
          </a:xfrm>
          <a:prstGeom prst="rect">
            <a:avLst/>
          </a:prstGeom>
          <a:noFill/>
        </p:spPr>
      </p:pic>
      <p:pic>
        <p:nvPicPr>
          <p:cNvPr id="20482" name="Picture 2" descr="https://pathwaytoascension.files.wordpress.com/2015/10/music-notes-clip-art-png-musi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764704"/>
            <a:ext cx="3672408" cy="1591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229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8A92-610F-4A15-B951-018691624E96}" type="datetime8">
              <a:rPr lang="sk-SK" smtClean="0"/>
              <a:pPr/>
              <a:t>3.2.2016 16:01</a:t>
            </a:fld>
            <a:endParaRPr lang="sk-SK"/>
          </a:p>
        </p:txBody>
      </p:sp>
      <p:sp>
        <p:nvSpPr>
          <p:cNvPr id="10" name="WordArt 22"/>
          <p:cNvSpPr>
            <a:spLocks noChangeArrowheads="1" noChangeShapeType="1" noTextEdit="1"/>
          </p:cNvSpPr>
          <p:nvPr/>
        </p:nvSpPr>
        <p:spPr bwMode="auto">
          <a:xfrm>
            <a:off x="3851920" y="3645024"/>
            <a:ext cx="1368152" cy="151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b="1" kern="10" dirty="0" smtClean="0">
                <a:ln w="254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99CC"/>
                </a:solidFill>
                <a:latin typeface="Comic Sans MS"/>
              </a:rPr>
              <a:t>CH</a:t>
            </a:r>
            <a:endParaRPr lang="sk-SK" sz="3600" b="1" kern="10" dirty="0">
              <a:ln w="25400">
                <a:solidFill>
                  <a:srgbClr val="003366"/>
                </a:solidFill>
                <a:round/>
                <a:headEnd/>
                <a:tailEnd/>
              </a:ln>
              <a:solidFill>
                <a:srgbClr val="0099CC"/>
              </a:solidFill>
              <a:latin typeface="Comic Sans MS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539552" y="260648"/>
            <a:ext cx="23373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  <a:latin typeface="Calibri" pitchFamily="34" charset="0"/>
              </a:rPr>
              <a:t>orechy</a:t>
            </a:r>
            <a:endParaRPr lang="sk-SK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3419872" y="260648"/>
            <a:ext cx="23655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smtClean="0">
                <a:solidFill>
                  <a:schemeClr val="bg1"/>
                </a:solidFill>
                <a:latin typeface="Calibri" pitchFamily="34" charset="0"/>
              </a:rPr>
              <a:t>chyžná</a:t>
            </a:r>
            <a:endParaRPr lang="sk-SK" sz="6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6084168" y="260648"/>
            <a:ext cx="28368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smtClean="0">
                <a:solidFill>
                  <a:schemeClr val="bg1"/>
                </a:solidFill>
                <a:latin typeface="Calibri" pitchFamily="34" charset="0"/>
              </a:rPr>
              <a:t>kuchyňa</a:t>
            </a:r>
            <a:endParaRPr lang="sk-SK" sz="6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323528" y="5301208"/>
            <a:ext cx="21845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smtClean="0">
                <a:solidFill>
                  <a:schemeClr val="bg1"/>
                </a:solidFill>
                <a:latin typeface="Calibri" pitchFamily="34" charset="0"/>
              </a:rPr>
              <a:t>chytať</a:t>
            </a:r>
            <a:endParaRPr lang="sk-SK" sz="6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3131840" y="5445224"/>
            <a:ext cx="221862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smtClean="0">
                <a:solidFill>
                  <a:schemeClr val="bg1"/>
                </a:solidFill>
                <a:latin typeface="Calibri" pitchFamily="34" charset="0"/>
              </a:rPr>
              <a:t>chytro</a:t>
            </a:r>
            <a:endParaRPr lang="sk-SK" sz="6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6444208" y="5445224"/>
            <a:ext cx="20638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6000" b="1" dirty="0" smtClean="0">
                <a:solidFill>
                  <a:schemeClr val="bg1"/>
                </a:solidFill>
                <a:latin typeface="Calibri" pitchFamily="34" charset="0"/>
              </a:rPr>
              <a:t>chyba</a:t>
            </a:r>
            <a:endParaRPr lang="cs-CZ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3010" name="Picture 2" descr="http://www.karin-matsugishi.com/images/material/item_XXL/110-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7" y="1196753"/>
            <a:ext cx="2088231" cy="2088232"/>
          </a:xfrm>
          <a:prstGeom prst="rect">
            <a:avLst/>
          </a:prstGeom>
          <a:noFill/>
        </p:spPr>
      </p:pic>
      <p:pic>
        <p:nvPicPr>
          <p:cNvPr id="43012" name="Picture 4" descr="http://www.lisasnatural.com/images/mai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24744"/>
            <a:ext cx="1857375" cy="2466975"/>
          </a:xfrm>
          <a:prstGeom prst="rect">
            <a:avLst/>
          </a:prstGeom>
          <a:noFill/>
        </p:spPr>
      </p:pic>
      <p:pic>
        <p:nvPicPr>
          <p:cNvPr id="43014" name="Picture 6" descr="http://2.bp.blogspot.com/-OE6W-9k3a-A/TteJwwUwnMI/AAAAAAAAFr4/nu051iGOXhQ/s320/R11+-+Kitchen+Stuff+Bonus+-+0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124744"/>
            <a:ext cx="3048000" cy="2362200"/>
          </a:xfrm>
          <a:prstGeom prst="rect">
            <a:avLst/>
          </a:prstGeom>
          <a:noFill/>
        </p:spPr>
      </p:pic>
      <p:pic>
        <p:nvPicPr>
          <p:cNvPr id="43016" name="Picture 8" descr="http://worldartsme.com/images/catch-a-ball-clipart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56992"/>
            <a:ext cx="2857500" cy="2466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229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8A92-610F-4A15-B951-018691624E96}" type="datetime8">
              <a:rPr lang="sk-SK" smtClean="0"/>
              <a:pPr/>
              <a:t>3.2.2016 16:01</a:t>
            </a:fld>
            <a:endParaRPr lang="en-US"/>
          </a:p>
        </p:txBody>
      </p:sp>
      <p:sp>
        <p:nvSpPr>
          <p:cNvPr id="10" name="WordArt 22"/>
          <p:cNvSpPr>
            <a:spLocks noChangeArrowheads="1" noChangeShapeType="1" noTextEdit="1"/>
          </p:cNvSpPr>
          <p:nvPr/>
        </p:nvSpPr>
        <p:spPr bwMode="auto">
          <a:xfrm>
            <a:off x="3779912" y="3501008"/>
            <a:ext cx="1368152" cy="151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b="1" kern="10" dirty="0" smtClean="0">
                <a:ln w="254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66EC02"/>
                </a:solidFill>
                <a:latin typeface="Comic Sans MS"/>
              </a:rPr>
              <a:t>K</a:t>
            </a:r>
            <a:endParaRPr lang="sk-SK" sz="3600" b="1" kern="10" dirty="0">
              <a:ln w="25400">
                <a:solidFill>
                  <a:srgbClr val="003366"/>
                </a:solidFill>
                <a:round/>
                <a:headEnd/>
                <a:tailEnd/>
              </a:ln>
              <a:solidFill>
                <a:srgbClr val="66EC02"/>
              </a:solidFill>
              <a:latin typeface="Comic Sans MS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67544" y="188640"/>
            <a:ext cx="20739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  <a:latin typeface="Calibri" pitchFamily="34" charset="0"/>
              </a:rPr>
              <a:t>kytica</a:t>
            </a:r>
            <a:endParaRPr lang="sk-SK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3491880" y="260648"/>
            <a:ext cx="18630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  <a:latin typeface="Calibri" pitchFamily="34" charset="0"/>
              </a:rPr>
              <a:t>kyjak</a:t>
            </a:r>
            <a:endParaRPr lang="sk-SK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6228184" y="260648"/>
            <a:ext cx="25939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  <a:latin typeface="Calibri" pitchFamily="34" charset="0"/>
              </a:rPr>
              <a:t>jaskyňa</a:t>
            </a:r>
            <a:endParaRPr lang="sk-SK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323528" y="5013176"/>
            <a:ext cx="23246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smtClean="0">
                <a:solidFill>
                  <a:schemeClr val="bg1"/>
                </a:solidFill>
                <a:latin typeface="Calibri" pitchFamily="34" charset="0"/>
              </a:rPr>
              <a:t>kysnúť</a:t>
            </a:r>
            <a:endParaRPr lang="sk-SK" sz="6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3419872" y="5661248"/>
            <a:ext cx="17956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  <a:latin typeface="Calibri" pitchFamily="34" charset="0"/>
              </a:rPr>
              <a:t>kyslé</a:t>
            </a:r>
            <a:endParaRPr lang="sk-SK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6732240" y="5661248"/>
            <a:ext cx="19271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  <a:latin typeface="Calibri" pitchFamily="34" charset="0"/>
              </a:rPr>
              <a:t>kývať</a:t>
            </a:r>
            <a:endParaRPr lang="sk-SK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986" name="AutoShape 2" descr="http://gallery.yopriceville.com/var/albums/Free-Clipart-Pictures/Roses-PNG/Rose_Bouquet_Transparent_Clipart.png?m=1399672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988" name="AutoShape 4" descr="http://gallery.yopriceville.com/var/albums/Free-Clipart-Pictures/Roses-PNG/Rose_Bouquet_Transparent_Clipart.png?m=1399672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990" name="AutoShape 6" descr="Rose Bouquet Transparent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992" name="Picture 8" descr="http://foxarc.com/c-blog/wp-content/uploads/2014/12/Flower-Clipart-Bouquet-of-Orange-Tulip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726597" cy="2952328"/>
          </a:xfrm>
          <a:prstGeom prst="rect">
            <a:avLst/>
          </a:prstGeom>
          <a:noFill/>
        </p:spPr>
      </p:pic>
      <p:pic>
        <p:nvPicPr>
          <p:cNvPr id="41994" name="Picture 10" descr="http://www.party-store.sk/emdata/products/595_m.jpg?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484784"/>
            <a:ext cx="1905000" cy="1905000"/>
          </a:xfrm>
          <a:prstGeom prst="rect">
            <a:avLst/>
          </a:prstGeom>
          <a:noFill/>
        </p:spPr>
      </p:pic>
      <p:pic>
        <p:nvPicPr>
          <p:cNvPr id="41996" name="Picture 12" descr="http://images.clipartpanda.com/cave-clipart-ncBXaAKB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052736"/>
            <a:ext cx="2381250" cy="1666875"/>
          </a:xfrm>
          <a:prstGeom prst="rect">
            <a:avLst/>
          </a:prstGeom>
          <a:noFill/>
        </p:spPr>
      </p:pic>
      <p:pic>
        <p:nvPicPr>
          <p:cNvPr id="41998" name="Picture 14" descr="http://www.clipartbest.com/cliparts/9cR/gdX/9cRgdXGz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492896"/>
            <a:ext cx="2173507" cy="3461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229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>
          <a:xfrm>
            <a:off x="323528" y="6309320"/>
            <a:ext cx="2133600" cy="365125"/>
          </a:xfrm>
        </p:spPr>
        <p:txBody>
          <a:bodyPr/>
          <a:lstStyle/>
          <a:p>
            <a:fld id="{89E48A92-610F-4A15-B951-018691624E96}" type="datetime8">
              <a:rPr lang="sk-SK" smtClean="0"/>
              <a:pPr/>
              <a:t>3.2.2016 16:01</a:t>
            </a:fld>
            <a:endParaRPr lang="en-US" dirty="0"/>
          </a:p>
        </p:txBody>
      </p:sp>
      <p:sp>
        <p:nvSpPr>
          <p:cNvPr id="10" name="WordArt 22"/>
          <p:cNvSpPr>
            <a:spLocks noChangeArrowheads="1" noChangeShapeType="1" noTextEdit="1"/>
          </p:cNvSpPr>
          <p:nvPr/>
        </p:nvSpPr>
        <p:spPr bwMode="auto">
          <a:xfrm>
            <a:off x="3923928" y="3645024"/>
            <a:ext cx="1368152" cy="151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b="1" kern="10" dirty="0" smtClean="0">
                <a:ln w="254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Comic Sans MS"/>
              </a:rPr>
              <a:t>G</a:t>
            </a:r>
            <a:endParaRPr lang="sk-SK" sz="3600" b="1" kern="10" dirty="0">
              <a:ln w="25400">
                <a:solidFill>
                  <a:srgbClr val="003366"/>
                </a:solidFill>
                <a:round/>
                <a:headEnd/>
                <a:tailEnd/>
              </a:ln>
              <a:solidFill>
                <a:srgbClr val="FFCC99"/>
              </a:solidFill>
              <a:latin typeface="Comic Sans MS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67544" y="0"/>
            <a:ext cx="16299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6000" b="1" dirty="0" smtClean="0">
                <a:solidFill>
                  <a:schemeClr val="bg1"/>
                </a:solidFill>
                <a:latin typeface="Calibri" pitchFamily="34" charset="0"/>
              </a:rPr>
              <a:t>gyps</a:t>
            </a:r>
            <a:endParaRPr lang="cs-CZ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6084168" y="0"/>
            <a:ext cx="27997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  <a:latin typeface="Calibri" pitchFamily="34" charset="0"/>
              </a:rPr>
              <a:t>burgyňa</a:t>
            </a:r>
            <a:endParaRPr lang="sk-SK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251520" y="5445224"/>
            <a:ext cx="38667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6000" b="1" dirty="0" smtClean="0">
                <a:solidFill>
                  <a:schemeClr val="bg1"/>
                </a:solidFill>
                <a:latin typeface="Calibri" pitchFamily="34" charset="0"/>
              </a:rPr>
              <a:t>gymnázium</a:t>
            </a:r>
            <a:endParaRPr lang="cs-CZ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5004048" y="5445224"/>
            <a:ext cx="38247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6000" b="1" dirty="0" smtClean="0">
                <a:solidFill>
                  <a:schemeClr val="bg1"/>
                </a:solidFill>
                <a:latin typeface="Calibri" pitchFamily="34" charset="0"/>
              </a:rPr>
              <a:t>gymnastika</a:t>
            </a:r>
            <a:endParaRPr lang="cs-CZ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3779912" y="0"/>
            <a:ext cx="12264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smtClean="0">
                <a:solidFill>
                  <a:schemeClr val="bg1"/>
                </a:solidFill>
                <a:latin typeface="Calibri" pitchFamily="34" charset="0"/>
              </a:rPr>
              <a:t>gýč</a:t>
            </a:r>
            <a:endParaRPr lang="sk-SK" sz="60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0962" name="Picture 2" descr="https://openclipart.org/image/2400px/svg_to_png/217861/brokenleg-ca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1131126" cy="3600400"/>
          </a:xfrm>
          <a:prstGeom prst="rect">
            <a:avLst/>
          </a:prstGeom>
          <a:noFill/>
        </p:spPr>
      </p:pic>
      <p:pic>
        <p:nvPicPr>
          <p:cNvPr id="40964" name="Picture 4" descr="http://ipravda.sk/res/2009/08/11/thumbs/22713-trpaslik-duk-ilustracne-gyc-nestandard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052737"/>
            <a:ext cx="2586725" cy="1944216"/>
          </a:xfrm>
          <a:prstGeom prst="rect">
            <a:avLst/>
          </a:prstGeom>
          <a:noFill/>
        </p:spPr>
      </p:pic>
      <p:pic>
        <p:nvPicPr>
          <p:cNvPr id="40968" name="Picture 8" descr="http://www.sietovka.sk/wp-content/uploads/rep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980728"/>
            <a:ext cx="3391672" cy="2457078"/>
          </a:xfrm>
          <a:prstGeom prst="rect">
            <a:avLst/>
          </a:prstGeom>
          <a:noFill/>
        </p:spPr>
      </p:pic>
      <p:pic>
        <p:nvPicPr>
          <p:cNvPr id="17410" name="Picture 2" descr="http://classroomclipart.com/images/gallery/Clipart/Sports/Gymnastics_Clipart/TN_gymnastics_girl_balance_bea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3573016"/>
            <a:ext cx="2160240" cy="2137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229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8A92-610F-4A15-B951-018691624E96}" type="datetime8">
              <a:rPr lang="sk-SK" smtClean="0"/>
              <a:pPr/>
              <a:t>3.2.2016 16:01</a:t>
            </a:fld>
            <a:endParaRPr lang="en-US"/>
          </a:p>
        </p:txBody>
      </p:sp>
      <p:sp>
        <p:nvSpPr>
          <p:cNvPr id="10" name="WordArt 22"/>
          <p:cNvSpPr>
            <a:spLocks noChangeArrowheads="1" noChangeShapeType="1" noTextEdit="1"/>
          </p:cNvSpPr>
          <p:nvPr/>
        </p:nvSpPr>
        <p:spPr bwMode="auto">
          <a:xfrm>
            <a:off x="3851920" y="1916832"/>
            <a:ext cx="1368152" cy="151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b="1" kern="10" dirty="0" smtClean="0">
                <a:ln w="254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omic Sans MS"/>
              </a:rPr>
              <a:t>D</a:t>
            </a:r>
            <a:endParaRPr lang="sk-SK" sz="3600" b="1" kern="10" dirty="0">
              <a:ln w="25400">
                <a:solidFill>
                  <a:srgbClr val="003366"/>
                </a:solidFill>
                <a:round/>
                <a:headEnd/>
                <a:tailEnd/>
              </a:ln>
              <a:solidFill>
                <a:srgbClr val="FF6600"/>
              </a:solidFill>
              <a:latin typeface="Comic Sans MS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395536" y="0"/>
            <a:ext cx="15872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6000" b="1" dirty="0" err="1" smtClean="0">
                <a:solidFill>
                  <a:schemeClr val="bg1"/>
                </a:solidFill>
                <a:latin typeface="Calibri" pitchFamily="34" charset="0"/>
              </a:rPr>
              <a:t>dym</a:t>
            </a:r>
            <a:endParaRPr lang="cs-CZ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6948264" y="0"/>
            <a:ext cx="17556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6000" b="1" dirty="0" err="1" smtClean="0">
                <a:solidFill>
                  <a:schemeClr val="bg1"/>
                </a:solidFill>
                <a:latin typeface="Calibri" pitchFamily="34" charset="0"/>
              </a:rPr>
              <a:t>dyňa</a:t>
            </a:r>
            <a:endParaRPr lang="cs-CZ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251520" y="5157192"/>
            <a:ext cx="16881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6000" b="1" dirty="0" smtClean="0">
                <a:solidFill>
                  <a:schemeClr val="bg1"/>
                </a:solidFill>
                <a:latin typeface="Calibri" pitchFamily="34" charset="0"/>
              </a:rPr>
              <a:t>dych</a:t>
            </a:r>
            <a:endParaRPr lang="cs-CZ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2987824" y="5301208"/>
            <a:ext cx="28360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6000" b="1" dirty="0" smtClean="0">
                <a:solidFill>
                  <a:schemeClr val="bg1"/>
                </a:solidFill>
                <a:latin typeface="Calibri" pitchFamily="34" charset="0"/>
              </a:rPr>
              <a:t>dynamit</a:t>
            </a:r>
            <a:endParaRPr lang="cs-CZ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3563888" y="0"/>
            <a:ext cx="23398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6000" b="1" dirty="0" err="1" smtClean="0">
                <a:solidFill>
                  <a:schemeClr val="bg1"/>
                </a:solidFill>
                <a:latin typeface="Calibri" pitchFamily="34" charset="0"/>
              </a:rPr>
              <a:t>dýchať</a:t>
            </a:r>
            <a:endParaRPr lang="cs-CZ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6588224" y="5157192"/>
            <a:ext cx="17013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6000" b="1" dirty="0" smtClean="0">
                <a:solidFill>
                  <a:schemeClr val="bg1"/>
                </a:solidFill>
                <a:latin typeface="Calibri" pitchFamily="34" charset="0"/>
              </a:rPr>
              <a:t>dýka</a:t>
            </a:r>
            <a:endParaRPr lang="cs-CZ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388" name="Picture 4" descr="http://lessonpix.com/drawings/37806/100x100/Smoke+like+a+Chimne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1872208" cy="1872208"/>
          </a:xfrm>
          <a:prstGeom prst="rect">
            <a:avLst/>
          </a:prstGeom>
          <a:noFill/>
        </p:spPr>
      </p:pic>
      <p:pic>
        <p:nvPicPr>
          <p:cNvPr id="16390" name="Picture 6" descr="http://thumbs.dreamstime.com/t/two-marrow-zucchini-white-background-374587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1228756"/>
            <a:ext cx="2708920" cy="1203965"/>
          </a:xfrm>
          <a:prstGeom prst="rect">
            <a:avLst/>
          </a:prstGeom>
          <a:noFill/>
        </p:spPr>
      </p:pic>
      <p:pic>
        <p:nvPicPr>
          <p:cNvPr id="16392" name="Picture 8" descr="http://comunidad.movistar.es/t5/image/serverpage/image-id/42818i574E66871F1AEAB8/image-size/original?v=mpbl-1&amp;px=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284984"/>
            <a:ext cx="2307233" cy="2232248"/>
          </a:xfrm>
          <a:prstGeom prst="rect">
            <a:avLst/>
          </a:prstGeom>
          <a:noFill/>
        </p:spPr>
      </p:pic>
      <p:sp>
        <p:nvSpPr>
          <p:cNvPr id="16394" name="AutoShape 10" descr="http://www.clker.com/cliparts/t/C/u/u/A/y/dagge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396" name="AutoShape 12" descr="http://www.clker.com/cliparts/t/C/u/u/A/y/dagge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400" name="AutoShape 16" descr="http://images.clipartpanda.com/dagger-clipart-KTjGKKGTq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402" name="AutoShape 18" descr="http://images.clipartpanda.com/dagger-clipart-KTjGKKGTq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404" name="AutoShape 20" descr="http://images.clipartpanda.com/dagger-clipart-KTjGKKGTq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6406" name="Picture 22" descr="https://encrypted-tbn1.gstatic.com/images?q=tbn:ANd9GcRj532anAJJs2CamEVOhIN4xYtBDL1UFZHvC_JG79_daPeMbqh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3429000"/>
            <a:ext cx="2543175" cy="1800225"/>
          </a:xfrm>
          <a:prstGeom prst="rect">
            <a:avLst/>
          </a:prstGeom>
          <a:noFill/>
        </p:spPr>
      </p:pic>
      <p:pic>
        <p:nvPicPr>
          <p:cNvPr id="16408" name="Picture 24" descr="http://thumbs.dreamstime.com/t/save-your-breath-idiom-white-background-5051004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068960"/>
            <a:ext cx="2241248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229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8A92-610F-4A15-B951-018691624E96}" type="datetime8">
              <a:rPr lang="sk-SK" smtClean="0"/>
              <a:pPr/>
              <a:t>3.2.2016 16:04</a:t>
            </a:fld>
            <a:endParaRPr lang="en-US"/>
          </a:p>
        </p:txBody>
      </p:sp>
      <p:sp>
        <p:nvSpPr>
          <p:cNvPr id="10" name="WordArt 22"/>
          <p:cNvSpPr>
            <a:spLocks noChangeArrowheads="1" noChangeShapeType="1" noTextEdit="1"/>
          </p:cNvSpPr>
          <p:nvPr/>
        </p:nvSpPr>
        <p:spPr bwMode="auto">
          <a:xfrm>
            <a:off x="3923928" y="1844824"/>
            <a:ext cx="1368152" cy="151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b="1" kern="10" dirty="0" smtClean="0">
                <a:ln w="254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CC00FF"/>
                </a:solidFill>
                <a:latin typeface="Comic Sans MS"/>
              </a:rPr>
              <a:t>T</a:t>
            </a:r>
            <a:endParaRPr lang="sk-SK" sz="3600" b="1" kern="10" dirty="0">
              <a:ln w="25400">
                <a:solidFill>
                  <a:srgbClr val="003366"/>
                </a:solidFill>
                <a:round/>
                <a:headEnd/>
                <a:tailEnd/>
              </a:ln>
              <a:solidFill>
                <a:srgbClr val="CC00FF"/>
              </a:solidFill>
              <a:latin typeface="Comic Sans MS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67544" y="0"/>
            <a:ext cx="20104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  <a:latin typeface="Calibri" pitchFamily="34" charset="0"/>
              </a:rPr>
              <a:t>dotyk</a:t>
            </a:r>
            <a:endParaRPr lang="sk-SK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6660232" y="0"/>
            <a:ext cx="20890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  <a:latin typeface="Calibri" pitchFamily="34" charset="0"/>
              </a:rPr>
              <a:t>motýľ</a:t>
            </a:r>
            <a:endParaRPr lang="sk-SK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251520" y="5157192"/>
            <a:ext cx="15754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smtClean="0">
                <a:solidFill>
                  <a:schemeClr val="bg1"/>
                </a:solidFill>
                <a:latin typeface="Calibri" pitchFamily="34" charset="0"/>
              </a:rPr>
              <a:t>štyri</a:t>
            </a:r>
            <a:endParaRPr lang="sk-SK" sz="6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2987824" y="5517232"/>
            <a:ext cx="24690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  <a:latin typeface="Calibri" pitchFamily="34" charset="0"/>
              </a:rPr>
              <a:t>tyčinka</a:t>
            </a:r>
            <a:endParaRPr lang="sk-SK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3707904" y="0"/>
            <a:ext cx="23171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  <a:latin typeface="Calibri" pitchFamily="34" charset="0"/>
              </a:rPr>
              <a:t>týždeň</a:t>
            </a:r>
            <a:endParaRPr lang="sk-SK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6372200" y="5517232"/>
            <a:ext cx="25926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  <a:latin typeface="Calibri" pitchFamily="34" charset="0"/>
              </a:rPr>
              <a:t>motyka</a:t>
            </a:r>
            <a:endParaRPr lang="sk-SK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2" name="AutoShape 2" descr="http://gallery.yopriceville.com/var/albums/Free-Clipart-Pictures/Decorative-Numbers/Colourful_Triangles_Number_Four_PNG_Clipart_Image.png?m=14374993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364" name="AutoShape 4" descr="http://gallery.yopriceville.com/var/albums/Free-Clipart-Pictures/Decorative-Numbers/Colourful_Triangles_Number_Four_PNG_Clipart_Image.png?m=14374993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366" name="AutoShape 6" descr="http://gallery.yopriceville.com/var/albums/Free-Clipart-Pictures/Decorative-Numbers/Colourful_Triangles_Number_Four_PNG_Clipart_Image.png?m=14374993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368" name="AutoShape 8" descr="http://gallery.yopriceville.com/var/albums/Free-Clipart-Pictures/Decorative-Numbers/Colourful_Triangles_Number_Four_PNG_Clipart_Image.png?m=14374993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5370" name="Picture 10" descr="http://www.clker.com/cliparts/k/o/6/7/7/c/number-4-dots-m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1623070" cy="1959560"/>
          </a:xfrm>
          <a:prstGeom prst="rect">
            <a:avLst/>
          </a:prstGeom>
          <a:noFill/>
        </p:spPr>
      </p:pic>
      <p:pic>
        <p:nvPicPr>
          <p:cNvPr id="15372" name="Picture 12" descr="http://www.clker.com/cliparts/a/a/4/4/11971000532011391048johnny_automatic_hand_hoe_1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36345">
            <a:off x="5477589" y="3610550"/>
            <a:ext cx="3065562" cy="1997261"/>
          </a:xfrm>
          <a:prstGeom prst="rect">
            <a:avLst/>
          </a:prstGeom>
          <a:noFill/>
        </p:spPr>
      </p:pic>
      <p:pic>
        <p:nvPicPr>
          <p:cNvPr id="15374" name="Picture 14" descr="http://vignette2.wikia.nocookie.net/winx/images/4/4c/Purple_and_Blue_Transparent_Butterfly_Clipart.png/revision/latest?cb=201401180437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1705" y="620688"/>
            <a:ext cx="3042295" cy="2703406"/>
          </a:xfrm>
          <a:prstGeom prst="rect">
            <a:avLst/>
          </a:prstGeom>
          <a:noFill/>
        </p:spPr>
      </p:pic>
      <p:pic>
        <p:nvPicPr>
          <p:cNvPr id="15376" name="Picture 16" descr="http://www.cliparthut.com/clip-arts/101/wrapped-candy-clip-art-1014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861048"/>
            <a:ext cx="2570651" cy="1927988"/>
          </a:xfrm>
          <a:prstGeom prst="rect">
            <a:avLst/>
          </a:prstGeom>
          <a:noFill/>
        </p:spPr>
      </p:pic>
      <p:pic>
        <p:nvPicPr>
          <p:cNvPr id="15378" name="Picture 18" descr="http://worldartsme.com/images/finger-touch-clipart-1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7584" y="916034"/>
            <a:ext cx="1296144" cy="20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229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8A92-610F-4A15-B951-018691624E96}" type="datetime8">
              <a:rPr lang="sk-SK" smtClean="0"/>
              <a:pPr/>
              <a:t>3.2.2016 16:04</a:t>
            </a:fld>
            <a:endParaRPr lang="en-US"/>
          </a:p>
        </p:txBody>
      </p:sp>
      <p:sp>
        <p:nvSpPr>
          <p:cNvPr id="10" name="WordArt 22"/>
          <p:cNvSpPr>
            <a:spLocks noChangeArrowheads="1" noChangeShapeType="1" noTextEdit="1"/>
          </p:cNvSpPr>
          <p:nvPr/>
        </p:nvSpPr>
        <p:spPr bwMode="auto">
          <a:xfrm>
            <a:off x="3851920" y="2636912"/>
            <a:ext cx="1368152" cy="151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b="1" kern="10" dirty="0" smtClean="0">
                <a:ln w="254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99CC"/>
                </a:solidFill>
                <a:latin typeface="Comic Sans MS"/>
              </a:rPr>
              <a:t>N</a:t>
            </a:r>
            <a:endParaRPr lang="sk-SK" sz="3600" b="1" kern="10" dirty="0">
              <a:ln w="25400">
                <a:solidFill>
                  <a:srgbClr val="003366"/>
                </a:solidFill>
                <a:round/>
                <a:headEnd/>
                <a:tailEnd/>
              </a:ln>
              <a:solidFill>
                <a:srgbClr val="0099CC"/>
              </a:solidFill>
              <a:latin typeface="Comic Sans MS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67544" y="0"/>
            <a:ext cx="2118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  <a:latin typeface="Calibri" pitchFamily="34" charset="0"/>
              </a:rPr>
              <a:t>pekný</a:t>
            </a:r>
            <a:endParaRPr lang="sk-SK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6588224" y="0"/>
            <a:ext cx="220509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6000" b="1" dirty="0" smtClean="0">
                <a:solidFill>
                  <a:schemeClr val="bg1"/>
                </a:solidFill>
                <a:latin typeface="Calibri" pitchFamily="34" charset="0"/>
              </a:rPr>
              <a:t>zelený</a:t>
            </a:r>
            <a:endParaRPr lang="cs-CZ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251520" y="5157192"/>
            <a:ext cx="201907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6000" b="1" dirty="0" smtClean="0">
                <a:solidFill>
                  <a:schemeClr val="bg1"/>
                </a:solidFill>
                <a:latin typeface="Calibri" pitchFamily="34" charset="0"/>
              </a:rPr>
              <a:t>zvony</a:t>
            </a:r>
            <a:endParaRPr lang="cs-CZ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3491880" y="5589240"/>
            <a:ext cx="19645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6000" b="1" dirty="0" smtClean="0">
                <a:solidFill>
                  <a:schemeClr val="bg1"/>
                </a:solidFill>
                <a:latin typeface="Calibri" pitchFamily="34" charset="0"/>
              </a:rPr>
              <a:t>nylon</a:t>
            </a:r>
            <a:endParaRPr lang="cs-CZ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3563888" y="0"/>
            <a:ext cx="23261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6000" b="1" dirty="0" smtClean="0">
                <a:solidFill>
                  <a:schemeClr val="bg1"/>
                </a:solidFill>
                <a:latin typeface="Calibri" pitchFamily="34" charset="0"/>
              </a:rPr>
              <a:t>noviny</a:t>
            </a:r>
            <a:endParaRPr lang="cs-CZ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6372200" y="5589240"/>
            <a:ext cx="253518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6000" b="1" dirty="0" smtClean="0">
                <a:solidFill>
                  <a:schemeClr val="bg1"/>
                </a:solidFill>
                <a:latin typeface="Calibri" pitchFamily="34" charset="0"/>
              </a:rPr>
              <a:t>banány</a:t>
            </a:r>
            <a:endParaRPr lang="cs-CZ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338" name="Picture 2" descr="http://www.homestead.com/~media/elements/Clipart/household/newspap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5" y="1052736"/>
            <a:ext cx="2512829" cy="1656184"/>
          </a:xfrm>
          <a:prstGeom prst="rect">
            <a:avLst/>
          </a:prstGeom>
          <a:noFill/>
        </p:spPr>
      </p:pic>
      <p:sp>
        <p:nvSpPr>
          <p:cNvPr id="14340" name="AutoShape 4" descr="Výsledok vyhľadávania obrázkov pre dopyt green  clipart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342" name="Picture 6" descr="http://thndl.com/images/1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836712"/>
            <a:ext cx="2438400" cy="2438400"/>
          </a:xfrm>
          <a:prstGeom prst="rect">
            <a:avLst/>
          </a:prstGeom>
          <a:noFill/>
        </p:spPr>
      </p:pic>
      <p:pic>
        <p:nvPicPr>
          <p:cNvPr id="14344" name="Picture 8" descr="https://img1.etsystatic.com/103/0/11183516/il_340x270.846151085_74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221088"/>
            <a:ext cx="2014364" cy="1599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6" name="Picture 10" descr="http://cdn.mysitemyway.com/etc-mysitemyway/icons/legacy-previews/icons-256/3d-transparent-glass-icons-culture/022057-3d-transparent-glass-icon-culture-bell-clear-sc3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4544" y="3068960"/>
            <a:ext cx="2438400" cy="2438400"/>
          </a:xfrm>
          <a:prstGeom prst="rect">
            <a:avLst/>
          </a:prstGeom>
          <a:noFill/>
        </p:spPr>
      </p:pic>
      <p:pic>
        <p:nvPicPr>
          <p:cNvPr id="17" name="Picture 10" descr="http://cdn.mysitemyway.com/etc-mysitemyway/icons/legacy-previews/icons-256/3d-transparent-glass-icons-culture/022057-3d-transparent-glass-icon-culture-bell-clear-sc3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7584" y="2708920"/>
            <a:ext cx="2438400" cy="2438400"/>
          </a:xfrm>
          <a:prstGeom prst="rect">
            <a:avLst/>
          </a:prstGeom>
          <a:noFill/>
        </p:spPr>
      </p:pic>
      <p:pic>
        <p:nvPicPr>
          <p:cNvPr id="14348" name="Picture 12" descr="http://pngimg.com/upload/banana_PNG81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573016"/>
            <a:ext cx="2494260" cy="215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229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8A92-610F-4A15-B951-018691624E96}" type="datetime8">
              <a:rPr lang="sk-SK" smtClean="0"/>
              <a:pPr/>
              <a:t>3.2.2016 16:01</a:t>
            </a:fld>
            <a:endParaRPr lang="en-US"/>
          </a:p>
        </p:txBody>
      </p:sp>
      <p:sp>
        <p:nvSpPr>
          <p:cNvPr id="10" name="WordArt 22"/>
          <p:cNvSpPr>
            <a:spLocks noChangeArrowheads="1" noChangeShapeType="1" noTextEdit="1"/>
          </p:cNvSpPr>
          <p:nvPr/>
        </p:nvSpPr>
        <p:spPr bwMode="auto">
          <a:xfrm>
            <a:off x="3923928" y="2852936"/>
            <a:ext cx="1368152" cy="151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b="1" kern="10" dirty="0" smtClean="0">
                <a:ln w="254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L</a:t>
            </a:r>
            <a:endParaRPr lang="sk-SK" sz="3600" b="1" kern="10" dirty="0">
              <a:ln w="25400">
                <a:solidFill>
                  <a:srgbClr val="003366"/>
                </a:solidFill>
                <a:round/>
                <a:headEnd/>
                <a:tailEnd/>
              </a:ln>
              <a:solidFill>
                <a:srgbClr val="FFFF00"/>
              </a:solidFill>
              <a:latin typeface="Comic Sans MS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67544" y="72008"/>
            <a:ext cx="14130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smtClean="0">
                <a:solidFill>
                  <a:schemeClr val="bg1"/>
                </a:solidFill>
                <a:latin typeface="Calibri" pitchFamily="34" charset="0"/>
              </a:rPr>
              <a:t>lyže</a:t>
            </a:r>
            <a:endParaRPr lang="sk-SK" sz="6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7020272" y="0"/>
            <a:ext cx="19261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smtClean="0">
                <a:solidFill>
                  <a:schemeClr val="bg1"/>
                </a:solidFill>
                <a:latin typeface="Calibri" pitchFamily="34" charset="0"/>
              </a:rPr>
              <a:t>lyžica</a:t>
            </a:r>
            <a:endParaRPr lang="sk-SK" sz="6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251520" y="5157192"/>
            <a:ext cx="17680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smtClean="0">
                <a:solidFill>
                  <a:schemeClr val="bg1"/>
                </a:solidFill>
                <a:latin typeface="Calibri" pitchFamily="34" charset="0"/>
              </a:rPr>
              <a:t>lýtko</a:t>
            </a:r>
            <a:endParaRPr lang="sk-SK" sz="6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5580112" y="5589240"/>
            <a:ext cx="33420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  <a:latin typeface="Calibri" pitchFamily="34" charset="0"/>
              </a:rPr>
              <a:t>blýskať</a:t>
            </a:r>
            <a:r>
              <a:rPr lang="cs-CZ" sz="6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k-SK" sz="6000" b="1" dirty="0" smtClean="0">
                <a:solidFill>
                  <a:schemeClr val="bg1"/>
                </a:solidFill>
                <a:latin typeface="Calibri" pitchFamily="34" charset="0"/>
              </a:rPr>
              <a:t>sa</a:t>
            </a:r>
            <a:endParaRPr lang="sk-SK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3707904" y="0"/>
            <a:ext cx="17764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smtClean="0">
                <a:solidFill>
                  <a:schemeClr val="bg1"/>
                </a:solidFill>
                <a:latin typeface="Calibri" pitchFamily="34" charset="0"/>
              </a:rPr>
              <a:t>mlyn</a:t>
            </a:r>
            <a:endParaRPr lang="sk-SK" sz="6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2987824" y="5589240"/>
            <a:ext cx="21537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  <a:latin typeface="Calibri" pitchFamily="34" charset="0"/>
              </a:rPr>
              <a:t>plytký</a:t>
            </a:r>
            <a:endParaRPr lang="sk-SK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314" name="Picture 2" descr="http://www.bestgraph.com/cliparts/sports/ski/ski-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1857375" cy="2857500"/>
          </a:xfrm>
          <a:prstGeom prst="rect">
            <a:avLst/>
          </a:prstGeom>
          <a:noFill/>
        </p:spPr>
      </p:pic>
      <p:pic>
        <p:nvPicPr>
          <p:cNvPr id="13316" name="Picture 4" descr="http://images.clipartpanda.com/mill-clipart-4cbMMopd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836711"/>
            <a:ext cx="1656184" cy="2062023"/>
          </a:xfrm>
          <a:prstGeom prst="rect">
            <a:avLst/>
          </a:prstGeom>
          <a:noFill/>
        </p:spPr>
      </p:pic>
      <p:pic>
        <p:nvPicPr>
          <p:cNvPr id="13318" name="Picture 6" descr="http://pngimg.com/upload/spoon_PNG30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585078">
            <a:off x="6549360" y="393185"/>
            <a:ext cx="2520280" cy="2520280"/>
          </a:xfrm>
          <a:prstGeom prst="rect">
            <a:avLst/>
          </a:prstGeom>
          <a:noFill/>
        </p:spPr>
      </p:pic>
      <p:pic>
        <p:nvPicPr>
          <p:cNvPr id="13320" name="Picture 8" descr="http://www.proprofs.com/flashcards/upload/q104983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2492896"/>
            <a:ext cx="2698860" cy="2897164"/>
          </a:xfrm>
          <a:prstGeom prst="rect">
            <a:avLst/>
          </a:prstGeom>
          <a:noFill/>
        </p:spPr>
      </p:pic>
      <p:pic>
        <p:nvPicPr>
          <p:cNvPr id="13322" name="Picture 10" descr="http://www.celysvet.cz/skin/smile/s206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708920"/>
            <a:ext cx="2667000" cy="3276601"/>
          </a:xfrm>
          <a:prstGeom prst="rect">
            <a:avLst/>
          </a:prstGeom>
          <a:noFill/>
        </p:spPr>
      </p:pic>
      <p:pic>
        <p:nvPicPr>
          <p:cNvPr id="13324" name="Picture 12" descr="http://www.bolos.sk/images/cache/5b53bde878fa2107bd85e487b5dc6025.gif"/>
          <p:cNvPicPr>
            <a:picLocks noChangeAspect="1" noChangeArrowheads="1"/>
          </p:cNvPicPr>
          <p:nvPr/>
        </p:nvPicPr>
        <p:blipFill>
          <a:blip r:embed="rId7" cstate="print"/>
          <a:srcRect l="23739" t="14641" r="22392" b="9760"/>
          <a:stretch>
            <a:fillRect/>
          </a:stretch>
        </p:blipFill>
        <p:spPr bwMode="auto">
          <a:xfrm>
            <a:off x="3491880" y="4365104"/>
            <a:ext cx="1512168" cy="1537798"/>
          </a:xfrm>
          <a:prstGeom prst="rect">
            <a:avLst/>
          </a:prstGeom>
          <a:noFill/>
        </p:spPr>
      </p:pic>
      <p:sp>
        <p:nvSpPr>
          <p:cNvPr id="17" name="Tlačidlo akcie: Domov 16">
            <a:hlinkClick r:id="rId8" action="ppaction://hlinksldjump" highlightClick="1"/>
          </p:cNvPr>
          <p:cNvSpPr/>
          <p:nvPr/>
        </p:nvSpPr>
        <p:spPr>
          <a:xfrm>
            <a:off x="8533632" y="6463656"/>
            <a:ext cx="610368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2229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2016125" y="1141413"/>
            <a:ext cx="5370513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</a:t>
            </a:r>
            <a:endParaRPr lang="cs-CZ" sz="35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bleep4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2483768" y="6348859"/>
            <a:ext cx="13885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b="1" dirty="0" smtClean="0">
                <a:solidFill>
                  <a:srgbClr val="FFC000"/>
                </a:solidFill>
                <a:latin typeface="Bookman Old Style" pitchFamily="18" charset="0"/>
              </a:rPr>
              <a:t>SPOLUHLÁSKY</a:t>
            </a:r>
            <a:endParaRPr lang="cs-CZ" sz="1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5148064" y="6381328"/>
            <a:ext cx="896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b="1" dirty="0">
                <a:solidFill>
                  <a:srgbClr val="FFC000"/>
                </a:solidFill>
                <a:latin typeface="Bookman Old Style" pitchFamily="18" charset="0"/>
              </a:rPr>
              <a:t>SLABIKY</a:t>
            </a: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7452320" y="6381328"/>
            <a:ext cx="8306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b="1" dirty="0" smtClean="0">
                <a:solidFill>
                  <a:srgbClr val="FFC000"/>
                </a:solidFill>
                <a:latin typeface="Bookman Old Style" pitchFamily="18" charset="0"/>
              </a:rPr>
              <a:t>KONIEC</a:t>
            </a:r>
            <a:endParaRPr lang="cs-CZ" sz="1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6300192" y="6381328"/>
            <a:ext cx="9797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b="1" dirty="0" smtClean="0">
                <a:solidFill>
                  <a:srgbClr val="FFC000"/>
                </a:solidFill>
                <a:latin typeface="Bookman Old Style" pitchFamily="18" charset="0"/>
              </a:rPr>
              <a:t>CVIČENIE</a:t>
            </a:r>
            <a:endParaRPr lang="cs-CZ" sz="1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3851920" y="6348859"/>
            <a:ext cx="9717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b="1" dirty="0" smtClean="0">
                <a:solidFill>
                  <a:srgbClr val="FFC000"/>
                </a:solidFill>
                <a:latin typeface="Bookman Old Style" pitchFamily="18" charset="0"/>
              </a:rPr>
              <a:t>PREHĽAD</a:t>
            </a:r>
            <a:endParaRPr lang="cs-CZ" sz="1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>
          <a:xfrm>
            <a:off x="251520" y="6237312"/>
            <a:ext cx="2133600" cy="365125"/>
          </a:xfrm>
        </p:spPr>
        <p:txBody>
          <a:bodyPr/>
          <a:lstStyle/>
          <a:p>
            <a:fld id="{1F5A512E-0729-4BA2-A00D-0AD1B5DD4093}" type="datetime8">
              <a:rPr lang="sk-SK" smtClean="0"/>
              <a:pPr/>
              <a:t>3.2.2016 16:03</a:t>
            </a:fld>
            <a:endParaRPr lang="en-US" dirty="0"/>
          </a:p>
        </p:txBody>
      </p:sp>
      <p:sp>
        <p:nvSpPr>
          <p:cNvPr id="18" name="Obdĺžnik 17"/>
          <p:cNvSpPr/>
          <p:nvPr/>
        </p:nvSpPr>
        <p:spPr>
          <a:xfrm>
            <a:off x="611560" y="476672"/>
            <a:ext cx="7704856" cy="11521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Tvrdé spoluhlásky sú:</a:t>
            </a:r>
            <a:endParaRPr lang="sk-SK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1043608" y="1844824"/>
            <a:ext cx="1152128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b="1" kern="10" dirty="0">
                <a:ln w="254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H</a:t>
            </a:r>
          </a:p>
        </p:txBody>
      </p:sp>
      <p:sp>
        <p:nvSpPr>
          <p:cNvPr id="20" name="WordArt 23"/>
          <p:cNvSpPr>
            <a:spLocks noChangeArrowheads="1" noChangeShapeType="1" noTextEdit="1"/>
          </p:cNvSpPr>
          <p:nvPr/>
        </p:nvSpPr>
        <p:spPr bwMode="auto">
          <a:xfrm>
            <a:off x="2771800" y="1844824"/>
            <a:ext cx="1728192" cy="1368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b="1" kern="10" dirty="0">
                <a:ln w="254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Comic Sans MS"/>
              </a:rPr>
              <a:t>CH</a:t>
            </a:r>
          </a:p>
        </p:txBody>
      </p:sp>
      <p:sp>
        <p:nvSpPr>
          <p:cNvPr id="21" name="WordArt 24"/>
          <p:cNvSpPr>
            <a:spLocks noChangeArrowheads="1" noChangeShapeType="1" noTextEdit="1"/>
          </p:cNvSpPr>
          <p:nvPr/>
        </p:nvSpPr>
        <p:spPr bwMode="auto">
          <a:xfrm>
            <a:off x="5076056" y="1916832"/>
            <a:ext cx="1080120" cy="1368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b="1" kern="10" dirty="0">
                <a:ln w="254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66EC02"/>
                </a:solidFill>
                <a:latin typeface="Comic Sans MS"/>
              </a:rPr>
              <a:t>K</a:t>
            </a:r>
          </a:p>
        </p:txBody>
      </p:sp>
      <p:sp>
        <p:nvSpPr>
          <p:cNvPr id="22" name="WordArt 25"/>
          <p:cNvSpPr>
            <a:spLocks noChangeArrowheads="1" noChangeShapeType="1" noTextEdit="1"/>
          </p:cNvSpPr>
          <p:nvPr/>
        </p:nvSpPr>
        <p:spPr bwMode="auto">
          <a:xfrm>
            <a:off x="6948264" y="1772816"/>
            <a:ext cx="1080120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b="1" kern="10" dirty="0" smtClean="0">
                <a:ln w="254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Comic Sans MS"/>
              </a:rPr>
              <a:t>G</a:t>
            </a:r>
            <a:endParaRPr lang="sk-SK" sz="3600" b="1" kern="10" dirty="0">
              <a:ln w="25400">
                <a:solidFill>
                  <a:srgbClr val="003366"/>
                </a:solidFill>
                <a:round/>
                <a:headEnd/>
                <a:tailEnd/>
              </a:ln>
              <a:solidFill>
                <a:srgbClr val="FFCC99"/>
              </a:solidFill>
              <a:latin typeface="Comic Sans MS"/>
            </a:endParaRPr>
          </a:p>
        </p:txBody>
      </p:sp>
      <p:sp>
        <p:nvSpPr>
          <p:cNvPr id="23" name="WordArt 26"/>
          <p:cNvSpPr>
            <a:spLocks noChangeArrowheads="1" noChangeShapeType="1" noTextEdit="1"/>
          </p:cNvSpPr>
          <p:nvPr/>
        </p:nvSpPr>
        <p:spPr bwMode="auto">
          <a:xfrm>
            <a:off x="971600" y="3717032"/>
            <a:ext cx="1224136" cy="1368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b="1" kern="10" dirty="0">
                <a:ln w="254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omic Sans MS"/>
              </a:rPr>
              <a:t>D</a:t>
            </a:r>
          </a:p>
        </p:txBody>
      </p:sp>
      <p:sp>
        <p:nvSpPr>
          <p:cNvPr id="24" name="WordArt 27"/>
          <p:cNvSpPr>
            <a:spLocks noChangeArrowheads="1" noChangeShapeType="1" noTextEdit="1"/>
          </p:cNvSpPr>
          <p:nvPr/>
        </p:nvSpPr>
        <p:spPr bwMode="auto">
          <a:xfrm>
            <a:off x="3131840" y="3717032"/>
            <a:ext cx="1152128" cy="1368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b="1" kern="10" dirty="0">
                <a:ln w="254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D88BFF"/>
                </a:solidFill>
                <a:latin typeface="Comic Sans MS"/>
              </a:rPr>
              <a:t>T</a:t>
            </a:r>
          </a:p>
        </p:txBody>
      </p:sp>
      <p:sp>
        <p:nvSpPr>
          <p:cNvPr id="25" name="WordArt 28"/>
          <p:cNvSpPr>
            <a:spLocks noChangeArrowheads="1" noChangeShapeType="1" noTextEdit="1"/>
          </p:cNvSpPr>
          <p:nvPr/>
        </p:nvSpPr>
        <p:spPr bwMode="auto">
          <a:xfrm>
            <a:off x="4788024" y="3789040"/>
            <a:ext cx="1296144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b="1" kern="10" dirty="0">
                <a:ln w="254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99CC"/>
                </a:solidFill>
                <a:latin typeface="Comic Sans MS"/>
              </a:rPr>
              <a:t>N</a:t>
            </a:r>
          </a:p>
        </p:txBody>
      </p:sp>
      <p:sp>
        <p:nvSpPr>
          <p:cNvPr id="26" name="WordArt 22"/>
          <p:cNvSpPr>
            <a:spLocks noChangeArrowheads="1" noChangeShapeType="1" noTextEdit="1"/>
          </p:cNvSpPr>
          <p:nvPr/>
        </p:nvSpPr>
        <p:spPr bwMode="auto">
          <a:xfrm>
            <a:off x="6804248" y="3573016"/>
            <a:ext cx="1008112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b="1" kern="10" dirty="0" smtClean="0">
                <a:ln w="254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L</a:t>
            </a:r>
            <a:endParaRPr lang="sk-SK" sz="3600" b="1" kern="10" dirty="0">
              <a:ln w="25400">
                <a:solidFill>
                  <a:srgbClr val="003366"/>
                </a:solidFill>
                <a:round/>
                <a:headEnd/>
                <a:tailEnd/>
              </a:ln>
              <a:solidFill>
                <a:srgbClr val="FFFF00"/>
              </a:solidFill>
              <a:latin typeface="Comic Sans MS"/>
            </a:endParaRPr>
          </a:p>
        </p:txBody>
      </p:sp>
      <p:pic>
        <p:nvPicPr>
          <p:cNvPr id="3074" name="Picture 2" descr="http://www.corgan75.com/images/objects/1948-1958/chalk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733256"/>
            <a:ext cx="1262311" cy="643315"/>
          </a:xfrm>
          <a:prstGeom prst="rect">
            <a:avLst/>
          </a:prstGeom>
          <a:noFill/>
        </p:spPr>
      </p:pic>
      <p:pic>
        <p:nvPicPr>
          <p:cNvPr id="27" name="Picture 2" descr="http://www.corgan75.com/images/objects/1948-1958/chalk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733256"/>
            <a:ext cx="1262311" cy="643315"/>
          </a:xfrm>
          <a:prstGeom prst="rect">
            <a:avLst/>
          </a:prstGeom>
          <a:noFill/>
        </p:spPr>
      </p:pic>
      <p:pic>
        <p:nvPicPr>
          <p:cNvPr id="28" name="Picture 2" descr="http://www.corgan75.com/images/objects/1948-1958/chalk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733256"/>
            <a:ext cx="1262311" cy="643315"/>
          </a:xfrm>
          <a:prstGeom prst="rect">
            <a:avLst/>
          </a:prstGeom>
          <a:noFill/>
        </p:spPr>
      </p:pic>
      <p:pic>
        <p:nvPicPr>
          <p:cNvPr id="29" name="Picture 2" descr="http://www.corgan75.com/images/objects/1948-1958/chalk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733256"/>
            <a:ext cx="1262311" cy="643315"/>
          </a:xfrm>
          <a:prstGeom prst="rect">
            <a:avLst/>
          </a:prstGeom>
          <a:noFill/>
        </p:spPr>
      </p:pic>
      <p:pic>
        <p:nvPicPr>
          <p:cNvPr id="30" name="Picture 2" descr="http://www.corgan75.com/images/objects/1948-1958/chal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805264"/>
            <a:ext cx="1262311" cy="643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98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403648" y="1196752"/>
            <a:ext cx="6517169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chy</a:t>
            </a:r>
            <a:endParaRPr lang="cs-CZ" sz="35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bleep4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2016125" y="1141413"/>
            <a:ext cx="4464684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ky</a:t>
            </a:r>
            <a:endParaRPr lang="cs-CZ" sz="35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bleep4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2016125" y="1141413"/>
            <a:ext cx="4439036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gy</a:t>
            </a:r>
            <a:endParaRPr lang="cs-CZ" sz="35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bleep4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2016125" y="1141413"/>
            <a:ext cx="4719562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</a:t>
            </a:r>
            <a:endParaRPr lang="cs-CZ" sz="35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bleep4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2016125" y="1141413"/>
            <a:ext cx="3866764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</a:t>
            </a:r>
            <a:endParaRPr lang="cs-CZ" sz="35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bleep4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2016125" y="1141413"/>
            <a:ext cx="4638449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ny</a:t>
            </a:r>
            <a:endParaRPr lang="cs-CZ" sz="35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bleep4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2016125" y="1141413"/>
            <a:ext cx="3413114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</a:t>
            </a:r>
            <a:endParaRPr lang="cs-CZ" sz="35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lačidlo akcie: Domov 2">
            <a:hlinkClick r:id="rId3" action="ppaction://hlinksldjump" highlightClick="1"/>
          </p:cNvPr>
          <p:cNvSpPr/>
          <p:nvPr/>
        </p:nvSpPr>
        <p:spPr>
          <a:xfrm>
            <a:off x="8172400" y="6021288"/>
            <a:ext cx="610368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sndAc>
      <p:stSnd>
        <p:snd r:embed="rId2" name="bleep4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684213" y="966788"/>
            <a:ext cx="7704137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2654" name="Text Box 14"/>
          <p:cNvSpPr txBox="1">
            <a:spLocks noChangeArrowheads="1"/>
          </p:cNvSpPr>
          <p:nvPr/>
        </p:nvSpPr>
        <p:spPr bwMode="auto">
          <a:xfrm>
            <a:off x="6524749" y="2015009"/>
            <a:ext cx="17283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 err="1" smtClean="0">
                <a:solidFill>
                  <a:srgbClr val="FF3300"/>
                </a:solidFill>
                <a:latin typeface="Comic Sans MS" pitchFamily="66" charset="0"/>
              </a:rPr>
              <a:t>perin</a:t>
            </a:r>
            <a:r>
              <a:rPr lang="cs-CZ" sz="4000" b="1" dirty="0" smtClean="0">
                <a:solidFill>
                  <a:srgbClr val="FF3300"/>
                </a:solidFill>
                <a:latin typeface="Comic Sans MS" pitchFamily="66" charset="0"/>
              </a:rPr>
              <a:t>_</a:t>
            </a:r>
            <a:endParaRPr lang="cs-CZ" sz="4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12655" name="Text Box 15"/>
          <p:cNvSpPr txBox="1">
            <a:spLocks noChangeArrowheads="1"/>
          </p:cNvSpPr>
          <p:nvPr/>
        </p:nvSpPr>
        <p:spPr bwMode="auto">
          <a:xfrm>
            <a:off x="6516216" y="1988840"/>
            <a:ext cx="16898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 err="1" smtClean="0">
                <a:solidFill>
                  <a:srgbClr val="FF3300"/>
                </a:solidFill>
                <a:latin typeface="Comic Sans MS" pitchFamily="66" charset="0"/>
              </a:rPr>
              <a:t>periny</a:t>
            </a:r>
            <a:endParaRPr lang="cs-CZ" sz="4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12659" name="Text Box 19"/>
          <p:cNvSpPr txBox="1">
            <a:spLocks noChangeArrowheads="1"/>
          </p:cNvSpPr>
          <p:nvPr/>
        </p:nvSpPr>
        <p:spPr bwMode="auto">
          <a:xfrm>
            <a:off x="395536" y="188640"/>
            <a:ext cx="16001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FF3300"/>
                </a:solidFill>
                <a:latin typeface="Comic Sans MS" pitchFamily="66" charset="0"/>
              </a:rPr>
              <a:t>l_</a:t>
            </a:r>
            <a:r>
              <a:rPr lang="cs-CZ" sz="4000" b="1" dirty="0" err="1" smtClean="0">
                <a:solidFill>
                  <a:srgbClr val="FF3300"/>
                </a:solidFill>
                <a:latin typeface="Comic Sans MS" pitchFamily="66" charset="0"/>
              </a:rPr>
              <a:t>žiar</a:t>
            </a:r>
            <a:endParaRPr lang="cs-CZ" sz="4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12660" name="Text Box 20"/>
          <p:cNvSpPr txBox="1">
            <a:spLocks noChangeArrowheads="1"/>
          </p:cNvSpPr>
          <p:nvPr/>
        </p:nvSpPr>
        <p:spPr bwMode="auto">
          <a:xfrm>
            <a:off x="395536" y="188640"/>
            <a:ext cx="15616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 err="1" smtClean="0">
                <a:solidFill>
                  <a:srgbClr val="FF3300"/>
                </a:solidFill>
                <a:latin typeface="Comic Sans MS" pitchFamily="66" charset="0"/>
              </a:rPr>
              <a:t>lyžiar</a:t>
            </a:r>
            <a:endParaRPr lang="cs-CZ" sz="4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3563888" y="260648"/>
            <a:ext cx="15151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FF3300"/>
                </a:solidFill>
                <a:latin typeface="Comic Sans MS" pitchFamily="66" charset="0"/>
              </a:rPr>
              <a:t>stany</a:t>
            </a:r>
            <a:endParaRPr lang="cs-CZ" sz="4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6660232" y="188640"/>
            <a:ext cx="16979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 err="1" smtClean="0">
                <a:solidFill>
                  <a:srgbClr val="FF3300"/>
                </a:solidFill>
                <a:latin typeface="Comic Sans MS" pitchFamily="66" charset="0"/>
              </a:rPr>
              <a:t>zošit</a:t>
            </a:r>
            <a:r>
              <a:rPr lang="cs-CZ" sz="4000" b="1" dirty="0" smtClean="0">
                <a:solidFill>
                  <a:srgbClr val="FF3300"/>
                </a:solidFill>
                <a:latin typeface="Comic Sans MS" pitchFamily="66" charset="0"/>
              </a:rPr>
              <a:t>_</a:t>
            </a:r>
            <a:endParaRPr lang="cs-CZ" sz="4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395536" y="1916832"/>
            <a:ext cx="17700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 err="1" smtClean="0">
                <a:solidFill>
                  <a:srgbClr val="FF3300"/>
                </a:solidFill>
                <a:latin typeface="Comic Sans MS" pitchFamily="66" charset="0"/>
              </a:rPr>
              <a:t>hluch</a:t>
            </a:r>
            <a:r>
              <a:rPr lang="cs-CZ" sz="4000" b="1" dirty="0" smtClean="0">
                <a:solidFill>
                  <a:srgbClr val="FF3300"/>
                </a:solidFill>
                <a:latin typeface="Comic Sans MS" pitchFamily="66" charset="0"/>
              </a:rPr>
              <a:t>_</a:t>
            </a:r>
            <a:endParaRPr lang="cs-CZ" sz="4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12663" name="Text Box 23"/>
          <p:cNvSpPr txBox="1">
            <a:spLocks noChangeArrowheads="1"/>
          </p:cNvSpPr>
          <p:nvPr/>
        </p:nvSpPr>
        <p:spPr bwMode="auto">
          <a:xfrm>
            <a:off x="3563888" y="1916832"/>
            <a:ext cx="15824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FF3300"/>
                </a:solidFill>
                <a:latin typeface="Comic Sans MS" pitchFamily="66" charset="0"/>
              </a:rPr>
              <a:t>steh_</a:t>
            </a:r>
            <a:endParaRPr lang="cs-CZ" sz="4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12662" name="Text Box 22"/>
          <p:cNvSpPr txBox="1">
            <a:spLocks noChangeArrowheads="1"/>
          </p:cNvSpPr>
          <p:nvPr/>
        </p:nvSpPr>
        <p:spPr bwMode="auto">
          <a:xfrm>
            <a:off x="3563888" y="1916832"/>
            <a:ext cx="15440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FF3300"/>
                </a:solidFill>
                <a:latin typeface="Comic Sans MS" pitchFamily="66" charset="0"/>
              </a:rPr>
              <a:t>stehy</a:t>
            </a:r>
            <a:endParaRPr lang="cs-CZ" sz="4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12657" name="Text Box 17"/>
          <p:cNvSpPr txBox="1">
            <a:spLocks noChangeArrowheads="1"/>
          </p:cNvSpPr>
          <p:nvPr/>
        </p:nvSpPr>
        <p:spPr bwMode="auto">
          <a:xfrm>
            <a:off x="3563888" y="260648"/>
            <a:ext cx="15536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FF3300"/>
                </a:solidFill>
                <a:latin typeface="Comic Sans MS" pitchFamily="66" charset="0"/>
              </a:rPr>
              <a:t>stan_</a:t>
            </a:r>
            <a:endParaRPr lang="cs-CZ" sz="4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6660232" y="188640"/>
            <a:ext cx="16594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 err="1" smtClean="0">
                <a:solidFill>
                  <a:srgbClr val="FF3300"/>
                </a:solidFill>
                <a:latin typeface="Comic Sans MS" pitchFamily="66" charset="0"/>
              </a:rPr>
              <a:t>zošity</a:t>
            </a:r>
            <a:endParaRPr lang="cs-CZ" sz="4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395536" y="1916832"/>
            <a:ext cx="17315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FF3300"/>
                </a:solidFill>
                <a:latin typeface="Comic Sans MS" pitchFamily="66" charset="0"/>
              </a:rPr>
              <a:t>hluchý</a:t>
            </a:r>
            <a:endParaRPr lang="cs-CZ" sz="4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12671" name="WordArt 31"/>
          <p:cNvSpPr>
            <a:spLocks noChangeArrowheads="1" noChangeShapeType="1" noTextEdit="1"/>
          </p:cNvSpPr>
          <p:nvPr/>
        </p:nvSpPr>
        <p:spPr bwMode="auto">
          <a:xfrm>
            <a:off x="683568" y="2852936"/>
            <a:ext cx="7702550" cy="898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/>
              </a:rPr>
              <a:t>Precvič si písanie y/ý.</a:t>
            </a:r>
            <a:endParaRPr lang="sk-SK" sz="3600" b="1" kern="1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476077" y="4031233"/>
            <a:ext cx="20601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 err="1" smtClean="0">
                <a:solidFill>
                  <a:srgbClr val="FF3300"/>
                </a:solidFill>
                <a:latin typeface="Comic Sans MS" pitchFamily="66" charset="0"/>
              </a:rPr>
              <a:t>príbeh</a:t>
            </a:r>
            <a:r>
              <a:rPr lang="cs-CZ" sz="4000" b="1" dirty="0" smtClean="0">
                <a:solidFill>
                  <a:srgbClr val="FF3300"/>
                </a:solidFill>
                <a:latin typeface="Comic Sans MS" pitchFamily="66" charset="0"/>
              </a:rPr>
              <a:t>_</a:t>
            </a:r>
            <a:endParaRPr lang="cs-CZ" sz="4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67544" y="4005064"/>
            <a:ext cx="20217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 err="1" smtClean="0">
                <a:solidFill>
                  <a:srgbClr val="FF3300"/>
                </a:solidFill>
                <a:latin typeface="Comic Sans MS" pitchFamily="66" charset="0"/>
              </a:rPr>
              <a:t>príbehy</a:t>
            </a:r>
            <a:endParaRPr lang="cs-CZ" sz="4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3572421" y="4031233"/>
            <a:ext cx="15872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 err="1" smtClean="0">
                <a:solidFill>
                  <a:srgbClr val="FF3300"/>
                </a:solidFill>
                <a:latin typeface="Comic Sans MS" pitchFamily="66" charset="0"/>
              </a:rPr>
              <a:t>vted</a:t>
            </a:r>
            <a:r>
              <a:rPr lang="cs-CZ" sz="4000" b="1" dirty="0" smtClean="0">
                <a:solidFill>
                  <a:srgbClr val="FF3300"/>
                </a:solidFill>
                <a:latin typeface="Comic Sans MS" pitchFamily="66" charset="0"/>
              </a:rPr>
              <a:t>_</a:t>
            </a:r>
            <a:endParaRPr lang="cs-CZ" sz="4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563888" y="4005064"/>
            <a:ext cx="15488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 err="1" smtClean="0">
                <a:solidFill>
                  <a:srgbClr val="FF3300"/>
                </a:solidFill>
                <a:latin typeface="Comic Sans MS" pitchFamily="66" charset="0"/>
              </a:rPr>
              <a:t>vtedy</a:t>
            </a:r>
            <a:endParaRPr lang="cs-CZ" sz="4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6596757" y="4031233"/>
            <a:ext cx="18229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 err="1" smtClean="0">
                <a:solidFill>
                  <a:srgbClr val="FF3300"/>
                </a:solidFill>
                <a:latin typeface="Comic Sans MS" pitchFamily="66" charset="0"/>
              </a:rPr>
              <a:t>všetk</a:t>
            </a:r>
            <a:r>
              <a:rPr lang="cs-CZ" sz="4000" b="1" dirty="0" smtClean="0">
                <a:solidFill>
                  <a:srgbClr val="FF3300"/>
                </a:solidFill>
                <a:latin typeface="Comic Sans MS" pitchFamily="66" charset="0"/>
              </a:rPr>
              <a:t>_</a:t>
            </a:r>
            <a:endParaRPr lang="cs-CZ" sz="4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6588224" y="4077072"/>
            <a:ext cx="17844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 err="1" smtClean="0">
                <a:solidFill>
                  <a:srgbClr val="FF3300"/>
                </a:solidFill>
                <a:latin typeface="Comic Sans MS" pitchFamily="66" charset="0"/>
              </a:rPr>
              <a:t>všetky</a:t>
            </a:r>
            <a:endParaRPr lang="cs-CZ" sz="4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76077" y="5759425"/>
            <a:ext cx="17315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FF3300"/>
                </a:solidFill>
                <a:latin typeface="Comic Sans MS" pitchFamily="66" charset="0"/>
              </a:rPr>
              <a:t>much_</a:t>
            </a:r>
            <a:endParaRPr lang="cs-CZ" sz="4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467544" y="5733256"/>
            <a:ext cx="16930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 err="1" smtClean="0">
                <a:solidFill>
                  <a:srgbClr val="FF3300"/>
                </a:solidFill>
                <a:latin typeface="Comic Sans MS" pitchFamily="66" charset="0"/>
              </a:rPr>
              <a:t>muchy</a:t>
            </a:r>
            <a:endParaRPr lang="cs-CZ" sz="4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3563888" y="5805264"/>
            <a:ext cx="1596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FF3300"/>
                </a:solidFill>
                <a:latin typeface="Comic Sans MS" pitchFamily="66" charset="0"/>
              </a:rPr>
              <a:t>k_</a:t>
            </a:r>
            <a:r>
              <a:rPr lang="cs-CZ" sz="4000" b="1" dirty="0" err="1" smtClean="0">
                <a:solidFill>
                  <a:srgbClr val="FF3300"/>
                </a:solidFill>
                <a:latin typeface="Comic Sans MS" pitchFamily="66" charset="0"/>
              </a:rPr>
              <a:t>slík</a:t>
            </a:r>
            <a:endParaRPr lang="cs-CZ" sz="4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3563888" y="5805264"/>
            <a:ext cx="1558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FF3300"/>
                </a:solidFill>
                <a:latin typeface="Comic Sans MS" pitchFamily="66" charset="0"/>
              </a:rPr>
              <a:t>kyslík</a:t>
            </a:r>
            <a:endParaRPr lang="cs-CZ" sz="4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156176" y="5733256"/>
            <a:ext cx="27879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FF3300"/>
                </a:solidFill>
                <a:latin typeface="Comic Sans MS" pitchFamily="66" charset="0"/>
              </a:rPr>
              <a:t>g_</a:t>
            </a:r>
            <a:r>
              <a:rPr lang="cs-CZ" sz="4000" b="1" dirty="0" err="1" smtClean="0">
                <a:solidFill>
                  <a:srgbClr val="FF3300"/>
                </a:solidFill>
                <a:latin typeface="Comic Sans MS" pitchFamily="66" charset="0"/>
              </a:rPr>
              <a:t>mnastka</a:t>
            </a:r>
            <a:endParaRPr lang="cs-CZ" sz="4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6156176" y="5733256"/>
            <a:ext cx="27494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FF3300"/>
                </a:solidFill>
                <a:latin typeface="Comic Sans MS" pitchFamily="66" charset="0"/>
              </a:rPr>
              <a:t>gymnastka</a:t>
            </a:r>
            <a:endParaRPr lang="cs-CZ" sz="40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4" grpId="0"/>
      <p:bldP spid="112655" grpId="0"/>
      <p:bldP spid="112659" grpId="0"/>
      <p:bldP spid="112660" grpId="0"/>
      <p:bldP spid="112652" grpId="0"/>
      <p:bldP spid="112646" grpId="0"/>
      <p:bldP spid="112649" grpId="0"/>
      <p:bldP spid="112663" grpId="0"/>
      <p:bldP spid="112662" grpId="0"/>
      <p:bldP spid="112657" grpId="0"/>
      <p:bldP spid="112648" grpId="0"/>
      <p:bldP spid="112650" grpId="0"/>
      <p:bldP spid="112671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-323850" y="6583363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8B0901D1-8EE4-4DF4-9A3D-FE16E5A493F3}" type="datetime10">
              <a:rPr lang="cs-CZ" sz="1200">
                <a:solidFill>
                  <a:schemeClr val="bg1"/>
                </a:solidFill>
                <a:latin typeface="Comic Sans MS" pitchFamily="66" charset="0"/>
              </a:rPr>
              <a:pPr algn="ctr">
                <a:spcBef>
                  <a:spcPct val="50000"/>
                </a:spcBef>
              </a:pPr>
              <a:t>16:04</a:t>
            </a:fld>
            <a:endParaRPr lang="cs-CZ" sz="12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0361" name="WordArt 9"/>
          <p:cNvSpPr>
            <a:spLocks noChangeArrowheads="1" noChangeShapeType="1" noTextEdit="1"/>
          </p:cNvSpPr>
          <p:nvPr/>
        </p:nvSpPr>
        <p:spPr bwMode="auto">
          <a:xfrm>
            <a:off x="971600" y="620688"/>
            <a:ext cx="7451725" cy="898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Nauč </a:t>
            </a:r>
            <a:r>
              <a:rPr lang="sk-SK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sa naspamäť </a:t>
            </a:r>
            <a:r>
              <a:rPr lang="sk-SK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tvrdé </a:t>
            </a:r>
            <a:r>
              <a:rPr lang="sk-SK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spoluhlásky</a:t>
            </a:r>
            <a:r>
              <a:rPr lang="sk-SK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.</a:t>
            </a:r>
          </a:p>
        </p:txBody>
      </p:sp>
      <p:sp>
        <p:nvSpPr>
          <p:cNvPr id="100362" name="WordArt 10"/>
          <p:cNvSpPr>
            <a:spLocks noChangeArrowheads="1" noChangeShapeType="1" noTextEdit="1"/>
          </p:cNvSpPr>
          <p:nvPr/>
        </p:nvSpPr>
        <p:spPr bwMode="auto">
          <a:xfrm rot="-714307">
            <a:off x="1541463" y="2781300"/>
            <a:ext cx="5953125" cy="306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b="1" kern="10" dirty="0"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>
                    <a:alpha val="74001"/>
                  </a:schemeClr>
                </a:solidFill>
                <a:latin typeface="Comic Sans MS"/>
              </a:rPr>
              <a:t> </a:t>
            </a:r>
            <a:r>
              <a:rPr lang="sk-SK" sz="3600" b="1" kern="10" dirty="0" smtClean="0">
                <a:ln w="900" cmpd="sng">
                  <a:solidFill>
                    <a:srgbClr val="CC00FF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/>
              </a:rPr>
              <a:t>Pekný deň.</a:t>
            </a:r>
            <a:endParaRPr lang="sk-SK" sz="3600" b="1" kern="10" dirty="0">
              <a:ln w="900" cmpd="sng">
                <a:solidFill>
                  <a:srgbClr val="CC00FF">
                    <a:alpha val="55000"/>
                  </a:srgbClr>
                </a:solidFill>
                <a:prstDash val="solid"/>
              </a:ln>
              <a:solidFill>
                <a:schemeClr val="bg1">
                  <a:alpha val="74001"/>
                </a:schemeClr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1" grpId="0" animBg="1"/>
      <p:bldP spid="1003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websites\free-power-point-templates\2012\log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764704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251520" y="6309320"/>
            <a:ext cx="2133600" cy="365125"/>
          </a:xfrm>
        </p:spPr>
        <p:txBody>
          <a:bodyPr/>
          <a:lstStyle/>
          <a:p>
            <a:fld id="{E696466F-6AB2-4A8C-AAEC-5C1156E98B30}" type="datetime8">
              <a:rPr lang="sk-SK" smtClean="0"/>
              <a:pPr/>
              <a:t>3.2.2016 16:04</a:t>
            </a:fld>
            <a:endParaRPr lang="en-US" dirty="0"/>
          </a:p>
        </p:txBody>
      </p:sp>
      <p:sp>
        <p:nvSpPr>
          <p:cNvPr id="6" name="BlokTextu 5"/>
          <p:cNvSpPr txBox="1"/>
          <p:nvPr/>
        </p:nvSpPr>
        <p:spPr>
          <a:xfrm>
            <a:off x="3563888" y="260648"/>
            <a:ext cx="1411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</a:rPr>
              <a:t>ZDROJE: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79512" y="1412776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hlinkClick r:id="rId3"/>
              </a:rPr>
              <a:t>http://www.corgan75.com/images/objects/1948-1958/chalk.png</a:t>
            </a:r>
            <a:r>
              <a:rPr lang="sk-SK" sz="1600" dirty="0" smtClean="0"/>
              <a:t> </a:t>
            </a:r>
            <a:r>
              <a:rPr lang="sk-SK" sz="1600" dirty="0" smtClean="0">
                <a:solidFill>
                  <a:schemeClr val="bg1"/>
                </a:solidFill>
              </a:rPr>
              <a:t>- krieda</a:t>
            </a:r>
          </a:p>
          <a:p>
            <a:r>
              <a:rPr lang="sk-SK" sz="1600" dirty="0" smtClean="0">
                <a:solidFill>
                  <a:schemeClr val="bg1"/>
                </a:solidFill>
                <a:hlinkClick r:id="rId4"/>
              </a:rPr>
              <a:t>http://tluif.home.xs4all.nl/Humor/moomoo.jpg</a:t>
            </a:r>
            <a:r>
              <a:rPr lang="sk-SK" sz="1600" dirty="0" smtClean="0">
                <a:solidFill>
                  <a:schemeClr val="bg1"/>
                </a:solidFill>
              </a:rPr>
              <a:t> - hydina</a:t>
            </a:r>
          </a:p>
          <a:p>
            <a:r>
              <a:rPr lang="sk-SK" sz="1600" dirty="0" smtClean="0">
                <a:solidFill>
                  <a:schemeClr val="bg1"/>
                </a:solidFill>
                <a:hlinkClick r:id="rId5"/>
              </a:rPr>
              <a:t>http://cartoon-birds.clipartonline.net/_/rsrc/1426940532976/bullfinch-bird-images/Bullfinch%20Eating%20Fruit%20On%20A%20Branch.png?height=320&amp;width=320</a:t>
            </a:r>
            <a:r>
              <a:rPr lang="sk-SK" sz="1600" dirty="0" smtClean="0">
                <a:solidFill>
                  <a:schemeClr val="bg1"/>
                </a:solidFill>
              </a:rPr>
              <a:t> – hýľ</a:t>
            </a:r>
          </a:p>
          <a:p>
            <a:r>
              <a:rPr lang="sk-SK" sz="1600" dirty="0" smtClean="0">
                <a:solidFill>
                  <a:schemeClr val="bg1"/>
                </a:solidFill>
                <a:hlinkClick r:id="rId6"/>
              </a:rPr>
              <a:t>http://commondatastorage.googleapis.com/static.panoramio.com/photos/original/54224897.jpg</a:t>
            </a:r>
            <a:r>
              <a:rPr lang="sk-SK" sz="1600" dirty="0" smtClean="0">
                <a:solidFill>
                  <a:schemeClr val="bg1"/>
                </a:solidFill>
              </a:rPr>
              <a:t> - mohyla</a:t>
            </a:r>
          </a:p>
          <a:p>
            <a:r>
              <a:rPr lang="sk-SK" sz="1600" dirty="0" smtClean="0">
                <a:solidFill>
                  <a:schemeClr val="bg1"/>
                </a:solidFill>
                <a:hlinkClick r:id="rId7"/>
              </a:rPr>
              <a:t>http://www.karin-matsugishi.com/images/material/item_XXL/110-m.jpg</a:t>
            </a:r>
            <a:r>
              <a:rPr lang="sk-SK" sz="1600" dirty="0" smtClean="0">
                <a:solidFill>
                  <a:schemeClr val="bg1"/>
                </a:solidFill>
              </a:rPr>
              <a:t> - orechy</a:t>
            </a:r>
          </a:p>
          <a:p>
            <a:r>
              <a:rPr lang="sk-SK" sz="1600" dirty="0" smtClean="0">
                <a:solidFill>
                  <a:schemeClr val="bg1"/>
                </a:solidFill>
                <a:hlinkClick r:id="rId8"/>
              </a:rPr>
              <a:t>https://encrypted-tbn1.gstatic.com/images?q=tbn:ANd9GcTE13GudK2V0qWemBjGdtsJBTSjQY1hAuXnzw9hdUjGA-17n-HFrw</a:t>
            </a:r>
            <a:r>
              <a:rPr lang="sk-SK" sz="1600" dirty="0" smtClean="0">
                <a:solidFill>
                  <a:schemeClr val="bg1"/>
                </a:solidFill>
              </a:rPr>
              <a:t> – chyžná</a:t>
            </a:r>
          </a:p>
          <a:p>
            <a:r>
              <a:rPr lang="sk-SK" sz="1600" dirty="0" smtClean="0">
                <a:solidFill>
                  <a:schemeClr val="bg1"/>
                </a:solidFill>
                <a:hlinkClick r:id="rId9"/>
              </a:rPr>
              <a:t>http://2.bp.blogspot.com/-OE6W-9k3a-A/TteJwwUwnMI/AAAAAAAAFr4/nu051iGOXhQ/s320/R11+-+Kitchen+Stuff+Bonus+-+020.png</a:t>
            </a:r>
            <a:r>
              <a:rPr lang="sk-SK" sz="1600" dirty="0" smtClean="0">
                <a:solidFill>
                  <a:schemeClr val="bg1"/>
                </a:solidFill>
              </a:rPr>
              <a:t> – kuchyňa</a:t>
            </a:r>
          </a:p>
          <a:p>
            <a:r>
              <a:rPr lang="sk-SK" sz="1600" dirty="0" smtClean="0">
                <a:solidFill>
                  <a:schemeClr val="bg1"/>
                </a:solidFill>
                <a:hlinkClick r:id="rId10"/>
              </a:rPr>
              <a:t>http://worldartsme.com/images/catch-a-ball-clipart-1.jpg</a:t>
            </a:r>
            <a:r>
              <a:rPr lang="sk-SK" sz="1600" dirty="0" smtClean="0">
                <a:solidFill>
                  <a:schemeClr val="bg1"/>
                </a:solidFill>
              </a:rPr>
              <a:t> - chytať</a:t>
            </a:r>
          </a:p>
          <a:p>
            <a:r>
              <a:rPr lang="sk-SK" sz="1600" dirty="0" smtClean="0">
                <a:solidFill>
                  <a:schemeClr val="bg1"/>
                </a:solidFill>
                <a:hlinkClick r:id="rId11"/>
              </a:rPr>
              <a:t>http://foxarc.com/c-blog/wp-content/uploads/2014/12/Flower-Clipart-Bouquet-of-Orange-Tulips.png</a:t>
            </a:r>
            <a:r>
              <a:rPr lang="sk-SK" sz="1600" dirty="0" smtClean="0">
                <a:solidFill>
                  <a:schemeClr val="bg1"/>
                </a:solidFill>
              </a:rPr>
              <a:t> - kytica</a:t>
            </a:r>
          </a:p>
          <a:p>
            <a:r>
              <a:rPr lang="sk-SK" sz="1600" dirty="0" smtClean="0">
                <a:solidFill>
                  <a:schemeClr val="bg1"/>
                </a:solidFill>
                <a:hlinkClick r:id="rId12"/>
              </a:rPr>
              <a:t>http://www.party-store.sk/emdata/products/595_m.jpg?1</a:t>
            </a:r>
            <a:r>
              <a:rPr lang="sk-SK" sz="1600" dirty="0" smtClean="0">
                <a:solidFill>
                  <a:schemeClr val="bg1"/>
                </a:solidFill>
              </a:rPr>
              <a:t> – kyjak</a:t>
            </a:r>
          </a:p>
          <a:p>
            <a:r>
              <a:rPr lang="sk-SK" sz="1600" dirty="0" smtClean="0">
                <a:solidFill>
                  <a:schemeClr val="bg1"/>
                </a:solidFill>
                <a:hlinkClick r:id="rId13"/>
              </a:rPr>
              <a:t>http://images.clipartpanda.com/cave-clipart-ncBXaAKBi.gif</a:t>
            </a:r>
            <a:r>
              <a:rPr lang="sk-SK" sz="1600" dirty="0" smtClean="0">
                <a:solidFill>
                  <a:schemeClr val="bg1"/>
                </a:solidFill>
              </a:rPr>
              <a:t> - jaskyňa</a:t>
            </a:r>
          </a:p>
          <a:p>
            <a:r>
              <a:rPr lang="sk-SK" sz="1600" dirty="0" smtClean="0">
                <a:solidFill>
                  <a:schemeClr val="bg1"/>
                </a:solidFill>
                <a:hlinkClick r:id="rId14"/>
              </a:rPr>
              <a:t>http://www.clipartbest.com/cliparts/9cR/gdX/9cRgdXGzi.png</a:t>
            </a:r>
            <a:r>
              <a:rPr lang="sk-SK" sz="1600" dirty="0" smtClean="0">
                <a:solidFill>
                  <a:schemeClr val="bg1"/>
                </a:solidFill>
              </a:rPr>
              <a:t> - kývať</a:t>
            </a:r>
          </a:p>
          <a:p>
            <a:r>
              <a:rPr lang="sk-SK" sz="1600" dirty="0" smtClean="0">
                <a:solidFill>
                  <a:schemeClr val="bg1"/>
                </a:solidFill>
                <a:hlinkClick r:id="rId15"/>
              </a:rPr>
              <a:t>https://openclipart.org/image/2400px/svg_to_png/217861/brokenleg-cast.png</a:t>
            </a:r>
            <a:r>
              <a:rPr lang="sk-SK" sz="1600" dirty="0" smtClean="0">
                <a:solidFill>
                  <a:schemeClr val="bg1"/>
                </a:solidFill>
              </a:rPr>
              <a:t> - sadra</a:t>
            </a:r>
          </a:p>
          <a:p>
            <a:r>
              <a:rPr lang="sk-SK" sz="1600" dirty="0" smtClean="0">
                <a:solidFill>
                  <a:schemeClr val="bg1"/>
                </a:solidFill>
                <a:hlinkClick r:id="rId16"/>
              </a:rPr>
              <a:t>http://ipravda.sk/res/2009/08/11/thumbs/22713-trpaslik-duk-ilustracne-gyc-nestandard2.jpg</a:t>
            </a:r>
            <a:r>
              <a:rPr lang="sk-SK" sz="1600" dirty="0" smtClean="0">
                <a:solidFill>
                  <a:schemeClr val="bg1"/>
                </a:solidFill>
              </a:rPr>
              <a:t> - gýč</a:t>
            </a:r>
          </a:p>
          <a:p>
            <a:endParaRPr lang="sk-S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684213" y="966788"/>
            <a:ext cx="7704137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339975" y="-92075"/>
            <a:ext cx="431165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5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</a:p>
        </p:txBody>
      </p:sp>
    </p:spTree>
  </p:cSld>
  <p:clrMapOvr>
    <a:masterClrMapping/>
  </p:clrMapOvr>
  <p:transition>
    <p:sndAc>
      <p:stSnd>
        <p:snd r:embed="rId2" name="puf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251520" y="6309320"/>
            <a:ext cx="2133600" cy="365125"/>
          </a:xfrm>
        </p:spPr>
        <p:txBody>
          <a:bodyPr/>
          <a:lstStyle/>
          <a:p>
            <a:fld id="{D9F00500-2F26-4ABA-A281-9D1CFB485C3D}" type="datetime8">
              <a:rPr lang="sk-SK" smtClean="0"/>
              <a:pPr/>
              <a:t>3.2.2016 16:01</a:t>
            </a:fld>
            <a:endParaRPr lang="en-US" dirty="0"/>
          </a:p>
        </p:txBody>
      </p:sp>
      <p:sp>
        <p:nvSpPr>
          <p:cNvPr id="3" name="Obdĺžnik 2"/>
          <p:cNvSpPr/>
          <p:nvPr/>
        </p:nvSpPr>
        <p:spPr>
          <a:xfrm>
            <a:off x="251520" y="188640"/>
            <a:ext cx="864096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>
                <a:hlinkClick r:id="rId2"/>
              </a:rPr>
              <a:t>http://www.sietovka.sk/wp-content/uploads/repa.jpg</a:t>
            </a:r>
            <a:r>
              <a:rPr lang="sk-SK" sz="1400" dirty="0" smtClean="0"/>
              <a:t>  </a:t>
            </a:r>
            <a:r>
              <a:rPr lang="sk-SK" sz="1400" dirty="0" smtClean="0">
                <a:solidFill>
                  <a:schemeClr val="bg1"/>
                </a:solidFill>
              </a:rPr>
              <a:t>- burgyňa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3"/>
              </a:rPr>
              <a:t>http://classroomclipart.com/images/gallery/Clipart/Sports/Gymnastics_Clipart/TN_gymnastics_girl_balance_beam.jpg</a:t>
            </a:r>
            <a:r>
              <a:rPr lang="sk-SK" sz="1400" dirty="0" smtClean="0">
                <a:solidFill>
                  <a:schemeClr val="bg1"/>
                </a:solidFill>
              </a:rPr>
              <a:t> - gymnastika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4"/>
              </a:rPr>
              <a:t>http://lessonpix.com/drawings/37806/100x100/Smoke+like+a+Chimney.png</a:t>
            </a:r>
            <a:r>
              <a:rPr lang="sk-SK" sz="1400" dirty="0" smtClean="0">
                <a:solidFill>
                  <a:schemeClr val="bg1"/>
                </a:solidFill>
              </a:rPr>
              <a:t> – dym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5"/>
              </a:rPr>
              <a:t>http://thumbs.dreamstime.com/t/two-marrow-zucchini-white-background-37458716.jpg</a:t>
            </a:r>
            <a:r>
              <a:rPr lang="sk-SK" sz="1400" dirty="0" smtClean="0">
                <a:solidFill>
                  <a:schemeClr val="bg1"/>
                </a:solidFill>
              </a:rPr>
              <a:t> - dyňa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6"/>
              </a:rPr>
              <a:t>http://comunidad.movistar.es/t5/image/serverpage/image-id/42818i574E66871F1AEAB8/image-size/original?v=mpbl-1&amp;px=-1</a:t>
            </a:r>
            <a:r>
              <a:rPr lang="sk-SK" sz="1400" dirty="0" smtClean="0">
                <a:solidFill>
                  <a:schemeClr val="bg1"/>
                </a:solidFill>
              </a:rPr>
              <a:t> – dynamit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7"/>
              </a:rPr>
              <a:t>https://encrypted-tbn1.gstatic.com/images?q=tbn:ANd9GcRj532anAJJs2CamEVOhIN4xYtBDL1UFZHvC_JG79_daPeMbqhr</a:t>
            </a:r>
            <a:r>
              <a:rPr lang="sk-SK" sz="1400" dirty="0" smtClean="0">
                <a:solidFill>
                  <a:schemeClr val="bg1"/>
                </a:solidFill>
              </a:rPr>
              <a:t> – dýka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8"/>
              </a:rPr>
              <a:t>http://thumbs.dreamstime.com/t/save-your-breath-idiom-white-background-50510048.jpg</a:t>
            </a:r>
            <a:r>
              <a:rPr lang="sk-SK" sz="1400" dirty="0" smtClean="0">
                <a:solidFill>
                  <a:schemeClr val="bg1"/>
                </a:solidFill>
              </a:rPr>
              <a:t> - dych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9"/>
              </a:rPr>
              <a:t>http://www.clker.com/cliparts/k/o/6/7/7/c/number-4-dots-md.png</a:t>
            </a:r>
            <a:r>
              <a:rPr lang="sk-SK" sz="1400" dirty="0" smtClean="0">
                <a:solidFill>
                  <a:schemeClr val="bg1"/>
                </a:solidFill>
              </a:rPr>
              <a:t> - štyri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10"/>
              </a:rPr>
              <a:t>http://www.clker.com/cliparts/a/a/4/4/11971000532011391048johnny_automatic_hand_hoe_1.svg.hi.png</a:t>
            </a:r>
            <a:r>
              <a:rPr lang="sk-SK" sz="1400" dirty="0" smtClean="0">
                <a:solidFill>
                  <a:schemeClr val="bg1"/>
                </a:solidFill>
              </a:rPr>
              <a:t> - motyka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11"/>
              </a:rPr>
              <a:t>http://vignette2.wikia.nocookie.net/winx/images/4/4c/Purple_and_Blue_Transparent_Butterfly_Clipart.png/revision/latest?cb=20140118043757</a:t>
            </a:r>
            <a:r>
              <a:rPr lang="sk-SK" sz="1400" dirty="0" smtClean="0">
                <a:solidFill>
                  <a:schemeClr val="bg1"/>
                </a:solidFill>
              </a:rPr>
              <a:t> – motýľ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12"/>
              </a:rPr>
              <a:t>http://www.cliparthut.com/clip-arts/101/wrapped-candy-clip-art-101400.png</a:t>
            </a:r>
            <a:r>
              <a:rPr lang="sk-SK" sz="1400" dirty="0" smtClean="0">
                <a:solidFill>
                  <a:schemeClr val="bg1"/>
                </a:solidFill>
              </a:rPr>
              <a:t> - tyčinka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13"/>
              </a:rPr>
              <a:t>http://worldartsme.com/images/finger-touch-clipart-1.jpg</a:t>
            </a:r>
            <a:r>
              <a:rPr lang="sk-SK" sz="1400" dirty="0" smtClean="0">
                <a:solidFill>
                  <a:schemeClr val="bg1"/>
                </a:solidFill>
              </a:rPr>
              <a:t> - dotyk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14"/>
              </a:rPr>
              <a:t>http://www.homestead.com/~media/elements/Clipart/household/newspaper1.gif</a:t>
            </a:r>
            <a:r>
              <a:rPr lang="sk-SK" sz="1400" dirty="0" smtClean="0">
                <a:solidFill>
                  <a:schemeClr val="bg1"/>
                </a:solidFill>
              </a:rPr>
              <a:t> - noviny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15"/>
              </a:rPr>
              <a:t>http://thndl.com/images/1_3.png</a:t>
            </a:r>
            <a:r>
              <a:rPr lang="sk-SK" sz="1400" dirty="0" smtClean="0">
                <a:solidFill>
                  <a:schemeClr val="bg1"/>
                </a:solidFill>
              </a:rPr>
              <a:t> - zelený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16"/>
              </a:rPr>
              <a:t>https://img1.etsystatic.com/103/0/11183516/il_340x270.846151085_74un.jpg</a:t>
            </a:r>
            <a:r>
              <a:rPr lang="sk-SK" sz="1400" dirty="0" smtClean="0">
                <a:solidFill>
                  <a:schemeClr val="bg1"/>
                </a:solidFill>
              </a:rPr>
              <a:t> - nylon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17"/>
              </a:rPr>
              <a:t>http://cdn.mysitemyway.com/etc-mysitemyway/icons/legacy-previews/icons-256/3d-transparent-glass-icons-culture/022057-3d-transparent-glass-icon-culture-bell-clear-sc30.png</a:t>
            </a:r>
            <a:r>
              <a:rPr lang="sk-SK" sz="1400" dirty="0" smtClean="0">
                <a:solidFill>
                  <a:schemeClr val="bg1"/>
                </a:solidFill>
              </a:rPr>
              <a:t> - zvony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18"/>
              </a:rPr>
              <a:t>http://pngimg.com/upload/banana_PNG819.png</a:t>
            </a:r>
            <a:r>
              <a:rPr lang="sk-SK" sz="1400" dirty="0" smtClean="0">
                <a:solidFill>
                  <a:schemeClr val="bg1"/>
                </a:solidFill>
              </a:rPr>
              <a:t> - banány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19"/>
              </a:rPr>
              <a:t>http://www.bestgraph.com/cliparts/sports/ski/ski-02.gif</a:t>
            </a:r>
            <a:r>
              <a:rPr lang="sk-SK" sz="1400" dirty="0" smtClean="0">
                <a:solidFill>
                  <a:schemeClr val="bg1"/>
                </a:solidFill>
              </a:rPr>
              <a:t> - lyže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20"/>
              </a:rPr>
              <a:t>http://images.clipartpanda.com/mill-clipart-4cbMMopdi.png</a:t>
            </a:r>
            <a:r>
              <a:rPr lang="sk-SK" sz="1400" dirty="0" smtClean="0">
                <a:solidFill>
                  <a:schemeClr val="bg1"/>
                </a:solidFill>
              </a:rPr>
              <a:t> - mlyn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21"/>
              </a:rPr>
              <a:t>http://pngimg.com/upload/spoon_PNG3035.png</a:t>
            </a:r>
            <a:r>
              <a:rPr lang="sk-SK" sz="1400" dirty="0" smtClean="0">
                <a:solidFill>
                  <a:schemeClr val="bg1"/>
                </a:solidFill>
              </a:rPr>
              <a:t> - lyžica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22"/>
              </a:rPr>
              <a:t>http://www.proprofs.com/flashcards/upload/q10498312.png</a:t>
            </a:r>
            <a:r>
              <a:rPr lang="sk-SK" sz="1400" dirty="0" smtClean="0">
                <a:solidFill>
                  <a:schemeClr val="bg1"/>
                </a:solidFill>
              </a:rPr>
              <a:t> - lýtko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23"/>
              </a:rPr>
              <a:t>https://pathwaytoascension.files.wordpress.com/2015/10/music-notes-clip-art-png-music.png</a:t>
            </a:r>
            <a:r>
              <a:rPr lang="sk-SK" sz="1400" dirty="0" smtClean="0">
                <a:solidFill>
                  <a:schemeClr val="bg1"/>
                </a:solidFill>
              </a:rPr>
              <a:t> - noty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24"/>
              </a:rPr>
              <a:t>http://www.celysvet.cz/skin/smile/s2064.gif</a:t>
            </a:r>
            <a:r>
              <a:rPr lang="sk-SK" sz="1400" dirty="0" smtClean="0">
                <a:solidFill>
                  <a:schemeClr val="bg1"/>
                </a:solidFill>
              </a:rPr>
              <a:t> - blýskať sa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25"/>
              </a:rPr>
              <a:t>http://www.bolos.sk/images/cache/5b53bde878fa2107bd85e487b5dc6025.gif</a:t>
            </a:r>
            <a:r>
              <a:rPr lang="sk-SK" sz="1400" dirty="0" smtClean="0">
                <a:solidFill>
                  <a:schemeClr val="bg1"/>
                </a:solidFill>
              </a:rPr>
              <a:t> - plytký tanier</a:t>
            </a:r>
          </a:p>
          <a:p>
            <a:endParaRPr lang="sk-SK" sz="1400" dirty="0" smtClean="0">
              <a:solidFill>
                <a:schemeClr val="bg1"/>
              </a:solidFill>
            </a:endParaRPr>
          </a:p>
          <a:p>
            <a:endParaRPr lang="sk-SK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684213" y="966788"/>
            <a:ext cx="7704137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403648" y="0"/>
            <a:ext cx="6878806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endParaRPr lang="cs-CZ" sz="45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puf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684213" y="966788"/>
            <a:ext cx="7704137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339975" y="-92075"/>
            <a:ext cx="3340979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endParaRPr lang="cs-CZ" sz="45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puf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684213" y="966788"/>
            <a:ext cx="7704137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339975" y="-92075"/>
            <a:ext cx="3861955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endParaRPr lang="cs-CZ" sz="45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puf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684213" y="966788"/>
            <a:ext cx="7704137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339975" y="-92075"/>
            <a:ext cx="382188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cs-CZ" sz="45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puf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684213" y="966788"/>
            <a:ext cx="7704137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339975" y="-92075"/>
            <a:ext cx="3041217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endParaRPr lang="cs-CZ" sz="45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puf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684213" y="966788"/>
            <a:ext cx="7704137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339975" y="-92075"/>
            <a:ext cx="3985386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endParaRPr lang="cs-CZ" sz="45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puf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362</Words>
  <Application>Microsoft Office PowerPoint</Application>
  <PresentationFormat>Prezentácia na obrazovke (4:3)</PresentationFormat>
  <Paragraphs>167</Paragraphs>
  <Slides>30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1" baseType="lpstr">
      <vt:lpstr>Office Theme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Tvrdé spoluhlásky</dc:title>
  <dc:subject>SJL</dc:subject>
  <dc:creator/>
  <cp:keywords>Vyvodenie</cp:keywords>
  <cp:lastModifiedBy/>
  <cp:revision>1</cp:revision>
  <dcterms:created xsi:type="dcterms:W3CDTF">2014-02-21T02:04:43Z</dcterms:created>
  <dcterms:modified xsi:type="dcterms:W3CDTF">2016-02-03T15:05:19Z</dcterms:modified>
</cp:coreProperties>
</file>