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1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84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51049-7190-4F6D-808B-1B84C5F5FB43}" type="datetimeFigureOut">
              <a:rPr lang="pl-PL" smtClean="0"/>
              <a:t>14.02.2023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69DE5-530F-43AA-B695-351E7B6A84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018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69DE5-530F-43AA-B695-351E7B6A841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429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D83DD01-C60B-455F-8991-6042EDF3A8C0}" type="datetime1">
              <a:rPr lang="pl-PL" smtClean="0"/>
              <a:t>14.02.2023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142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AE04-B1FC-43B5-B95E-156FE5FBD6AA}" type="datetime1">
              <a:rPr lang="pl-PL" smtClean="0"/>
              <a:t>14.02.2023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5480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3DD3-C05D-4146-B86E-9F6D001B7897}" type="datetime1">
              <a:rPr lang="pl-PL" smtClean="0"/>
              <a:t>14.02.2023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976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AF6C-CCE1-4372-AC06-67928EBCD7CB}" type="datetime1">
              <a:rPr lang="pl-PL" smtClean="0"/>
              <a:t>14.02.2023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89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97A5-7060-40F3-BE3B-0FDE8936D9F1}" type="datetime1">
              <a:rPr lang="pl-PL" smtClean="0"/>
              <a:t>14.02.2023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7580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2168-E095-4213-B064-F23474F2FC25}" type="datetime1">
              <a:rPr lang="pl-PL" smtClean="0"/>
              <a:t>14.02.2023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984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CC2B-6706-4FE7-B513-297358580F8C}" type="datetime1">
              <a:rPr lang="pl-PL" smtClean="0"/>
              <a:t>14.02.2023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7064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7B62-6217-49EC-A097-BAAA94CA1C75}" type="datetime1">
              <a:rPr lang="pl-PL" smtClean="0"/>
              <a:t>14.02.2023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6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CBC07-F951-4056-ACBC-0E629293AB99}" type="datetime1">
              <a:rPr lang="pl-PL" smtClean="0"/>
              <a:t>14.02.2023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85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4B1E-E1B5-4C22-9114-C0297C56BC17}" type="datetime1">
              <a:rPr lang="pl-PL" smtClean="0"/>
              <a:t>14.02.2023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774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72FEF-3826-4704-B928-5A4B640FA894}" type="datetime1">
              <a:rPr lang="pl-PL" smtClean="0"/>
              <a:t>14.02.2023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69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9F44-4813-4393-A895-B95C8DBD942D}" type="datetime1">
              <a:rPr lang="pl-PL" smtClean="0"/>
              <a:t>14.02.2023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636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70872-ED60-410D-9C4D-9F72CE8173A4}" type="datetime1">
              <a:rPr lang="pl-PL" smtClean="0"/>
              <a:t>14.02.2023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258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BDD-31EA-4C36-8C19-CFD00BCF7EF9}" type="datetime1">
              <a:rPr lang="pl-PL" smtClean="0"/>
              <a:t>14.02.2023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95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E1B5-D5D4-4085-B812-17BD74BEFF0D}" type="datetime1">
              <a:rPr lang="pl-PL" smtClean="0"/>
              <a:t>14.02.2023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683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DEEC-366B-44E7-A962-D3FA20AE94AD}" type="datetime1">
              <a:rPr lang="pl-PL" smtClean="0"/>
              <a:t>14.02.2023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558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476C-26C3-4E23-BF7C-C75873C637C6}" type="datetime1">
              <a:rPr lang="pl-PL" smtClean="0"/>
              <a:t>14.02.2023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72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A2116-FC1F-4969-B40B-62CF02970183}" type="datetime1">
              <a:rPr lang="pl-PL" smtClean="0"/>
              <a:t>14.02.2023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6E613-E2AB-4D01-9CD6-EA5F7A0D76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829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arszawa: Ratusz uruchomił pomoc dla uchodźców z Ukrainy, w tym m.in. dwa  obiekty z miejscami">
            <a:extLst>
              <a:ext uri="{FF2B5EF4-FFF2-40B4-BE49-F238E27FC236}">
                <a16:creationId xmlns:a16="http://schemas.microsoft.com/office/drawing/2014/main" id="{5D009677-CFE1-D889-3755-FB57D228B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07" y="-81954"/>
            <a:ext cx="13212671" cy="725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0617E5-A445-D401-B42B-EF2012784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66262" y="204270"/>
            <a:ext cx="9144000" cy="2387600"/>
          </a:xfrm>
        </p:spPr>
        <p:txBody>
          <a:bodyPr/>
          <a:lstStyle/>
          <a:p>
            <a:pPr algn="ctr"/>
            <a:r>
              <a:rPr lang="pl-PL" b="1" dirty="0">
                <a:latin typeface="Engravers MT" panose="02090707080505020304" pitchFamily="18" charset="0"/>
              </a:rPr>
              <a:t>Stolice </a:t>
            </a:r>
            <a:br>
              <a:rPr lang="pl-PL" b="1" dirty="0">
                <a:latin typeface="Engravers MT" panose="02090707080505020304" pitchFamily="18" charset="0"/>
              </a:rPr>
            </a:br>
            <a:r>
              <a:rPr lang="pl-PL" b="1" dirty="0">
                <a:latin typeface="Engravers MT" panose="02090707080505020304" pitchFamily="18" charset="0"/>
              </a:rPr>
              <a:t>Polski  </a:t>
            </a:r>
            <a:br>
              <a:rPr lang="pl-PL" b="1" dirty="0">
                <a:latin typeface="Engravers MT" panose="02090707080505020304" pitchFamily="18" charset="0"/>
              </a:rPr>
            </a:br>
            <a:endParaRPr lang="pl-PL" b="1" dirty="0">
              <a:latin typeface="Engravers MT" panose="020907070805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250F14-45BF-36A7-8C88-C79B5AD1E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62" y="372512"/>
            <a:ext cx="2565400" cy="103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EA7B793-DBB0-4447-D46B-827F89B5855E}"/>
              </a:ext>
            </a:extLst>
          </p:cNvPr>
          <p:cNvSpPr txBox="1"/>
          <p:nvPr/>
        </p:nvSpPr>
        <p:spPr>
          <a:xfrm>
            <a:off x="6021271" y="1398070"/>
            <a:ext cx="7613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Działanie realizowane w ramach projektu </a:t>
            </a:r>
          </a:p>
          <a:p>
            <a:pPr algn="ctr"/>
            <a:r>
              <a:rPr lang="pl-PL" dirty="0"/>
              <a:t>„Szlakiem stolic Polski”</a:t>
            </a:r>
          </a:p>
          <a:p>
            <a:pPr algn="ctr"/>
            <a:r>
              <a:rPr lang="pl-PL" dirty="0"/>
              <a:t>dofinansowane jest ze środków Ministerstwa Edukacji i Nauki</a:t>
            </a:r>
          </a:p>
        </p:txBody>
      </p:sp>
    </p:spTree>
    <p:extLst>
      <p:ext uri="{BB962C8B-B14F-4D97-AF65-F5344CB8AC3E}">
        <p14:creationId xmlns:p14="http://schemas.microsoft.com/office/powerpoint/2010/main" val="277368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74EF9-E1D3-CD15-ED88-968004B8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AFB1470-2DA4-29A4-CD0B-37CF42CBF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r="8897"/>
          <a:stretch/>
        </p:blipFill>
        <p:spPr>
          <a:xfrm>
            <a:off x="8229219" y="97601"/>
            <a:ext cx="3835568" cy="666279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DF1BAB3-5E1E-FF52-9A67-34A5A47F0C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r="21885"/>
          <a:stretch/>
        </p:blipFill>
        <p:spPr>
          <a:xfrm>
            <a:off x="3955290" y="97601"/>
            <a:ext cx="4052358" cy="666279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C5DF37F-6FB3-9E5E-C155-1F65F306AA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1" t="-412" r="4808" b="412"/>
          <a:stretch/>
        </p:blipFill>
        <p:spPr>
          <a:xfrm>
            <a:off x="153755" y="97601"/>
            <a:ext cx="3579964" cy="66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5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D63B8F-FA2D-9492-44A7-149FCF25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A8C13DA-A3A2-C0B1-4885-6CE2AA8E1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7" y="177752"/>
            <a:ext cx="5796953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972992D-D029-6CDA-42F4-CC0676C10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30" y="1878061"/>
            <a:ext cx="6164944" cy="46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4885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9913B1-B37B-F2B8-BCC2-EED6C3E5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7123962-EA77-984F-8429-AC73DAE59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44" y="200774"/>
            <a:ext cx="4788397" cy="645644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05465C-679E-0040-93D5-31954C5F1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775"/>
            <a:ext cx="4923596" cy="64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1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1D767B-1641-E399-4110-DFE411B6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619D767-A721-EF68-3F38-22A67A8F3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08" y="194977"/>
            <a:ext cx="5796953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F5FE95-DBB4-345C-B028-A730A1D67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9" y="2049926"/>
            <a:ext cx="6150796" cy="46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29322C-0D02-A85B-9B53-D76162E8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24" y="426770"/>
            <a:ext cx="10515600" cy="1325563"/>
          </a:xfrm>
        </p:spPr>
        <p:txBody>
          <a:bodyPr/>
          <a:lstStyle/>
          <a:p>
            <a:r>
              <a:rPr lang="pl-PL" b="1" dirty="0">
                <a:latin typeface="Bahnschrift" panose="020B0502040204020203" pitchFamily="34" charset="0"/>
              </a:rPr>
              <a:t>Kraków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876D13-27C5-A9D3-AB60-69774B140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24" y="1835899"/>
            <a:ext cx="460710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Do 1795 r.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Kraków był formalnie stolicą Polski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b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 do 1611 r. siedzibą władców państwa polskiego. Był miastem królewskim Korony Królestwa Polskiego. Miasto posiadało prawo do czynnego uczestnictwa </a:t>
            </a:r>
            <a:b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 akcie wyboru króla.</a:t>
            </a:r>
            <a:endParaRPr lang="pl-PL" dirty="0"/>
          </a:p>
        </p:txBody>
      </p:sp>
      <p:pic>
        <p:nvPicPr>
          <p:cNvPr id="3076" name="Picture 4" descr="Kraków - dawna stolica Polski, miasto króli. - Uczeń Podróżnik">
            <a:extLst>
              <a:ext uri="{FF2B5EF4-FFF2-40B4-BE49-F238E27FC236}">
                <a16:creationId xmlns:a16="http://schemas.microsoft.com/office/drawing/2014/main" id="{705DA8E1-04EE-DDB3-92EB-3160E6DF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28" y="1397286"/>
            <a:ext cx="6319748" cy="3554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2419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02B0A7-FC62-B33E-7F45-8AAC84BD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8FC1A37-BD42-31B0-6B5E-504FC6889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2" b="28667"/>
          <a:stretch/>
        </p:blipFill>
        <p:spPr>
          <a:xfrm>
            <a:off x="1707849" y="295410"/>
            <a:ext cx="8776302" cy="6197465"/>
          </a:xfrm>
        </p:spPr>
      </p:pic>
    </p:spTree>
    <p:extLst>
      <p:ext uri="{BB962C8B-B14F-4D97-AF65-F5344CB8AC3E}">
        <p14:creationId xmlns:p14="http://schemas.microsoft.com/office/powerpoint/2010/main" val="178478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0CA092-DC02-80AF-B65B-85D1743CE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F68E065-1F10-AC51-5061-AE49E376A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2" y="224999"/>
            <a:ext cx="4218246" cy="64080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7343C6C-BCA6-DDE3-7A5E-1D40B4F1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r="14726"/>
          <a:stretch/>
        </p:blipFill>
        <p:spPr>
          <a:xfrm>
            <a:off x="3878979" y="225000"/>
            <a:ext cx="3657601" cy="640799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5D634BB-040D-F4B0-A782-7AD4D25B7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r="17770"/>
          <a:stretch/>
        </p:blipFill>
        <p:spPr>
          <a:xfrm>
            <a:off x="299787" y="225000"/>
            <a:ext cx="3426594" cy="64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E8D81C-1ED2-A25A-0CC4-94AC174B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E0BC320-03A1-201F-D9E6-8CBAFCCC9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/>
          <a:stretch/>
        </p:blipFill>
        <p:spPr>
          <a:xfrm>
            <a:off x="4064711" y="92075"/>
            <a:ext cx="7948385" cy="655720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E27207D-47F7-745F-E8E1-9C4EAFFFF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28"/>
          <a:stretch/>
        </p:blipFill>
        <p:spPr>
          <a:xfrm>
            <a:off x="178904" y="92075"/>
            <a:ext cx="3623076" cy="65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99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37C43F-9C30-2A84-F41A-BD416CF0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D133C7C-116D-9915-A3A8-3FDBC1FB8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r="15296"/>
          <a:stretch/>
        </p:blipFill>
        <p:spPr>
          <a:xfrm>
            <a:off x="4158114" y="102223"/>
            <a:ext cx="3686920" cy="657729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842D7E-1ACB-43F6-2F02-76795E466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4"/>
          <a:stretch/>
        </p:blipFill>
        <p:spPr>
          <a:xfrm>
            <a:off x="8121629" y="102223"/>
            <a:ext cx="3758918" cy="665355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1244042-AF81-CB2B-C017-815DBFFFD6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8"/>
          <a:stretch/>
        </p:blipFill>
        <p:spPr>
          <a:xfrm>
            <a:off x="311453" y="102224"/>
            <a:ext cx="3546404" cy="665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0403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260517-9F51-5D69-D498-A63A846F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8DB8EB9-DA7B-7984-A7CE-DAE60DEE6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17" y="197953"/>
            <a:ext cx="3655193" cy="629492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396ADB-2593-3BFD-3416-67CDA1722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5772" r="18313" b="3154"/>
          <a:stretch/>
        </p:blipFill>
        <p:spPr>
          <a:xfrm>
            <a:off x="8207143" y="197953"/>
            <a:ext cx="3655193" cy="624572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90ABA63-1529-BB99-D9E0-B8D33ACE4D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r="6807" b="8210"/>
          <a:stretch/>
        </p:blipFill>
        <p:spPr>
          <a:xfrm>
            <a:off x="317632" y="197953"/>
            <a:ext cx="3513221" cy="62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5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DC6BB6-5387-4DF6-BECD-337E5815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ahnschrift" panose="020B0502040204020203" pitchFamily="34" charset="0"/>
              </a:rPr>
              <a:t>Warszawa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C5160A-1138-21FE-8313-ADA31E61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625"/>
            <a:ext cx="52578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Warszawa leży w środku Polski nad rzeką Wisłą. </a:t>
            </a:r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Warszawa jest stolicą od 1596 roku, kiedy król Zygmunt III przeniósł stolicę </a:t>
            </a:r>
            <a:b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z Krakowa do Warszawy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  <a:b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 Warszawie znajdują się siedziby najwyższych władz państwowych.</a:t>
            </a:r>
            <a:endParaRPr lang="pl-PL" dirty="0"/>
          </a:p>
        </p:txBody>
      </p:sp>
      <p:pic>
        <p:nvPicPr>
          <p:cNvPr id="2050" name="Picture 2" descr="Warszawa">
            <a:extLst>
              <a:ext uri="{FF2B5EF4-FFF2-40B4-BE49-F238E27FC236}">
                <a16:creationId xmlns:a16="http://schemas.microsoft.com/office/drawing/2014/main" id="{9A954D4E-4794-D6DC-4C7D-0F17575C2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r="592"/>
          <a:stretch/>
        </p:blipFill>
        <p:spPr bwMode="auto">
          <a:xfrm>
            <a:off x="6832316" y="678095"/>
            <a:ext cx="4294596" cy="5501810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DC69AB2-6423-43EA-75AD-4C34C29EE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77" y="0"/>
            <a:ext cx="2565400" cy="1037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24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39F9F3-A442-1BEF-1E6B-C745E86B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12F6A9-00BA-9CEF-5BF3-2A5CF6DE1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50" y="178067"/>
            <a:ext cx="3657299" cy="650186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14E22B8-6B55-65E3-68E4-F2235DCCF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48" y="178067"/>
            <a:ext cx="3757462" cy="65018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CCF52AD-BAEC-AFC0-400C-2F66E23A0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4" y="178067"/>
            <a:ext cx="3657299" cy="650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CBC1C3-02F4-93A8-7CD7-FB861B5D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1247518-08DA-1142-C34D-E4899F938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1"/>
          <a:stretch/>
        </p:blipFill>
        <p:spPr>
          <a:xfrm>
            <a:off x="5095615" y="276726"/>
            <a:ext cx="6913505" cy="630454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C70D08D-DC0B-F9E9-8826-D13DF735A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76726"/>
            <a:ext cx="4728410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807F3B-619E-7E5F-1036-62BF87D6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BE89D79-73A2-4395-1EC8-C0594103C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7"/>
          <a:stretch/>
        </p:blipFill>
        <p:spPr>
          <a:xfrm>
            <a:off x="5995539" y="139298"/>
            <a:ext cx="5805035" cy="657940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C15D8B8-182C-8739-B142-D129FC748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6" y="139298"/>
            <a:ext cx="5325980" cy="657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74F86-C711-DBCE-A91B-4A747236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9E74605-7529-75DF-C396-EF90373B2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665"/>
            <a:ext cx="4944503" cy="659267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AD194DE-9548-52F0-AB84-342AE5A99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41" y="132666"/>
            <a:ext cx="4944503" cy="659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90264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E67B11-3A4C-E674-16D8-2BA54887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DEF639-C05D-CF3A-746A-54DD32F60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3" y="327257"/>
            <a:ext cx="3752050" cy="620348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C16800-5D69-8393-3632-60F06EBD8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25"/>
          <a:stretch/>
        </p:blipFill>
        <p:spPr>
          <a:xfrm>
            <a:off x="4397744" y="365125"/>
            <a:ext cx="7605205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3E7DD3-91CE-B9D4-A009-D0EC1125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350C5C5-E724-BC77-844B-CC6D5A8D8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" y="555859"/>
            <a:ext cx="7235077" cy="574628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9E624C3-708D-5A56-6CB7-5EAD59AA2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92" y="555859"/>
            <a:ext cx="3827113" cy="57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13BDCB-D400-1208-07B4-D8AA0973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336F91D-BBA3-C413-BE78-A2E4C05F5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8"/>
          <a:stretch/>
        </p:blipFill>
        <p:spPr>
          <a:xfrm>
            <a:off x="608307" y="237529"/>
            <a:ext cx="5386184" cy="63829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0AAE17E-5383-3724-8426-F78028C92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2"/>
          <a:stretch/>
        </p:blipFill>
        <p:spPr>
          <a:xfrm>
            <a:off x="6365385" y="237529"/>
            <a:ext cx="5218308" cy="6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9C8E5F-9182-A706-5EF9-200D49E1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D099014-E5F7-4767-778F-49D2E2328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" b="9835"/>
          <a:stretch/>
        </p:blipFill>
        <p:spPr>
          <a:xfrm>
            <a:off x="744754" y="233904"/>
            <a:ext cx="10702491" cy="6390192"/>
          </a:xfrm>
        </p:spPr>
      </p:pic>
    </p:spTree>
    <p:extLst>
      <p:ext uri="{BB962C8B-B14F-4D97-AF65-F5344CB8AC3E}">
        <p14:creationId xmlns:p14="http://schemas.microsoft.com/office/powerpoint/2010/main" val="66246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2EB048-E715-2E4F-BCEB-09098A45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08AE147-1512-530D-C5D5-9A38CBAC7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413"/>
            <a:ext cx="4766380" cy="635517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6A2DC2A-E9F2-4DFD-A24E-48D076DE1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64" y="251413"/>
            <a:ext cx="5143500" cy="63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5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A8C736-6A8A-EF3E-E349-EDEA92DA7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67" y="365125"/>
            <a:ext cx="10515600" cy="1325563"/>
          </a:xfrm>
        </p:spPr>
        <p:txBody>
          <a:bodyPr/>
          <a:lstStyle/>
          <a:p>
            <a:r>
              <a:rPr lang="pl-PL" b="1" dirty="0">
                <a:latin typeface="Bahnschrift" panose="020B0502040204020203" pitchFamily="34" charset="0"/>
              </a:rPr>
              <a:t>Gniezno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6AA10A-4840-A1B7-2C0E-E39C3D711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16" y="1815999"/>
            <a:ext cx="5408596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Był siedzibą pierwszych władców Polski z dynastii Piastów. To tutaj w 1025 roku koronowany został polski władca Bolesław Chrobry, stając się pierwszym polskim królem. Mimo że </a:t>
            </a:r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stolica Polski została przeniesiona do Krakowa </a:t>
            </a:r>
            <a:b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 1039 r., Gniezno było miejscem koronacji królewskich do XIV wieku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pl-PL" dirty="0"/>
          </a:p>
        </p:txBody>
      </p:sp>
      <p:pic>
        <p:nvPicPr>
          <p:cNvPr id="5122" name="Picture 2" descr="Gniezno – pierwsza stolica Polski – Natura Domki">
            <a:extLst>
              <a:ext uri="{FF2B5EF4-FFF2-40B4-BE49-F238E27FC236}">
                <a16:creationId xmlns:a16="http://schemas.microsoft.com/office/drawing/2014/main" id="{D6508F95-6C4E-0141-DFAD-F119F1586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12" y="1690688"/>
            <a:ext cx="5720615" cy="3681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3130741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5ED14E3-F93D-B2A1-1004-DF8153B47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29162" r="7791"/>
          <a:stretch/>
        </p:blipFill>
        <p:spPr>
          <a:xfrm>
            <a:off x="5429190" y="2445249"/>
            <a:ext cx="6125967" cy="3984313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7635652-F7DA-304E-5985-845111004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6958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03912273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EB83D97C-FAAB-806D-44C7-BF1CE1840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104" y="2697770"/>
            <a:ext cx="4722282" cy="354171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ACB995E-A3A0-13F3-7730-A5576576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550568" cy="41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CA9B1C-D298-5CD1-2814-6CAE7A24D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FD875B9-ED68-17E5-5659-8DBC640B5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2"/>
          <a:stretch/>
        </p:blipFill>
        <p:spPr>
          <a:xfrm>
            <a:off x="203524" y="242923"/>
            <a:ext cx="4184001" cy="637215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9E76661-7692-30FC-B37A-34BB8DF1D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/>
          <a:stretch/>
        </p:blipFill>
        <p:spPr>
          <a:xfrm>
            <a:off x="4508637" y="242923"/>
            <a:ext cx="3716158" cy="637215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9F5CFC8-C80D-2339-ACC8-6DF91C472B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t="3542" r="7592"/>
          <a:stretch/>
        </p:blipFill>
        <p:spPr>
          <a:xfrm>
            <a:off x="8345907" y="242923"/>
            <a:ext cx="3642569" cy="63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DE4578-99FE-B15E-2981-61C763B8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0F93F3C-80A2-9DF6-EB1D-46667AD22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0"/>
          <a:stretch/>
        </p:blipFill>
        <p:spPr>
          <a:xfrm>
            <a:off x="439446" y="256274"/>
            <a:ext cx="6155264" cy="289118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3B6BF0B-5056-4E36-4E89-A424C2DB2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4" y="256273"/>
            <a:ext cx="4759090" cy="63454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487ADD7-C099-4591-4A2D-E801E0058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6" y="3380271"/>
            <a:ext cx="6155264" cy="322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2F9ED6-40EC-4A30-C369-873A8382A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863AF86-14DB-9A87-2856-A0F102E19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3" y="197867"/>
            <a:ext cx="11488473" cy="6462266"/>
          </a:xfrm>
        </p:spPr>
      </p:pic>
    </p:spTree>
    <p:extLst>
      <p:ext uri="{BB962C8B-B14F-4D97-AF65-F5344CB8AC3E}">
        <p14:creationId xmlns:p14="http://schemas.microsoft.com/office/powerpoint/2010/main" val="419495137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90E128-A198-C101-B986-20D35A45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1B522D7-E052-434E-DB59-FC5C93800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65125"/>
            <a:ext cx="5378322" cy="3025306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E0AF4BD-D521-A6DC-8FA9-208F374BF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/>
          <a:stretch/>
        </p:blipFill>
        <p:spPr>
          <a:xfrm>
            <a:off x="5899521" y="365125"/>
            <a:ext cx="6122432" cy="612774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BC5A97C-5CB3-D520-B856-585E00580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 b="14143"/>
          <a:stretch/>
        </p:blipFill>
        <p:spPr>
          <a:xfrm>
            <a:off x="304801" y="3599848"/>
            <a:ext cx="5378322" cy="289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66E437-B38C-6416-A059-FFAFACD6B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338B51E-AEB3-986E-9809-91917E3CD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8"/>
          <a:stretch/>
        </p:blipFill>
        <p:spPr>
          <a:xfrm>
            <a:off x="356135" y="137633"/>
            <a:ext cx="3975234" cy="658273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4B9E8A0-D48E-140E-EC0A-A29D58F28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226"/>
          <a:stretch/>
        </p:blipFill>
        <p:spPr>
          <a:xfrm>
            <a:off x="4575806" y="137634"/>
            <a:ext cx="7346686" cy="65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7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FDA12-DF01-1265-C5DE-AD8F5A436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65A0B29-E2B0-9D4F-B33B-1406E4D34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2" y="182562"/>
            <a:ext cx="4873714" cy="64928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45F9936-889F-989D-B3C9-C5847B909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6206014" y="182562"/>
            <a:ext cx="5147786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02BD89-4848-5164-08B0-A104E76B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23701F6-0AF1-2D06-3AED-253A1DD29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/>
          <a:stretch/>
        </p:blipFill>
        <p:spPr>
          <a:xfrm>
            <a:off x="317635" y="496519"/>
            <a:ext cx="6910598" cy="586496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C28D7F7-EF05-4AB5-FBE0-A58B6D8E6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b="7508"/>
          <a:stretch/>
        </p:blipFill>
        <p:spPr>
          <a:xfrm>
            <a:off x="7636817" y="496519"/>
            <a:ext cx="3980875" cy="58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4B55C-E56A-58EE-1C2C-F8E127FB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F871AA8-4E82-6D8E-C56F-8D947C40A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0"/>
          <a:stretch/>
        </p:blipFill>
        <p:spPr>
          <a:xfrm>
            <a:off x="356134" y="386883"/>
            <a:ext cx="6487428" cy="608423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D190877-6135-47D7-E47C-31A38DE1A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91" y="365125"/>
            <a:ext cx="4563175" cy="608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A7D46C-B23D-2609-53FD-214298EA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2E7AD51-1CD8-FA42-E965-25C7555CF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" y="167994"/>
            <a:ext cx="4891508" cy="652201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BFDE1C-CDA5-156F-4C81-CEF5BB3CF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50" y="204715"/>
            <a:ext cx="6485291" cy="64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62190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B8F467-1866-3B11-B4AB-ADFB67087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44E3911-D897-BF46-0066-AE7420280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7" b="15870"/>
          <a:stretch/>
        </p:blipFill>
        <p:spPr>
          <a:xfrm>
            <a:off x="294215" y="239463"/>
            <a:ext cx="5801784" cy="316444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37CA44A-1B75-EF51-0640-F9CB98725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b="10248"/>
          <a:stretch/>
        </p:blipFill>
        <p:spPr>
          <a:xfrm>
            <a:off x="294215" y="3529566"/>
            <a:ext cx="11428598" cy="327745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7AD9D0B-14EC-DCBC-4523-CF7C2634EF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/>
          <a:stretch/>
        </p:blipFill>
        <p:spPr>
          <a:xfrm>
            <a:off x="6267677" y="239462"/>
            <a:ext cx="5455136" cy="316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4542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9A2AC0-F9C3-3701-EC46-1B45BE63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ahnschrift" panose="020B0502040204020203" pitchFamily="34" charset="0"/>
              </a:rPr>
              <a:t>Poznań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9953D4-188F-4981-0A7A-204B95C50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3482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Poznań był jednym z ośrodków stołecznych i religijnych państwa Piastów w X i XI wieku, w przeszłości pełnił funkcję siedziby władców Polski, był też jedną z najbardziej rozwiniętych twierdz w ówczesnej Polsce. </a:t>
            </a:r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Poznań był też stolicą Polski w latach 1290–1296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pl-PL" dirty="0"/>
          </a:p>
        </p:txBody>
      </p:sp>
      <p:pic>
        <p:nvPicPr>
          <p:cNvPr id="4098" name="Picture 2" descr="Gniezno czy Poznań? Gdzie znajdowała się pierwsza stolica Polski?">
            <a:extLst>
              <a:ext uri="{FF2B5EF4-FFF2-40B4-BE49-F238E27FC236}">
                <a16:creationId xmlns:a16="http://schemas.microsoft.com/office/drawing/2014/main" id="{3AAB5799-9BF2-A81D-FC48-4AFA5C6D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73" y="1606035"/>
            <a:ext cx="5916690" cy="3645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5583104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90D740-1ACA-8346-0241-EC9D6B6E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D1FDC6D-CDD6-7BBE-9878-F13F41FD7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" b="3989"/>
          <a:stretch/>
        </p:blipFill>
        <p:spPr>
          <a:xfrm>
            <a:off x="6432059" y="150570"/>
            <a:ext cx="5068482" cy="655686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47DC30B-48F5-DF10-6D62-0CD8A7E41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570"/>
            <a:ext cx="4921743" cy="65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0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D5370C-6D65-E8CC-01AC-76D43648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B120EC3-080A-798D-8937-3C5EF9E4B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8581" r="192" b="6816"/>
          <a:stretch/>
        </p:blipFill>
        <p:spPr>
          <a:xfrm>
            <a:off x="-103594" y="-402481"/>
            <a:ext cx="12295594" cy="7662962"/>
          </a:xfrm>
        </p:spPr>
      </p:pic>
    </p:spTree>
    <p:extLst>
      <p:ext uri="{BB962C8B-B14F-4D97-AF65-F5344CB8AC3E}">
        <p14:creationId xmlns:p14="http://schemas.microsoft.com/office/powerpoint/2010/main" val="22253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17D93D-3874-F47D-A3AF-A1B56D7E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FDE419A-2160-F046-81E5-448CE8DBF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06" y="2249488"/>
            <a:ext cx="1992213" cy="354171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8BC74AC-132B-8DBE-CA7E-9FF9C15A7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076B0E-7912-D818-24D7-65EB540A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F272BF1-DC0B-BC95-BD81-1B643ABA3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97" y="61938"/>
            <a:ext cx="3684673" cy="673412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A986AA9-CCCB-0FFC-FDC6-1640E1BED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9" y="123876"/>
            <a:ext cx="3787945" cy="673412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A60DA58-C597-6703-37EC-564D8FA761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4" t="1" r="17426" b="-1"/>
          <a:stretch/>
        </p:blipFill>
        <p:spPr>
          <a:xfrm>
            <a:off x="8310818" y="61938"/>
            <a:ext cx="3570973" cy="67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07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5AC6BE-7205-3EEC-4FE0-36C51EEA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AE5BE68-3016-C18B-9139-49CE83F8E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14869"/>
          <a:stretch/>
        </p:blipFill>
        <p:spPr>
          <a:xfrm>
            <a:off x="4032986" y="254313"/>
            <a:ext cx="7899682" cy="6349376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280C3B6-717E-A653-A6F1-CFFCB4FA1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2" y="254312"/>
            <a:ext cx="3571524" cy="63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F8E7E3-51C5-E8DE-67CE-577F671B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E4F2A7-19C3-EF4A-A1B8-CA7456E78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57" y="2249488"/>
            <a:ext cx="3541712" cy="354171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41BE90-3671-BD89-3501-5C15AB457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4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03502F-85EC-B44B-5E5F-2390AEC44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B5A54D3-FD69-3B13-1695-525D02332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8"/>
          <a:stretch/>
        </p:blipFill>
        <p:spPr>
          <a:xfrm>
            <a:off x="7900696" y="178338"/>
            <a:ext cx="4060298" cy="650132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834E04E-81F1-5FD1-696F-40201DD86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7" b="3439"/>
          <a:stretch/>
        </p:blipFill>
        <p:spPr>
          <a:xfrm>
            <a:off x="308008" y="178337"/>
            <a:ext cx="7304011" cy="65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B04A61-60D2-9AEF-CD3B-FF8A7E0AD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E4E5ABE-49BA-391E-B302-83DFC1108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r="6743"/>
          <a:stretch/>
        </p:blipFill>
        <p:spPr>
          <a:xfrm>
            <a:off x="4092997" y="100798"/>
            <a:ext cx="3744227" cy="665640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3817E56-B299-951D-46B1-B935F26C0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0"/>
          <a:stretch/>
        </p:blipFill>
        <p:spPr>
          <a:xfrm>
            <a:off x="8003114" y="100798"/>
            <a:ext cx="4006005" cy="665640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D288F4E-5F52-1146-3D98-AC288477F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00798"/>
            <a:ext cx="3744227" cy="66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12838"/>
      </p:ext>
    </p:extLst>
  </p:cSld>
  <p:clrMapOvr>
    <a:masterClrMapping/>
  </p:clrMapOvr>
  <p:transition spd="slow">
    <p:wheel spokes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202A55-74E9-4D38-6461-DF7E7A20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517531B-E8CE-3DBA-2F7C-170E08A1F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9"/>
          <a:stretch/>
        </p:blipFill>
        <p:spPr>
          <a:xfrm>
            <a:off x="986912" y="162242"/>
            <a:ext cx="10366888" cy="6533515"/>
          </a:xfrm>
        </p:spPr>
      </p:pic>
    </p:spTree>
    <p:extLst>
      <p:ext uri="{BB962C8B-B14F-4D97-AF65-F5344CB8AC3E}">
        <p14:creationId xmlns:p14="http://schemas.microsoft.com/office/powerpoint/2010/main" val="17850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E34F732-32BB-40E1-DF34-5A005A64F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4"/>
          <a:stretch/>
        </p:blipFill>
        <p:spPr>
          <a:xfrm>
            <a:off x="4432631" y="280197"/>
            <a:ext cx="3570142" cy="629760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0D8438-15D1-C33A-5B5E-150B132A7E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-449" r="15276" b="449"/>
          <a:stretch/>
        </p:blipFill>
        <p:spPr>
          <a:xfrm>
            <a:off x="8377974" y="280197"/>
            <a:ext cx="3570142" cy="629760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09FE0E8-6D07-5DC5-E8E0-0E280466E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4" r="9415"/>
          <a:stretch/>
        </p:blipFill>
        <p:spPr>
          <a:xfrm>
            <a:off x="241012" y="280197"/>
            <a:ext cx="3816418" cy="62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1ACB1D4-5A0F-FD57-E5DE-65BF1C804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23612"/>
          <a:stretch/>
        </p:blipFill>
        <p:spPr>
          <a:xfrm>
            <a:off x="327259" y="247533"/>
            <a:ext cx="5082453" cy="636293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64C5311-E8A9-33C2-2583-C84D1162E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54" y="247533"/>
            <a:ext cx="6362934" cy="63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59101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028092-31FD-C892-4E53-2B4D78122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6600" dirty="0">
                <a:solidFill>
                  <a:srgbClr val="002060"/>
                </a:solidFill>
              </a:rPr>
              <a:t>DZIĘKUJEMY ZA UWAGĘ</a:t>
            </a:r>
          </a:p>
          <a:p>
            <a:pPr marL="0" indent="0" algn="ctr">
              <a:buNone/>
            </a:pPr>
            <a:r>
              <a:rPr lang="pl-PL" sz="6600" dirty="0">
                <a:solidFill>
                  <a:srgbClr val="002060"/>
                </a:solidFill>
              </a:rPr>
              <a:t>CZEKAMY NA KOLEJNE WYJAZDY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EBD451E-B40B-9668-5067-781A01160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22" y="216049"/>
            <a:ext cx="2565400" cy="1037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2466D27-CE90-AFA5-731A-716ABD55D069}"/>
              </a:ext>
            </a:extLst>
          </p:cNvPr>
          <p:cNvSpPr txBox="1"/>
          <p:nvPr/>
        </p:nvSpPr>
        <p:spPr>
          <a:xfrm>
            <a:off x="1141412" y="1295380"/>
            <a:ext cx="9439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Działanie realizowane w ramach projektu „Szlakiem stolic Polski”</a:t>
            </a:r>
          </a:p>
          <a:p>
            <a:r>
              <a:rPr lang="pl-PL" sz="2800" dirty="0"/>
              <a:t>dofinansowane jest ze środków Ministerstwa Edukacji i Nauki</a:t>
            </a:r>
          </a:p>
        </p:txBody>
      </p:sp>
    </p:spTree>
    <p:extLst>
      <p:ext uri="{BB962C8B-B14F-4D97-AF65-F5344CB8AC3E}">
        <p14:creationId xmlns:p14="http://schemas.microsoft.com/office/powerpoint/2010/main" val="1217144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F56B88-317F-0D62-1064-385E5C5A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B0C39F1-8298-E11B-DFA5-7744F8FF2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16604"/>
          <a:stretch/>
        </p:blipFill>
        <p:spPr>
          <a:xfrm>
            <a:off x="324289" y="182562"/>
            <a:ext cx="4006922" cy="64928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7AB491C-AE2D-CAED-C57B-4D1FEA10A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34343" r="-221" b="295"/>
          <a:stretch/>
        </p:blipFill>
        <p:spPr>
          <a:xfrm>
            <a:off x="4930786" y="182562"/>
            <a:ext cx="6531748" cy="324643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4A84932-AE09-2C59-283A-EBCE3436B3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5" b="5066"/>
          <a:stretch/>
        </p:blipFill>
        <p:spPr>
          <a:xfrm>
            <a:off x="4930786" y="3693559"/>
            <a:ext cx="6531748" cy="29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273D80-5320-601D-B6BB-914974266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2D9FF13-A3DE-3BE3-410A-633E87609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20457"/>
          <a:stretch/>
        </p:blipFill>
        <p:spPr>
          <a:xfrm>
            <a:off x="5717816" y="374761"/>
            <a:ext cx="6169384" cy="610847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449471-25CF-B335-2757-8239227C6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22" y="365125"/>
            <a:ext cx="4581358" cy="61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667ADA-2080-2FEC-B89B-DA4CF648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BEE9FDD1-67F8-AEF3-8FE2-F7CC808AA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81" y="-1344121"/>
            <a:ext cx="12239381" cy="8813434"/>
          </a:xfrm>
        </p:spPr>
      </p:pic>
    </p:spTree>
    <p:extLst>
      <p:ext uri="{BB962C8B-B14F-4D97-AF65-F5344CB8AC3E}">
        <p14:creationId xmlns:p14="http://schemas.microsoft.com/office/powerpoint/2010/main" val="290913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FB5E9A-A315-4687-6155-E52F41B88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B788A9-E894-D5A8-5E9F-F349B753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13" y="123290"/>
            <a:ext cx="5619543" cy="661142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7888D52-C388-EF85-AA7A-172BA9E0F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3" y="123290"/>
            <a:ext cx="5619542" cy="66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Obwó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wó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1594</TotalTime>
  <Words>223</Words>
  <Application>Microsoft Office PowerPoint</Application>
  <PresentationFormat>Panoramiczny</PresentationFormat>
  <Paragraphs>17</Paragraphs>
  <Slides>51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8" baseType="lpstr">
      <vt:lpstr>Arial</vt:lpstr>
      <vt:lpstr>Arial</vt:lpstr>
      <vt:lpstr>Bahnschrift</vt:lpstr>
      <vt:lpstr>Calibri</vt:lpstr>
      <vt:lpstr>Engravers MT</vt:lpstr>
      <vt:lpstr>Tw Cen MT</vt:lpstr>
      <vt:lpstr>Obwód</vt:lpstr>
      <vt:lpstr>Stolice  Polski   </vt:lpstr>
      <vt:lpstr>Warszawa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Kraków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Gniezno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Poznań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Stolice Polski  jej piękno</dc:title>
  <dc:creator>Małgorzata Śliwińska</dc:creator>
  <cp:lastModifiedBy>Małgorzata Śliwińska</cp:lastModifiedBy>
  <cp:revision>4</cp:revision>
  <dcterms:created xsi:type="dcterms:W3CDTF">2022-12-29T00:33:39Z</dcterms:created>
  <dcterms:modified xsi:type="dcterms:W3CDTF">2023-02-13T23:26:41Z</dcterms:modified>
</cp:coreProperties>
</file>