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75" r:id="rId7"/>
    <p:sldId id="262" r:id="rId8"/>
    <p:sldId id="276" r:id="rId9"/>
    <p:sldId id="263" r:id="rId10"/>
    <p:sldId id="264" r:id="rId11"/>
    <p:sldId id="266" r:id="rId12"/>
    <p:sldId id="265" r:id="rId13"/>
    <p:sldId id="267" r:id="rId14"/>
    <p:sldId id="277" r:id="rId15"/>
    <p:sldId id="274" r:id="rId16"/>
    <p:sldId id="268" r:id="rId17"/>
    <p:sldId id="269" r:id="rId18"/>
    <p:sldId id="270" r:id="rId19"/>
    <p:sldId id="273" r:id="rId20"/>
    <p:sldId id="271" r:id="rId21"/>
    <p:sldId id="272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500" autoAdjust="0"/>
  </p:normalViewPr>
  <p:slideViewPr>
    <p:cSldViewPr>
      <p:cViewPr varScale="1">
        <p:scale>
          <a:sx n="85" d="100"/>
          <a:sy n="85" d="100"/>
        </p:scale>
        <p:origin x="137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21. 4. 2023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21. 4. 2023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21. 4. 2023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21. 4. 2023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21. 4. 2023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21. 4. 2023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21. 4. 2023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21. 4. 2023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21. 4. 2023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21. 4. 2023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21. 4. 2023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0B29FE-236C-448F-B85E-4F5D38961E76}" type="datetimeFigureOut">
              <a:rPr lang="sk-SK" smtClean="0"/>
              <a:pPr/>
              <a:t>21. 4. 2023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k-SK" dirty="0">
                <a:latin typeface="Times New Roman" pitchFamily="18" charset="0"/>
                <a:cs typeface="Times New Roman" pitchFamily="18" charset="0"/>
              </a:rPr>
            </a:br>
            <a:r>
              <a:rPr lang="sk-SK" dirty="0">
                <a:latin typeface="Times New Roman" pitchFamily="18" charset="0"/>
                <a:cs typeface="Times New Roman" pitchFamily="18" charset="0"/>
              </a:rPr>
              <a:t>D e d i n k y       5.-9. jún 2023</a:t>
            </a:r>
            <a:br>
              <a:rPr lang="sk-SK" dirty="0">
                <a:latin typeface="Times New Roman" pitchFamily="18" charset="0"/>
                <a:cs typeface="Times New Roman" pitchFamily="18" charset="0"/>
              </a:rPr>
            </a:b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400" b="1" dirty="0" err="1">
                <a:latin typeface="Times New Roman" pitchFamily="18" charset="0"/>
                <a:cs typeface="Times New Roman" pitchFamily="18" charset="0"/>
              </a:rPr>
              <a:t>Turisticko</a:t>
            </a:r>
            <a:r>
              <a:rPr lang="sk-SK" sz="4400" b="1" dirty="0">
                <a:latin typeface="Times New Roman" pitchFamily="18" charset="0"/>
                <a:cs typeface="Times New Roman" pitchFamily="18" charset="0"/>
              </a:rPr>
              <a:t> - poznávací kurz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71600"/>
          </a:xfrm>
        </p:spPr>
        <p:txBody>
          <a:bodyPr>
            <a:noAutofit/>
          </a:bodyPr>
          <a:lstStyle/>
          <a:p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Prielom Hornádu, Kláštorská roklina, </a:t>
            </a:r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Kláštorisko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Kyseľ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lenka\Desktop\TPK-2013-14\hor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024336" cy="2265331"/>
          </a:xfrm>
          <a:prstGeom prst="rect">
            <a:avLst/>
          </a:prstGeom>
          <a:noFill/>
        </p:spPr>
      </p:pic>
      <p:pic>
        <p:nvPicPr>
          <p:cNvPr id="21507" name="Picture 3" descr="C:\Users\Alenka\Desktop\TPK-2013-14\kl rokli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3072342" cy="2304256"/>
          </a:xfrm>
          <a:prstGeom prst="rect">
            <a:avLst/>
          </a:prstGeom>
          <a:noFill/>
        </p:spPr>
      </p:pic>
      <p:pic>
        <p:nvPicPr>
          <p:cNvPr id="21508" name="Picture 4" descr="C:\Users\Alenka\Desktop\TPK-2013-14\klastorisko-cla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72816"/>
            <a:ext cx="3067990" cy="2304256"/>
          </a:xfrm>
          <a:prstGeom prst="rect">
            <a:avLst/>
          </a:prstGeom>
          <a:noFill/>
        </p:spPr>
      </p:pic>
      <p:pic>
        <p:nvPicPr>
          <p:cNvPr id="1026" name="Picture 2" descr="C:\Users\Alena\Desktop\a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93096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458200" cy="792088"/>
          </a:xfrm>
        </p:spPr>
        <p:txBody>
          <a:bodyPr>
            <a:normAutofit fontScale="90000"/>
          </a:bodyPr>
          <a:lstStyle/>
          <a:p>
            <a:r>
              <a:rPr lang="sk-SK" sz="4000" dirty="0">
                <a:latin typeface="Times New Roman" pitchFamily="18" charset="0"/>
                <a:cs typeface="Times New Roman" pitchFamily="18" charset="0"/>
              </a:rPr>
              <a:t>Spišský hrad</a:t>
            </a:r>
            <a:br>
              <a:rPr lang="sk-SK" sz="2400" dirty="0">
                <a:latin typeface="Times New Roman" pitchFamily="18" charset="0"/>
                <a:cs typeface="Times New Roman" pitchFamily="18" charset="0"/>
              </a:rPr>
            </a:br>
            <a:endParaRPr lang="sk-SK" sz="2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62771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Spišský hrad je dokladom vývoja architektúry v hornom Uhorsku       od 12. do 18. storočia </a:t>
            </a:r>
          </a:p>
          <a:p>
            <a:pPr algn="ctr"/>
            <a:endParaRPr lang="sk-SK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Považovaný je za jeden z najväčších hradných komplexov                         v strednej Európe</a:t>
            </a:r>
          </a:p>
          <a:p>
            <a:pPr algn="ctr"/>
            <a:endParaRPr lang="sk-SK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Bol kráľovským hradom,  patril kráľovnej Alžbete Kumánskej, matke Ladislava IV., Jánovi 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Jiskrovi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    z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Brandýsa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rodu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Zápoľským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ktorým ho v roku 1528 skonfiškovali Habsburgovci</a:t>
            </a:r>
          </a:p>
          <a:p>
            <a:pPr algn="ctr"/>
            <a:endParaRPr lang="sk-SK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V roku 1531 ho dostali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Thurzovci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po nich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Csákyovci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ktorí ho vlastnili až do roku 1945, i keď v ňom žili len do konca 17. storočia </a:t>
            </a:r>
          </a:p>
          <a:p>
            <a:pPr algn="ctr"/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sk-SK" dirty="0"/>
          </a:p>
        </p:txBody>
      </p:sp>
      <p:pic>
        <p:nvPicPr>
          <p:cNvPr id="23554" name="Picture 2" descr="C:\Users\Alenka\Desktop\TPK-2013-14\spissk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5225" y="793750"/>
            <a:ext cx="5080000" cy="443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>
                <a:latin typeface="Times New Roman" pitchFamily="18" charset="0"/>
                <a:cs typeface="Times New Roman" pitchFamily="18" charset="0"/>
              </a:rPr>
              <a:t>Levoča</a:t>
            </a:r>
          </a:p>
        </p:txBody>
      </p:sp>
      <p:pic>
        <p:nvPicPr>
          <p:cNvPr id="22530" name="Picture 2" descr="C:\Users\Alenka\Desktop\TPK-2013-14\levoč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1348" y="1340768"/>
            <a:ext cx="2921636" cy="1944216"/>
          </a:xfrm>
          <a:prstGeom prst="rect">
            <a:avLst/>
          </a:prstGeom>
          <a:noFill/>
        </p:spPr>
      </p:pic>
      <p:sp>
        <p:nvSpPr>
          <p:cNvPr id="7" name="Zástupný symbol textu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9715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V polovici 13. storočia bola najvýznamnejším mestom Spiša, </a:t>
            </a: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v 19. storočí strediskom  národného hnutia štúrovskej generácie </a:t>
            </a:r>
          </a:p>
          <a:p>
            <a:pPr algn="ctr"/>
            <a:endParaRPr lang="sk-SK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Architektonickým skvostom je renesančná radnica a kostol sv. Jakuba, ktorý  patrí medzi najväčšie gotické chrámy na  Slovensku</a:t>
            </a: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Najobdivovanejším prvkom  interiéru je oltár sv. Jakuba - najvyšší drevený gotický oltár na svete. Meria takmer 19 metrov a pochádza z dielne neskorogotického rezbára Majstra Pavla z Levoče   </a:t>
            </a:r>
          </a:p>
          <a:p>
            <a:pPr algn="ctr">
              <a:buNone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Alenka\Desktop\TPK-2013-14\04-levoca-foto-igor-bobak-big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2016224" cy="3024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Dobšinská ľadová jaskyňa</a:t>
            </a:r>
          </a:p>
        </p:txBody>
      </p:sp>
      <p:pic>
        <p:nvPicPr>
          <p:cNvPr id="24578" name="Picture 2" descr="C:\Users\Alenka\Desktop\TPK-2013-14\do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0238" y="1268760"/>
            <a:ext cx="1974699" cy="2736304"/>
          </a:xfrm>
          <a:prstGeom prst="rect">
            <a:avLst/>
          </a:prstGeom>
          <a:noFill/>
        </p:spPr>
      </p:pic>
      <p:sp>
        <p:nvSpPr>
          <p:cNvPr id="4" name="Zástupný symbol text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k-SK" b="1" dirty="0"/>
              <a:t> </a:t>
            </a:r>
            <a:endParaRPr lang="sk-SK" dirty="0"/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Nachádza sa v južnej časti Spišsko-gemerského krasu v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strednotriasových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svetlých vápencoch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Dlhá je 1 483 m, s vertikálnym rozpätím 112 m, z väčšej časti je vyplnená ľadom,  vyskytuje sa v nej i klasická kvapľová výzdoba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Vchod do jaskyne bol  známy už v minulosti, jej objaviteľ Eugen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Ruffíni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vstúpil do podzemia až v roku 1870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Sprístupnená  je  od roku 1871 a je    jednou z prvých elektricky osvetlených jaskýň na  svete</a:t>
            </a:r>
          </a:p>
          <a:p>
            <a:endParaRPr lang="sk-SK" dirty="0"/>
          </a:p>
        </p:txBody>
      </p:sp>
      <p:pic>
        <p:nvPicPr>
          <p:cNvPr id="24579" name="Picture 3" descr="C:\Users\Alenka\Desktop\TPK-2013-14\ľ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21088"/>
            <a:ext cx="2738483" cy="2353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8B1DF-0FE0-4D22-A901-C9566F0A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Sokolia dolina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A70CC6CB-DFE2-40BC-8643-1F3F41F64E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76400"/>
            <a:ext cx="3048000" cy="4572000"/>
          </a:xfr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C9DD1709-F0BE-4497-8B15-F4456535C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65" y="1676400"/>
            <a:ext cx="4104456" cy="4572000"/>
          </a:xfrm>
        </p:spPr>
      </p:pic>
    </p:spTree>
    <p:extLst>
      <p:ext uri="{BB962C8B-B14F-4D97-AF65-F5344CB8AC3E}">
        <p14:creationId xmlns:p14="http://schemas.microsoft.com/office/powerpoint/2010/main" val="140998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483696"/>
          </a:xfrm>
        </p:spPr>
        <p:txBody>
          <a:bodyPr>
            <a:normAutofit fontScale="92500" lnSpcReduction="20000"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Štítnik </a:t>
            </a: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základy gotickej trojloďovej baziliky pochádzajú z 13. storočia</a:t>
            </a:r>
          </a:p>
          <a:p>
            <a:pPr algn="just"/>
            <a:r>
              <a:rPr lang="sk-SK" sz="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v 14. storočí bola predĺžená hlavná loď, pristavaná sakristia                     a bočné lode</a:t>
            </a:r>
          </a:p>
          <a:p>
            <a:pPr algn="just">
              <a:buFont typeface="Wingdings" pitchFamily="2" charset="2"/>
              <a:buChar char="v"/>
            </a:pPr>
            <a:endParaRPr lang="sk-SK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 zo 14. a 15. storočia pochádza fresková výzdoba kostola,           ktorá je považovaná za najrozsiahlejšiu zachovanú ukážku stredovekej nástennej maľby          na Slovensku </a:t>
            </a:r>
          </a:p>
          <a:p>
            <a:pPr algn="just"/>
            <a:endParaRPr lang="sk-SK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najstaršie maľby na severnej strane presbytéria sú z obdobia             okolo roku 1350   </a:t>
            </a:r>
          </a:p>
          <a:p>
            <a:pPr algn="just">
              <a:buFont typeface="Wingdings" pitchFamily="2" charset="2"/>
              <a:buChar char="v"/>
            </a:pPr>
            <a:endParaRPr lang="pl-PL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 interiér kostola bol vyzdobený      v niekoľkých etapách, staršie maľby boli často prekryté novými</a:t>
            </a:r>
          </a:p>
          <a:p>
            <a:pPr algn="just">
              <a:buFont typeface="Wingdings" pitchFamily="2" charset="2"/>
              <a:buChar char="v"/>
            </a:pPr>
            <a:endParaRPr lang="pl-PL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fresky boli objavené počas rozsiahlej obnovy kostola                 v rokoch 1908 - 09</a:t>
            </a:r>
          </a:p>
        </p:txBody>
      </p:sp>
      <p:pic>
        <p:nvPicPr>
          <p:cNvPr id="7" name="Zástupný symbol obsahu 6" descr="aa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32240" y="3717032"/>
            <a:ext cx="2160240" cy="2880319"/>
          </a:xfrm>
        </p:spPr>
      </p:pic>
      <p:pic>
        <p:nvPicPr>
          <p:cNvPr id="2050" name="Picture 2" descr="C:\Users\Alena\Desktop\t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49080"/>
            <a:ext cx="2544284" cy="1908213"/>
          </a:xfrm>
          <a:prstGeom prst="rect">
            <a:avLst/>
          </a:prstGeom>
          <a:noFill/>
        </p:spPr>
      </p:pic>
      <p:pic>
        <p:nvPicPr>
          <p:cNvPr id="2051" name="Picture 3" descr="C:\Users\Alena\Desktop\c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8660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Ochtinská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aragonitová jaskyňa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Predstavuje unikátny jav podzemného krasu vytvoreného v prvohorných  kryštalických vápencoch uprostred nekrasových hornín -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fylitov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Aragonitová výplň vznikla  v uzavretých podzemných priestoroch pôsobením vzlínajúcej alebo pomaly presakujúcej vody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Výzdobu tvoria masívne biele obličkovité útvary, ihlice a špirály a drobné vejáriky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Objavená bola v roku 1954  a pre verejnosť sprístupnená v roku 1972 </a:t>
            </a:r>
          </a:p>
          <a:p>
            <a:endParaRPr lang="sk-SK" dirty="0"/>
          </a:p>
        </p:txBody>
      </p:sp>
      <p:pic>
        <p:nvPicPr>
          <p:cNvPr id="25602" name="Picture 2" descr="C:\Users\Alenka\Desktop\TPK-2013-14\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836712"/>
            <a:ext cx="2488801" cy="1872208"/>
          </a:xfrm>
          <a:prstGeom prst="rect">
            <a:avLst/>
          </a:prstGeom>
          <a:noFill/>
        </p:spPr>
      </p:pic>
      <p:pic>
        <p:nvPicPr>
          <p:cNvPr id="25603" name="Picture 3" descr="C:\Users\Alenka\Desktop\TPK-2013-14\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6712"/>
            <a:ext cx="2403359" cy="1872208"/>
          </a:xfrm>
          <a:prstGeom prst="rect">
            <a:avLst/>
          </a:prstGeom>
          <a:noFill/>
        </p:spPr>
      </p:pic>
      <p:pic>
        <p:nvPicPr>
          <p:cNvPr id="25604" name="Picture 4" descr="C:\Users\Alenka\Desktop\TPK-2013-14\a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068960"/>
            <a:ext cx="2520280" cy="1890210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068960"/>
            <a:ext cx="2376264" cy="191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3600" dirty="0">
                <a:latin typeface="Times New Roman" pitchFamily="18" charset="0"/>
                <a:cs typeface="Times New Roman" pitchFamily="18" charset="0"/>
              </a:rPr>
              <a:t>Domica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Alenka\Desktop\TPK-2013-14\d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268760"/>
            <a:ext cx="2966864" cy="2225148"/>
          </a:xfrm>
          <a:prstGeom prst="rect">
            <a:avLst/>
          </a:prstGeom>
          <a:noFill/>
        </p:spPr>
      </p:pic>
      <p:sp>
        <p:nvSpPr>
          <p:cNvPr id="4" name="Zástupný symbol text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Jaskyňa v Slovenskom krase bola vytvorená eróznou činnosťou podzemnej rieky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Styx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endParaRPr lang="sk-SK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Tvorí jednotný celok s jaskyňou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Baradla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v Maďarsku.</a:t>
            </a:r>
          </a:p>
          <a:p>
            <a:pPr algn="ctr"/>
            <a:endParaRPr lang="sk-SK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Charakteristickou výzdobou sú kaskádové jazierka, cibuľovité stalaktity a 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pagodovité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stalagmity. </a:t>
            </a:r>
          </a:p>
          <a:p>
            <a:pPr algn="ctr"/>
            <a:endParaRPr lang="sk-SK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Známa je archeologickými nálezmi z neolitu, svedčiacimi o prítomnosti človeka tzv.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bukovohorskej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kultúry</a:t>
            </a: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628" name="Picture 4" descr="C:\Users\Alenka\Desktop\TPK-2013-14\DOM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38839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Gombasecká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jaskyňa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123656"/>
          </a:xfrm>
        </p:spPr>
        <p:txBody>
          <a:bodyPr>
            <a:noAutofit/>
          </a:bodyPr>
          <a:lstStyle/>
          <a:p>
            <a:pPr algn="ctr"/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Jaskyňa bola vytvorená vo vápencoch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silického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príkrovu eróznou činnosťou </a:t>
            </a:r>
          </a:p>
          <a:p>
            <a:pPr algn="ctr"/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Čierneho potoka </a:t>
            </a:r>
          </a:p>
          <a:p>
            <a:pPr algn="ctr"/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Unikátnu  výzdobu jaskyne tvoria tenké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sintrové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brčká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, ktoré dosahujú   dĺžku až 3m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Už od roku 1964 sa v nej ako v prvej na Slovensku začala realizovať speleoterapia  </a:t>
            </a:r>
          </a:p>
        </p:txBody>
      </p:sp>
      <p:pic>
        <p:nvPicPr>
          <p:cNvPr id="27651" name="Picture 3" descr="C:\Users\Alenka\Desktop\TPK-2013-14\g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836712"/>
            <a:ext cx="2381250" cy="1914525"/>
          </a:xfrm>
          <a:prstGeom prst="rect">
            <a:avLst/>
          </a:prstGeom>
          <a:noFill/>
        </p:spPr>
      </p:pic>
      <p:pic>
        <p:nvPicPr>
          <p:cNvPr id="27653" name="Picture 5" descr="C:\Users\Alenka\Desktop\TPK-2013-14\gombj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524" y="3068961"/>
            <a:ext cx="3071509" cy="2304256"/>
          </a:xfrm>
          <a:prstGeom prst="rect">
            <a:avLst/>
          </a:prstGeom>
          <a:noFill/>
        </p:spPr>
      </p:pic>
      <p:pic>
        <p:nvPicPr>
          <p:cNvPr id="27654" name="Picture 6" descr="C:\Users\Alenka\Desktop\TPK-2013-14\732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216024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58200" cy="576064"/>
          </a:xfrm>
        </p:spPr>
        <p:txBody>
          <a:bodyPr>
            <a:noAutofit/>
          </a:bodyPr>
          <a:lstStyle/>
          <a:p>
            <a:r>
              <a:rPr lang="sk-SK" sz="3600" dirty="0">
                <a:latin typeface="Times New Roman" pitchFamily="18" charset="0"/>
                <a:cs typeface="Times New Roman" pitchFamily="18" charset="0"/>
              </a:rPr>
              <a:t>Rožňava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95536" y="980728"/>
            <a:ext cx="3600400" cy="4800600"/>
          </a:xfrm>
        </p:spPr>
        <p:txBody>
          <a:bodyPr>
            <a:noAutofit/>
          </a:bodyPr>
          <a:lstStyle/>
          <a:p>
            <a:endParaRPr lang="sk-SK" sz="20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sz="2800" baseline="-25000" dirty="0" err="1">
                <a:latin typeface="Times New Roman" pitchFamily="18" charset="0"/>
                <a:cs typeface="Times New Roman" pitchFamily="18" charset="0"/>
              </a:rPr>
              <a:t>ožňava</a:t>
            </a: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je centrom </a:t>
            </a:r>
            <a:r>
              <a:rPr lang="sk-SK" sz="2800" baseline="-25000" dirty="0" err="1">
                <a:latin typeface="Times New Roman" pitchFamily="18" charset="0"/>
                <a:cs typeface="Times New Roman" pitchFamily="18" charset="0"/>
              </a:rPr>
              <a:t>Gemera</a:t>
            </a: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Jej história  je spätá  s ťažbou vzácnych kovov i železnej rudy</a:t>
            </a:r>
            <a:r>
              <a:rPr lang="sk-SK" sz="3200" baseline="-25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sk-SK" sz="3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Dominantou námestia je </a:t>
            </a:r>
            <a:r>
              <a:rPr lang="sk-SK" sz="2800" baseline="-25000" dirty="0" err="1">
                <a:latin typeface="Times New Roman" pitchFamily="18" charset="0"/>
                <a:cs typeface="Times New Roman" pitchFamily="18" charset="0"/>
              </a:rPr>
              <a:t>neskororenesančná</a:t>
            </a: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Strážna veža uprostred námestia </a:t>
            </a:r>
          </a:p>
          <a:p>
            <a:pPr algn="ctr"/>
            <a:endParaRPr lang="sk-SK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Najcennejšou sakrálnou pamiatkou je biskupská katedrála</a:t>
            </a:r>
          </a:p>
          <a:p>
            <a:pPr algn="ctr"/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- Kostol Nanebovzatia Panny Márie</a:t>
            </a:r>
            <a:endParaRPr lang="sk-SK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katedral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573016"/>
            <a:ext cx="2376264" cy="3168352"/>
          </a:xfrm>
        </p:spPr>
      </p:pic>
      <p:pic>
        <p:nvPicPr>
          <p:cNvPr id="1026" name="Picture 2" descr="C:\Users\Alena\Desktop\normal_13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365" y="620688"/>
            <a:ext cx="3875103" cy="2838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 kurzu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980728"/>
            <a:ext cx="8352928" cy="5760640"/>
          </a:xfrm>
        </p:spPr>
        <p:txBody>
          <a:bodyPr>
            <a:noAutofit/>
          </a:bodyPr>
          <a:lstStyle/>
          <a:p>
            <a:pPr>
              <a:buNone/>
            </a:pPr>
            <a:endParaRPr lang="sk-SK" sz="1800" b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Pondelok	 </a:t>
            </a:r>
            <a:r>
              <a:rPr lang="sk-SK" sz="1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7:30  - odchod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5.jún 2023	          Sv. Anton - prehliadka zámku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	          Banská Štiavnica -  Kalvária – komentovaná prehliadka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	         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Čiernohronská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železnica – skanzen vo Vydrove</a:t>
            </a:r>
          </a:p>
          <a:p>
            <a:pPr>
              <a:buNone/>
            </a:pPr>
            <a:endParaRPr lang="sk-SK" sz="1800" b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Utorok 	          Skupina A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Skupina A 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Spišská Belá - Múzeum J. M. Petzvala, Starý Smokovec, Hrebienok, 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6.jún 2023 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vodopády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Studenovodského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potoka, Zamkovského chata, Skalnaté pleso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k-SK" sz="1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</a:t>
            </a:r>
            <a:r>
              <a:rPr lang="sk-SK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Skupina B -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Starý mlyn, prielom Hornádu, Kláštorská roklina,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Kláštorisko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Veľký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Kyseľ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Glac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k-SK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         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 Suchým vrchom, Suchý vrch,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Geravy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Dedinky 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sk-SK" sz="1800" b="1" baseline="-25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k-SK" sz="1800" b="1" baseline="-25000" dirty="0">
                <a:latin typeface="Times New Roman" panose="02020603050405020304" pitchFamily="18" charset="0"/>
                <a:cs typeface="Times New Roman" pitchFamily="18" charset="0"/>
              </a:rPr>
              <a:t>Streda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Skupina A -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Spišský hrad, Levoča - Chrám sv. Jakuba, Dobšinská ľadová jaskyňa 	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7.jún 2023 	          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Skupina B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Čingov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, Tomášovská Belá, Sokolia dolina ,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Glac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, Pod </a:t>
            </a: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Suchým  vrchom,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Zajfy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Stratenská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píla,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                                                       Dedinky</a:t>
            </a:r>
          </a:p>
          <a:p>
            <a:endParaRPr lang="sk-SK" sz="1800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Štvrtok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          Gotický Kostol v Štítniku, Ochtinská aragonitová jaskyňa,  jaskyňa Domica, Katedrála Nanebovzatia Panny 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8.jún 2023                 Márie a Strážna veža  v Rožňave,  Betliar,   Zejmarská roklina  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  </a:t>
            </a: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Piatok                      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Odchod z Dediniek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9.jún 2023                 Kremnica - prehliadka mestského hradu a mincovne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                                 Vstup do štôlne Andrej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1600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sk-SK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k-SK" sz="4000" dirty="0">
                <a:latin typeface="Times New Roman" pitchFamily="18" charset="0"/>
                <a:cs typeface="Times New Roman" pitchFamily="18" charset="0"/>
              </a:rPr>
            </a:br>
            <a:r>
              <a:rPr lang="sk-SK" sz="4000" dirty="0">
                <a:latin typeface="Times New Roman" pitchFamily="18" charset="0"/>
                <a:cs typeface="Times New Roman" pitchFamily="18" charset="0"/>
              </a:rPr>
              <a:t>Betliar - renesančný kaštieľ</a:t>
            </a:r>
            <a:br>
              <a:rPr lang="sk-SK" dirty="0">
                <a:latin typeface="Times New Roman" pitchFamily="18" charset="0"/>
                <a:cs typeface="Times New Roman" pitchFamily="18" charset="0"/>
              </a:rPr>
            </a:b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lenka\Desktop\TPK-2013-14\be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134097" cy="2317551"/>
          </a:xfrm>
          <a:prstGeom prst="rect">
            <a:avLst/>
          </a:prstGeom>
          <a:noFill/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k-SK" baseline="-25000" dirty="0" err="1">
                <a:latin typeface="Times New Roman" pitchFamily="18" charset="0"/>
                <a:cs typeface="Times New Roman" pitchFamily="18" charset="0"/>
              </a:rPr>
              <a:t>Betliarsky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 kaštieľ je typické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vidiecke šľachtické sídlo nesúce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znaky stavebného vývoja od neskorej gotiky až po romantizmus </a:t>
            </a:r>
          </a:p>
          <a:p>
            <a:pPr algn="ctr">
              <a:buFont typeface="Wingdings" pitchFamily="2" charset="2"/>
              <a:buChar char="v"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Stojí v rozsiahlom anglickom parku.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Jeho história je spojená s rodom </a:t>
            </a:r>
            <a:r>
              <a:rPr lang="sk-SK" baseline="-25000" dirty="0" err="1">
                <a:latin typeface="Times New Roman" pitchFamily="18" charset="0"/>
                <a:cs typeface="Times New Roman" pitchFamily="18" charset="0"/>
              </a:rPr>
              <a:t>Andrássyovcov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, ktorej členovia  zastávali významné funkcie                 na kráľovskom dvore </a:t>
            </a:r>
          </a:p>
          <a:p>
            <a:pPr algn="ctr">
              <a:buFont typeface="Wingdings" pitchFamily="2" charset="2"/>
              <a:buChar char="v"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Kaštieľ často navštevovali hostia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z aristokratických a podnikateľských kruhov z celého Uhorska.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Vo vlastníctve rodu zostal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až do roku 1945 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8675" name="Picture 3" descr="C:\Users\Alenka\Desktop\TPK-2013-14\kniznic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sk-SK" sz="4000" dirty="0">
                <a:latin typeface="Times New Roman" pitchFamily="18" charset="0"/>
                <a:cs typeface="Times New Roman" pitchFamily="18" charset="0"/>
              </a:rPr>
              <a:t>Kremnica</a:t>
            </a:r>
            <a:br>
              <a:rPr lang="sk-SK" sz="4000" dirty="0">
                <a:latin typeface="Times New Roman" pitchFamily="18" charset="0"/>
                <a:cs typeface="Times New Roman" pitchFamily="18" charset="0"/>
              </a:rPr>
            </a:br>
            <a:br>
              <a:rPr lang="sk-SK" sz="2000" dirty="0">
                <a:latin typeface="Times New Roman" pitchFamily="18" charset="0"/>
                <a:cs typeface="Times New Roman" pitchFamily="18" charset="0"/>
              </a:rPr>
            </a:br>
            <a: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Kremnica patrila medzi najbohatšie stredoveké mestá v Uhorsku. </a:t>
            </a:r>
            <a:b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Jej bohatstvo plynulo z ťažby zlata a striebra, ktoré sa tu ťažili od 10. storočia. </a:t>
            </a:r>
            <a:br>
              <a:rPr kumimoji="0" 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Dominantou mesta je neskorogotický</a:t>
            </a:r>
            <a:r>
              <a:rPr kumimoji="0" lang="sk-SK" sz="28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Kostol sv. Kataríny  </a:t>
            </a:r>
            <a:b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Alenka\Desktop\TPK-2013-14\kr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204864"/>
            <a:ext cx="7596336" cy="3723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700" dirty="0">
                <a:latin typeface="Times New Roman" pitchFamily="18" charset="0"/>
                <a:cs typeface="Times New Roman" pitchFamily="18" charset="0"/>
              </a:rPr>
              <a:t>Ubytovanie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- Hotel Priehrada Dedinky</a:t>
            </a:r>
          </a:p>
        </p:txBody>
      </p:sp>
      <p:pic>
        <p:nvPicPr>
          <p:cNvPr id="4" name="Zástupný symbol obsahu 3" descr="dedink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2877578" cy="2155122"/>
          </a:xfrm>
        </p:spPr>
      </p:pic>
      <p:pic>
        <p:nvPicPr>
          <p:cNvPr id="4098" name="Picture 2" descr="C:\Users\Alenka\Desktop\TPK-2013-14\43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735116" cy="2101974"/>
          </a:xfrm>
          <a:prstGeom prst="rect">
            <a:avLst/>
          </a:prstGeom>
          <a:noFill/>
        </p:spPr>
      </p:pic>
      <p:pic>
        <p:nvPicPr>
          <p:cNvPr id="6" name="Zástupný symbol obsahu 5" descr="IMG_90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132856"/>
            <a:ext cx="2908418" cy="38778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Svätý Anton</a:t>
            </a:r>
            <a:br>
              <a:rPr lang="sk-SK" sz="3200" dirty="0">
                <a:latin typeface="Times New Roman" pitchFamily="18" charset="0"/>
                <a:cs typeface="Times New Roman" pitchFamily="18" charset="0"/>
              </a:rPr>
            </a:b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- kaštieľ</a:t>
            </a:r>
          </a:p>
        </p:txBody>
      </p:sp>
      <p:pic>
        <p:nvPicPr>
          <p:cNvPr id="4" name="Picture 2" descr="C:\Users\Alenka\Desktop\TPK-2013-14\Svaty_ant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700808"/>
            <a:ext cx="4191000" cy="2245971"/>
          </a:xfrm>
          <a:prstGeom prst="rect">
            <a:avLst/>
          </a:prstGeom>
          <a:noFill/>
        </p:spPr>
      </p:pic>
      <p:sp>
        <p:nvSpPr>
          <p:cNvPr id="9" name="Zástupný symbol textu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sk-SK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Monumentálny  barokovo - klasicistický štvorkrídlový kaštieľ so štvorcovým nádvorím,  s cenným pôvodným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mobiliárom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           a zbierkou loveckých trofejí  </a:t>
            </a:r>
          </a:p>
          <a:p>
            <a:pPr algn="ctr">
              <a:buFont typeface="Wingdings" pitchFamily="2" charset="2"/>
              <a:buChar char="v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V minulosti patril rodom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Koháryovcov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Coburgovcov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kamsdetmi.info/infusions/fckfusion/images/uploads/image/muzeum/svant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2695575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sk-SK" sz="4800" dirty="0">
                <a:latin typeface="Times New Roman" pitchFamily="18" charset="0"/>
                <a:cs typeface="Times New Roman" pitchFamily="18" charset="0"/>
              </a:rPr>
            </a:br>
            <a:r>
              <a:rPr lang="sk-SK" sz="4800" dirty="0">
                <a:latin typeface="Times New Roman" pitchFamily="18" charset="0"/>
                <a:cs typeface="Times New Roman" pitchFamily="18" charset="0"/>
              </a:rPr>
              <a:t>Banská Štiavnica</a:t>
            </a:r>
            <a:br>
              <a:rPr lang="sk-SK" sz="4800" dirty="0">
                <a:latin typeface="Times New Roman" pitchFamily="18" charset="0"/>
                <a:cs typeface="Times New Roman" pitchFamily="18" charset="0"/>
              </a:rPr>
            </a:br>
            <a:endParaRPr lang="sk-SK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Starý zámok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Nový zámok</a:t>
            </a:r>
          </a:p>
        </p:txBody>
      </p:sp>
      <p:pic>
        <p:nvPicPr>
          <p:cNvPr id="18436" name="Picture 4" descr="C:\Users\Alenka\Desktop\TPK-2013-14\banska stary zamo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1686371"/>
            <a:ext cx="4291012" cy="3201095"/>
          </a:xfrm>
          <a:prstGeom prst="rect">
            <a:avLst/>
          </a:prstGeom>
          <a:noFill/>
        </p:spPr>
      </p:pic>
      <p:pic>
        <p:nvPicPr>
          <p:cNvPr id="18435" name="Picture 3" descr="C:\Users\Alenka\Desktop\TPK-2013-14\novy-zamok-banska-stiavnic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677948"/>
            <a:ext cx="4289425" cy="3217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Kalvária</a:t>
            </a:r>
          </a:p>
        </p:txBody>
      </p:sp>
      <p:sp>
        <p:nvSpPr>
          <p:cNvPr id="10" name="Zástupný symbol textu 9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483224" cy="51278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Nachádza sa na  vrchu </a:t>
            </a:r>
            <a:r>
              <a:rPr lang="sk-SK" sz="4400" baseline="-25000" dirty="0" err="1">
                <a:latin typeface="Times New Roman" pitchFamily="18" charset="0"/>
                <a:cs typeface="Times New Roman" pitchFamily="18" charset="0"/>
              </a:rPr>
              <a:t>Scharffenberg</a:t>
            </a: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 (Ostrý vrch)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Je súborom barokových sakrálnych stavieb z polovice 18.storočia, postavená bola v rokoch 1745 - 1750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Patrí medzi najkrajšie kalvárie Európy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Vybudovali ju na podnet pátra Františka </a:t>
            </a:r>
            <a:r>
              <a:rPr lang="sk-SK" sz="4400" baseline="-25000" dirty="0" err="1">
                <a:latin typeface="Times New Roman" pitchFamily="18" charset="0"/>
                <a:cs typeface="Times New Roman" pitchFamily="18" charset="0"/>
              </a:rPr>
              <a:t>Pergera</a:t>
            </a: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 z darov obyvateľov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Erby na priečeliach zastavení pripomínajú významných</a:t>
            </a:r>
            <a:r>
              <a:rPr lang="sk-SK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400" baseline="-25000" dirty="0" err="1">
                <a:latin typeface="Times New Roman" pitchFamily="18" charset="0"/>
                <a:cs typeface="Times New Roman" pitchFamily="18" charset="0"/>
              </a:rPr>
              <a:t>donátorov</a:t>
            </a: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Kalvária má 17 zastavení, tri kostoly (Dolný, Horný a Sväté schody), zastavenie Žalár a Svätý hrob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Drevené reliéfy v kaplnkách predstavujú s kľúčové okamihy Ježišovho života  </a:t>
            </a:r>
          </a:p>
          <a:p>
            <a:pPr>
              <a:buNone/>
            </a:pPr>
            <a:endParaRPr lang="sk-SK" baseline="-25000" dirty="0"/>
          </a:p>
          <a:p>
            <a:endParaRPr lang="sk-SK" dirty="0"/>
          </a:p>
        </p:txBody>
      </p:sp>
      <p:pic>
        <p:nvPicPr>
          <p:cNvPr id="16" name="Zástupný symbol obsahu 15" descr="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780122" cy="1449724"/>
          </a:xfrm>
        </p:spPr>
      </p:pic>
      <p:pic>
        <p:nvPicPr>
          <p:cNvPr id="1026" name="Picture 2" descr="C:\Users\Alen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517061" cy="2159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k-SK" sz="2800" dirty="0">
                <a:latin typeface="Times New Roman" pitchFamily="18" charset="0"/>
                <a:cs typeface="Times New Roman" pitchFamily="18" charset="0"/>
              </a:rPr>
            </a:br>
            <a:br>
              <a:rPr lang="sk-SK" sz="2800" dirty="0">
                <a:latin typeface="Times New Roman" pitchFamily="18" charset="0"/>
                <a:cs typeface="Times New Roman" pitchFamily="18" charset="0"/>
              </a:rPr>
            </a:br>
            <a:br>
              <a:rPr lang="sk-SK" sz="2800" dirty="0">
                <a:latin typeface="Times New Roman" pitchFamily="18" charset="0"/>
                <a:cs typeface="Times New Roman" pitchFamily="18" charset="0"/>
              </a:rPr>
            </a:br>
            <a:r>
              <a:rPr lang="sk-SK" sz="2800" dirty="0" err="1">
                <a:latin typeface="Times New Roman" pitchFamily="18" charset="0"/>
                <a:cs typeface="Times New Roman" pitchFamily="18" charset="0"/>
              </a:rPr>
              <a:t>Čiernohronská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železnica</a:t>
            </a:r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sk-SK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Jedinečná technická pamiatka - bývalá lesná úzkokoľajná trať, ktorá bola vybudovaná na zvážanie dreva k pílam a železnici.</a:t>
            </a:r>
          </a:p>
          <a:p>
            <a:pPr algn="ctr">
              <a:buFont typeface="Wingdings" pitchFamily="2" charset="2"/>
              <a:buChar char="v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Od roku 1992 preváža turistov dolinou Čierneho Hrona</a:t>
            </a:r>
          </a:p>
          <a:p>
            <a:endParaRPr lang="sk-SK" dirty="0"/>
          </a:p>
        </p:txBody>
      </p:sp>
      <p:pic>
        <p:nvPicPr>
          <p:cNvPr id="19460" name="Picture 4" descr="C:\Users\Alenka\Desktop\TPK-2013-14\čh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007268"/>
            <a:ext cx="5340350" cy="400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FC08F50-29C5-43F4-ADCE-22C3ED43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1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Spišská Belá - Múzeum Jozefa Maximiliána Petzvala</a:t>
            </a:r>
            <a:br>
              <a:rPr lang="sk-SK" b="1" i="0" dirty="0">
                <a:effectLst/>
                <a:latin typeface="var(--font-h1)"/>
              </a:rPr>
            </a:br>
            <a:endParaRPr lang="sk-SK" dirty="0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6330305E-D251-4AD3-BCE5-A16E0891F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000" b="0" i="0" dirty="0">
                <a:solidFill>
                  <a:srgbClr val="36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 Dr. Ing. Jozef Maximilián Petzval (1807 – 1891) matematik, fyzik, vynálezca, zakladateľ modernej optiky a fotografie sa narodil v Spišskej Belej v rodine učiteľa. Študoval na Inštitúte geometrie v Pešti, kde v roku 1828 získal diplom inžiniera, v roku 1932 doktorát a od roku 1835 bol na univerzite riadnym profesorom. Definoval zákony, ktorými sa optika riadi dodnes.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DEE2945-77E0-4B8C-9C1A-46B7D7C99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83" y="3429000"/>
            <a:ext cx="4103273" cy="274320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855172C-D6A8-4351-B546-1A0C64D5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8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Vysoké Tatry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Hrebienok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Skalnaté Pleso</a:t>
            </a:r>
          </a:p>
        </p:txBody>
      </p:sp>
      <p:pic>
        <p:nvPicPr>
          <p:cNvPr id="20482" name="Picture 2" descr="C:\Users\Alenka\Desktop\TPK-2013-14\hre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9" name="Zástupný symbol obsahu 8" descr="Observatórium_Skalnaté_pleso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2297</TotalTime>
  <Words>1108</Words>
  <Application>Microsoft Office PowerPoint</Application>
  <PresentationFormat>Prezentácia na obrazovke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8" baseType="lpstr">
      <vt:lpstr>Franklin Gothic Book</vt:lpstr>
      <vt:lpstr>Franklin Gothic Medium</vt:lpstr>
      <vt:lpstr>Times New Roman</vt:lpstr>
      <vt:lpstr>var(--font-h1)</vt:lpstr>
      <vt:lpstr>Wingdings</vt:lpstr>
      <vt:lpstr>Wingdings 2</vt:lpstr>
      <vt:lpstr>Cestovanie</vt:lpstr>
      <vt:lpstr> D e d i n k y       5.-9. jún 2023 </vt:lpstr>
      <vt:lpstr>Program kurzu</vt:lpstr>
      <vt:lpstr>Ubytovanie- Hotel Priehrada Dedinky</vt:lpstr>
      <vt:lpstr>Svätý Anton  - kaštieľ</vt:lpstr>
      <vt:lpstr> Banská Štiavnica </vt:lpstr>
      <vt:lpstr>Kalvária</vt:lpstr>
      <vt:lpstr>   Čiernohronská železnica</vt:lpstr>
      <vt:lpstr>Spišská Belá - Múzeum Jozefa Maximiliána Petzvala </vt:lpstr>
      <vt:lpstr>Vysoké Tatry</vt:lpstr>
      <vt:lpstr>Prielom Hornádu, Kláštorská roklina, Kláštorisko, Kyseľ</vt:lpstr>
      <vt:lpstr>Spišský hrad </vt:lpstr>
      <vt:lpstr>Levoča</vt:lpstr>
      <vt:lpstr>Dobšinská ľadová jaskyňa</vt:lpstr>
      <vt:lpstr>Sokolia dolina</vt:lpstr>
      <vt:lpstr>Prezentácia programu PowerPoint</vt:lpstr>
      <vt:lpstr>Ochtinská aragonitová jaskyňa</vt:lpstr>
      <vt:lpstr>  Domica</vt:lpstr>
      <vt:lpstr>Gombasecká jaskyňa</vt:lpstr>
      <vt:lpstr>Rožňava</vt:lpstr>
      <vt:lpstr> Betliar - renesančný kaštieľ </vt:lpstr>
      <vt:lpstr>Kremnica  Kremnica patrila medzi najbohatšie stredoveké mestá v Uhorsku.  Jej bohatstvo plynulo z ťažby zlata a striebra, ktoré sa tu ťažili od 10. storočia.  Dominantou mesta je neskorogotický Kostol sv. Kataríny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Turisticko - poznávací kurz</dc:title>
  <dc:creator>Alenka</dc:creator>
  <cp:lastModifiedBy>Alena Golianová</cp:lastModifiedBy>
  <cp:revision>160</cp:revision>
  <dcterms:created xsi:type="dcterms:W3CDTF">2014-02-21T16:18:54Z</dcterms:created>
  <dcterms:modified xsi:type="dcterms:W3CDTF">2023-04-21T18:47:35Z</dcterms:modified>
</cp:coreProperties>
</file>