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0" r:id="rId6"/>
    <p:sldId id="261" r:id="rId7"/>
    <p:sldId id="262" r:id="rId8"/>
    <p:sldId id="266" r:id="rId9"/>
    <p:sldId id="267" r:id="rId10"/>
    <p:sldId id="268" r:id="rId11"/>
    <p:sldId id="270" r:id="rId12"/>
    <p:sldId id="259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27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19. 8. 2023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ualvkocke.sk/index.php/zoznam-firiem-zapojenych-do-dualneho-vzdelavani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990600"/>
          </a:xfrm>
        </p:spPr>
        <p:txBody>
          <a:bodyPr>
            <a:normAutofit/>
          </a:bodyPr>
          <a:lstStyle/>
          <a:p>
            <a:r>
              <a:rPr lang="sk-SK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Stredné školy</a:t>
            </a:r>
            <a:endParaRPr lang="sk-SK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4876800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Žiaci základných škôl si môžu podať prihlášky na tieto stredné školy: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- gymnáziá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- stredné odborné školy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- stredné športové školy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- školy umeleckého priemyslu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- konzervatóriá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Konzervatóriá </a:t>
            </a:r>
            <a:endParaRPr lang="sk-SK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0"/>
          </a:xfrm>
        </p:spPr>
        <p:txBody>
          <a:bodyPr>
            <a:noAutofit/>
          </a:bodyPr>
          <a:lstStyle/>
          <a:p>
            <a:r>
              <a:rPr lang="sk-SK" sz="1400" b="1" dirty="0" smtClean="0"/>
              <a:t>konzervatóriá sa členia na nasledovné typy: </a:t>
            </a:r>
          </a:p>
          <a:p>
            <a:pPr>
              <a:buNone/>
            </a:pPr>
            <a:r>
              <a:rPr lang="sk-SK" sz="1400" dirty="0" smtClean="0"/>
              <a:t>	</a:t>
            </a:r>
            <a:r>
              <a:rPr lang="pt-BR" sz="1400" dirty="0" smtClean="0"/>
              <a:t>a) hudobné a dramatické konzervatórium – poskytuje žiakom výchovu a </a:t>
            </a:r>
            <a:r>
              <a:rPr lang="sk-SK" sz="1400" dirty="0" smtClean="0"/>
              <a:t> vzdelávanie v študijnom odbore spev, hudba, tanec a hudobno-dramatické umenie v šesťročnom súvislom vzdelávacom programe. </a:t>
            </a:r>
          </a:p>
          <a:p>
            <a:pPr>
              <a:buNone/>
            </a:pPr>
            <a:r>
              <a:rPr lang="sk-SK" sz="1400" dirty="0" smtClean="0"/>
              <a:t>	b) tanečné konzervatórium – poskytuje žiakom výchovu a vzdelávanie v študijnom odbore tanec v osemročnom súvislom vzdelávacom programe </a:t>
            </a:r>
          </a:p>
          <a:p>
            <a:r>
              <a:rPr lang="sk-SK" sz="1400" dirty="0" smtClean="0"/>
              <a:t>konzervatórium pripravuje žiakov na profesionálne umelecké uplatnenie a na vyučovanie umeleckých a odborných predmetov vo vzdelávacích programoch umeleckého zamerania</a:t>
            </a:r>
          </a:p>
          <a:p>
            <a:r>
              <a:rPr lang="sk-SK" sz="1400" dirty="0" smtClean="0"/>
              <a:t>výchova a vzdelávanie v konzervatóriu sa uskutočňuje individuálne, v skupinách alebo kolektívne.</a:t>
            </a:r>
          </a:p>
          <a:p>
            <a:r>
              <a:rPr lang="sk-SK" sz="1400" dirty="0" smtClean="0"/>
              <a:t>žiakom sa zapožičiavajú bezplatne hudobné nástroje, notový materiál, audiovizuálne nahrávky umeleckých diel, záznamová technika a ďalší materiál potrebný na vyučovanie</a:t>
            </a:r>
          </a:p>
          <a:p>
            <a:r>
              <a:rPr lang="sk-SK" sz="1400" dirty="0" smtClean="0"/>
              <a:t> Výchova a vzdelávanie sa uskutočňuje podľa šesťročného vzdelávacieho programu, v ktorom žiak po ukončení štvrtého ročníka vykoná maturitnú skúšku a po ukončení šiesteho ročníka vykoná absolventskú skúšku </a:t>
            </a:r>
          </a:p>
          <a:p>
            <a:r>
              <a:rPr lang="sk-SK" sz="1400" dirty="0" smtClean="0"/>
              <a:t>žiak na konzervatóriu môže získať: </a:t>
            </a:r>
          </a:p>
          <a:p>
            <a:r>
              <a:rPr lang="sk-SK" sz="1400" dirty="0" smtClean="0"/>
              <a:t>- </a:t>
            </a:r>
            <a:r>
              <a:rPr lang="sk-SK" sz="1400" b="1" dirty="0" smtClean="0"/>
              <a:t>úplné stredné odborné vzdelanie ( vyššie sekundárne) – úspešným vykonaním maturitnej skúšky </a:t>
            </a:r>
            <a:endParaRPr lang="sk-SK" sz="1400" dirty="0" smtClean="0"/>
          </a:p>
          <a:p>
            <a:r>
              <a:rPr lang="sk-SK" sz="1400" b="1" dirty="0" smtClean="0"/>
              <a:t>- vyššie odborné vzdelanie (post sekundárne alebo terciárne) – úspešným absolvovaním šesťročného vzdelávacieho programu odboru vzdelávania v konzervatóriu  </a:t>
            </a:r>
            <a:r>
              <a:rPr lang="sk-SK" sz="1400" b="1" dirty="0" smtClean="0"/>
              <a:t>a </a:t>
            </a:r>
            <a:r>
              <a:rPr lang="sk-SK" sz="1400" b="1" dirty="0" smtClean="0"/>
              <a:t>úspešným vykonaním absolventskej skúšky. Dokladom o získanom stupni vzdelania je vysvedčenie o absolventskej skúške a absolventský diplom s právom používať titul „diplomovaný špecialista umenia“ so skratkou „</a:t>
            </a:r>
            <a:r>
              <a:rPr lang="sk-SK" sz="1400" b="1" dirty="0" err="1" smtClean="0"/>
              <a:t>DiS.art</a:t>
            </a:r>
            <a:r>
              <a:rPr lang="sk-SK" sz="1400" b="1" dirty="0" smtClean="0"/>
              <a:t>“, titul sa uvádza za priezviskom</a:t>
            </a:r>
            <a:r>
              <a:rPr lang="sk-SK" sz="1400" dirty="0" smtClean="0"/>
              <a:t>.</a:t>
            </a:r>
            <a:endParaRPr lang="sk-SK" sz="1600" dirty="0" smtClean="0"/>
          </a:p>
          <a:p>
            <a:r>
              <a:rPr lang="sk-SK" sz="1600" dirty="0" smtClean="0"/>
              <a:t>do prvého ročníka v konzervatóriu môže byť prijatý uchádzač, ktorý získal nižšie stredné vzdelanie a splnil podmienky prijímacieho konania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Talentové odbory</a:t>
            </a:r>
            <a:endParaRPr lang="sk-SK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0"/>
          </a:xfrm>
        </p:spPr>
        <p:txBody>
          <a:bodyPr>
            <a:noAutofit/>
          </a:bodyPr>
          <a:lstStyle/>
          <a:p>
            <a:r>
              <a:rPr lang="sk-SK" sz="1400" dirty="0" smtClean="0"/>
              <a:t>Študijné odbory a učebné odbory, v ktorých sa vyžaduje overenie špeciálnych schopností, zručností alebo nadania (podľa prílohy vyhlášky č.65/2015 o stredných školách) sú to odbory: </a:t>
            </a:r>
          </a:p>
          <a:p>
            <a:r>
              <a:rPr lang="sk-SK" sz="1400" dirty="0" smtClean="0"/>
              <a:t>a)3348 M tvorba nábytku a interiéru, </a:t>
            </a:r>
          </a:p>
          <a:p>
            <a:r>
              <a:rPr lang="de-DE" sz="1400" dirty="0" smtClean="0"/>
              <a:t>b) 5310 N </a:t>
            </a:r>
            <a:r>
              <a:rPr lang="de-DE" sz="1400" dirty="0" err="1" smtClean="0"/>
              <a:t>zubný</a:t>
            </a:r>
            <a:r>
              <a:rPr lang="de-DE" sz="1400" dirty="0" smtClean="0"/>
              <a:t> </a:t>
            </a:r>
            <a:r>
              <a:rPr lang="de-DE" sz="1400" dirty="0" err="1" smtClean="0"/>
              <a:t>technik</a:t>
            </a:r>
            <a:r>
              <a:rPr lang="de-DE" sz="1400" dirty="0" smtClean="0"/>
              <a:t>, </a:t>
            </a:r>
          </a:p>
          <a:p>
            <a:r>
              <a:rPr lang="pt-BR" sz="1400" dirty="0" smtClean="0"/>
              <a:t>c) 5315 N zdravotnícky záchranár, </a:t>
            </a:r>
          </a:p>
          <a:p>
            <a:r>
              <a:rPr lang="it-IT" sz="1400" dirty="0" smtClean="0"/>
              <a:t>d) 5317 Q diplomovaný fyzioterapeut, </a:t>
            </a:r>
          </a:p>
          <a:p>
            <a:r>
              <a:rPr lang="sk-SK" sz="1400" dirty="0" smtClean="0"/>
              <a:t>e) 5370 M masér, </a:t>
            </a:r>
          </a:p>
          <a:p>
            <a:r>
              <a:rPr lang="sk-SK" sz="1400" dirty="0" smtClean="0"/>
              <a:t>f) 6317 M 74 obchodná akadémia - bilingválne štúdium, </a:t>
            </a:r>
          </a:p>
          <a:p>
            <a:r>
              <a:rPr lang="sk-SK" sz="1400" dirty="0" smtClean="0"/>
              <a:t>g) 7649 M učiteľstvo pre materské školy a vychovávateľstvo, </a:t>
            </a:r>
          </a:p>
          <a:p>
            <a:r>
              <a:rPr lang="sv-SE" sz="1400" dirty="0" smtClean="0"/>
              <a:t>h) 7902 J 74 gymnázium - bilingválne štúdium, </a:t>
            </a:r>
          </a:p>
          <a:p>
            <a:r>
              <a:rPr lang="pl-PL" sz="1400" dirty="0" smtClean="0"/>
              <a:t>i) 9245 M ochrana osôb a majetku, </a:t>
            </a:r>
          </a:p>
          <a:p>
            <a:r>
              <a:rPr lang="sk-SK" sz="1400" dirty="0" smtClean="0"/>
              <a:t>j) študijné odbory a učebné odbory v strednej športovej škole, </a:t>
            </a:r>
          </a:p>
          <a:p>
            <a:r>
              <a:rPr lang="sk-SK" sz="1400" dirty="0" smtClean="0"/>
              <a:t>k) študijné odbory v konzervatóriu, </a:t>
            </a:r>
          </a:p>
          <a:p>
            <a:r>
              <a:rPr lang="sk-SK" sz="1400" dirty="0" smtClean="0"/>
              <a:t>l) študijné odbory v škole umeleckého priemyslu </a:t>
            </a:r>
          </a:p>
          <a:p>
            <a:r>
              <a:rPr lang="sk-SK" sz="1400" dirty="0" smtClean="0"/>
              <a:t>m) skupina študijných odborov 82 Umenie a umeleckoremeselná tvorba I, </a:t>
            </a:r>
          </a:p>
          <a:p>
            <a:r>
              <a:rPr lang="sk-SK" sz="1400" dirty="0" smtClean="0"/>
              <a:t>n) skupina študijných odborov a skupina učebných odborov 85 Umenie a umeleckoremeselná tvorba II. </a:t>
            </a:r>
            <a:endParaRPr lang="sk-SK" sz="1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629400"/>
          </a:xfrm>
        </p:spPr>
        <p:txBody>
          <a:bodyPr>
            <a:noAutofit/>
          </a:bodyPr>
          <a:lstStyle/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pPr algn="just">
              <a:buNone/>
            </a:pPr>
            <a:r>
              <a:rPr lang="sk-SK" sz="2400" dirty="0" smtClean="0"/>
              <a:t>Ako vybrať školu čo najlepšie? Popri získaní všeobecných informácií je</a:t>
            </a:r>
          </a:p>
          <a:p>
            <a:pPr algn="just">
              <a:buNone/>
            </a:pPr>
            <a:r>
              <a:rPr lang="sk-SK" sz="2400" dirty="0" smtClean="0"/>
              <a:t>vhodné informovať sa priamo na škole, napr. aké voliteľné predmety</a:t>
            </a:r>
          </a:p>
          <a:p>
            <a:pPr algn="just">
              <a:buNone/>
            </a:pPr>
            <a:r>
              <a:rPr lang="sk-SK" sz="2400" dirty="0" smtClean="0"/>
              <a:t>škola dlhodobo ponúka, aké študijné predmety plánuje v budúcnosti</a:t>
            </a:r>
          </a:p>
          <a:p>
            <a:pPr algn="just">
              <a:buNone/>
            </a:pPr>
            <a:r>
              <a:rPr lang="sk-SK" sz="2400" dirty="0" smtClean="0"/>
              <a:t>otvoriť a pod. Dôležité je podrobne sa zoznámiť so školským</a:t>
            </a:r>
          </a:p>
          <a:p>
            <a:pPr algn="just">
              <a:buNone/>
            </a:pPr>
            <a:r>
              <a:rPr lang="sk-SK" sz="2400" dirty="0" smtClean="0"/>
              <a:t>vzdelávacím programom.</a:t>
            </a:r>
            <a:endParaRPr lang="sk-SK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DUÁLNE  VZDELÁVANIE</a:t>
            </a:r>
            <a:endParaRPr lang="sk-SK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 fontScale="25000" lnSpcReduction="20000"/>
          </a:bodyPr>
          <a:lstStyle/>
          <a:p>
            <a:pPr fontAlgn="t">
              <a:buNone/>
            </a:pPr>
            <a:r>
              <a:rPr lang="sk-SK" dirty="0" smtClean="0"/>
              <a:t> </a:t>
            </a:r>
          </a:p>
          <a:p>
            <a:pPr fontAlgn="t">
              <a:buFont typeface="Wingdings"/>
              <a:buChar char="ü"/>
            </a:pPr>
            <a:r>
              <a:rPr lang="sk-SK" sz="4800" dirty="0" smtClean="0"/>
              <a:t>Duálne </a:t>
            </a:r>
            <a:r>
              <a:rPr lang="sk-SK" sz="4800" dirty="0" smtClean="0"/>
              <a:t>vzdelávanie je moderný spôsob prípravy na povolanie, v ktorom sa žiak učí, ako premeniť teoretické vedomosti na </a:t>
            </a:r>
            <a:r>
              <a:rPr lang="sk-SK" sz="4800" dirty="0" smtClean="0"/>
              <a:t>praktické</a:t>
            </a:r>
          </a:p>
          <a:p>
            <a:pPr fontAlgn="t">
              <a:buNone/>
            </a:pPr>
            <a:r>
              <a:rPr lang="sk-SK" sz="4800" dirty="0" smtClean="0"/>
              <a:t>priamo </a:t>
            </a:r>
            <a:r>
              <a:rPr lang="sk-SK" sz="4800" dirty="0" smtClean="0"/>
              <a:t>na </a:t>
            </a:r>
            <a:r>
              <a:rPr lang="sk-SK" sz="4800" dirty="0" smtClean="0"/>
              <a:t>pôde zamestnávateľa</a:t>
            </a:r>
            <a:r>
              <a:rPr lang="sk-SK" sz="4800" dirty="0" smtClean="0"/>
              <a:t>. </a:t>
            </a:r>
          </a:p>
          <a:p>
            <a:pPr fontAlgn="t">
              <a:buNone/>
            </a:pPr>
            <a:endParaRPr lang="sk-SK" sz="4800" dirty="0" smtClean="0"/>
          </a:p>
          <a:p>
            <a:pPr fontAlgn="t">
              <a:buNone/>
            </a:pPr>
            <a:endParaRPr lang="sk-SK" sz="4800" dirty="0" smtClean="0"/>
          </a:p>
          <a:p>
            <a:pPr fontAlgn="t">
              <a:buFont typeface="Wingdings"/>
              <a:buChar char="ü"/>
            </a:pPr>
            <a:r>
              <a:rPr lang="sk-SK" sz="4800" dirty="0" smtClean="0"/>
              <a:t>Celá </a:t>
            </a:r>
            <a:r>
              <a:rPr lang="sk-SK" sz="4800" dirty="0" smtClean="0"/>
              <a:t>praktická príprava sa uskutočňuje, na rozdiel od klasického školského spôsobu výučby, v reálnych podmienkach na pracovisku </a:t>
            </a:r>
            <a:endParaRPr lang="sk-SK" sz="4800" dirty="0" smtClean="0"/>
          </a:p>
          <a:p>
            <a:pPr fontAlgn="t">
              <a:buNone/>
            </a:pPr>
            <a:r>
              <a:rPr lang="sk-SK" sz="4800" dirty="0" smtClean="0"/>
              <a:t>praktického </a:t>
            </a:r>
            <a:r>
              <a:rPr lang="sk-SK" sz="4800" dirty="0" smtClean="0"/>
              <a:t>vyučovania, čo je vždy záruka širšieho rozvoja zručností jednotlivca v súlade s požiadavkami trhu práce. Teoretické </a:t>
            </a:r>
            <a:endParaRPr lang="sk-SK" sz="4800" dirty="0" smtClean="0"/>
          </a:p>
          <a:p>
            <a:pPr fontAlgn="t">
              <a:buNone/>
            </a:pPr>
            <a:r>
              <a:rPr lang="sk-SK" sz="4800" dirty="0" smtClean="0"/>
              <a:t>vzdelávanie </a:t>
            </a:r>
            <a:r>
              <a:rPr lang="sk-SK" sz="4800" dirty="0" smtClean="0"/>
              <a:t>zostáva súčasťou </a:t>
            </a:r>
            <a:r>
              <a:rPr lang="sk-SK" sz="4800" dirty="0" smtClean="0"/>
              <a:t>výučby </a:t>
            </a:r>
            <a:r>
              <a:rPr lang="sk-SK" sz="4800" dirty="0" smtClean="0"/>
              <a:t>na škole. </a:t>
            </a:r>
          </a:p>
          <a:p>
            <a:pPr fontAlgn="t">
              <a:buNone/>
            </a:pPr>
            <a:endParaRPr lang="sk-SK" sz="4800" dirty="0" smtClean="0"/>
          </a:p>
          <a:p>
            <a:pPr fontAlgn="t">
              <a:buNone/>
            </a:pPr>
            <a:endParaRPr lang="sk-SK" sz="4800" dirty="0" smtClean="0"/>
          </a:p>
          <a:p>
            <a:pPr fontAlgn="t">
              <a:buFont typeface="Wingdings"/>
              <a:buChar char="ü"/>
            </a:pPr>
            <a:r>
              <a:rPr lang="sk-SK" sz="4800" dirty="0" smtClean="0"/>
              <a:t>V </a:t>
            </a:r>
            <a:r>
              <a:rPr lang="sk-SK" sz="4800" dirty="0" smtClean="0"/>
              <a:t>systéme duálneho vzdelávania si mladý človek overuje teoretické poznatky nie na cvičných prácach, ale priamo pri praktickej </a:t>
            </a:r>
            <a:endParaRPr lang="sk-SK" sz="4800" dirty="0" smtClean="0"/>
          </a:p>
          <a:p>
            <a:pPr fontAlgn="t">
              <a:buNone/>
            </a:pPr>
            <a:r>
              <a:rPr lang="sk-SK" sz="4800" dirty="0" smtClean="0"/>
              <a:t>činnosti na </a:t>
            </a:r>
            <a:r>
              <a:rPr lang="sk-SK" sz="4800" dirty="0" smtClean="0"/>
              <a:t>produktívnych prácach súvisiacich s produkciou zamestnávateľa.</a:t>
            </a:r>
            <a:endParaRPr lang="sk-SK" sz="4800" dirty="0" smtClean="0"/>
          </a:p>
          <a:p>
            <a:pPr fontAlgn="t">
              <a:buNone/>
            </a:pPr>
            <a:endParaRPr lang="sk-SK" sz="4800" dirty="0" smtClean="0"/>
          </a:p>
          <a:p>
            <a:pPr fontAlgn="t">
              <a:buNone/>
            </a:pPr>
            <a:endParaRPr lang="sk-SK" sz="4800" dirty="0" smtClean="0"/>
          </a:p>
          <a:p>
            <a:pPr fontAlgn="t">
              <a:buFont typeface="Wingdings"/>
              <a:buChar char="ü"/>
            </a:pPr>
            <a:r>
              <a:rPr lang="sk-SK" sz="4800" dirty="0" smtClean="0"/>
              <a:t>Každý </a:t>
            </a:r>
            <a:r>
              <a:rPr lang="sk-SK" sz="4800" dirty="0" smtClean="0"/>
              <a:t>žiak pred vstupom na SOŠ uzavrie učebnú zmluvu so zamestnávateľom, u ktorého bude získavať odborné zručnosti. Súčasťou </a:t>
            </a:r>
            <a:endParaRPr lang="sk-SK" sz="4800" dirty="0" smtClean="0"/>
          </a:p>
          <a:p>
            <a:pPr fontAlgn="t">
              <a:buNone/>
            </a:pPr>
            <a:r>
              <a:rPr lang="sk-SK" sz="4800" dirty="0" smtClean="0"/>
              <a:t>učebnej </a:t>
            </a:r>
            <a:r>
              <a:rPr lang="sk-SK" sz="4800" dirty="0" smtClean="0"/>
              <a:t>zmluvy sú aj podmienky vyplácania podnikového štipendia a ostatného finančného a hmotného zabezpečenia žiaka </a:t>
            </a:r>
            <a:r>
              <a:rPr lang="sk-SK" sz="4800" dirty="0" smtClean="0"/>
              <a:t>(</a:t>
            </a:r>
            <a:r>
              <a:rPr lang="sk-SK" sz="4800" dirty="0" smtClean="0"/>
              <a:t>napr. </a:t>
            </a:r>
            <a:endParaRPr lang="sk-SK" sz="4800" dirty="0" smtClean="0"/>
          </a:p>
          <a:p>
            <a:pPr fontAlgn="t">
              <a:buNone/>
            </a:pPr>
            <a:r>
              <a:rPr lang="sk-SK" sz="4800" dirty="0" smtClean="0"/>
              <a:t>cestovné </a:t>
            </a:r>
            <a:r>
              <a:rPr lang="sk-SK" sz="4800" dirty="0" smtClean="0"/>
              <a:t>náhrady, stravovanie, príspevok na ubytovanie a pod.) počas štúdia. </a:t>
            </a:r>
          </a:p>
          <a:p>
            <a:pPr fontAlgn="t">
              <a:buNone/>
            </a:pPr>
            <a:endParaRPr lang="sk-SK" sz="4800" dirty="0" smtClean="0"/>
          </a:p>
          <a:p>
            <a:pPr fontAlgn="t">
              <a:buNone/>
            </a:pPr>
            <a:endParaRPr lang="sk-SK" sz="4800" dirty="0" smtClean="0"/>
          </a:p>
          <a:p>
            <a:pPr fontAlgn="t">
              <a:buFont typeface="Wingdings"/>
              <a:buChar char="ü"/>
            </a:pPr>
            <a:r>
              <a:rPr lang="sk-SK" sz="4800" dirty="0" smtClean="0">
                <a:sym typeface="Wingdings"/>
              </a:rPr>
              <a:t>O</a:t>
            </a:r>
            <a:r>
              <a:rPr lang="sk-SK" sz="4800" dirty="0" smtClean="0"/>
              <a:t>krem </a:t>
            </a:r>
            <a:r>
              <a:rPr lang="sk-SK" sz="4800" dirty="0" smtClean="0"/>
              <a:t>pravidelného podnikového štipendia môže dostávať žiak od zamestnávateľa za svoju produktívnu prácu adekvátnu odmenu a </a:t>
            </a:r>
            <a:endParaRPr lang="sk-SK" sz="4800" dirty="0" smtClean="0"/>
          </a:p>
          <a:p>
            <a:pPr fontAlgn="t">
              <a:buNone/>
            </a:pPr>
            <a:r>
              <a:rPr lang="sk-SK" sz="4800" dirty="0" smtClean="0"/>
              <a:t>ďalšie </a:t>
            </a:r>
            <a:r>
              <a:rPr lang="sk-SK" sz="4800" dirty="0" err="1" smtClean="0"/>
              <a:t>benefity</a:t>
            </a:r>
            <a:r>
              <a:rPr lang="sk-SK" sz="4800" dirty="0" smtClean="0"/>
              <a:t>, </a:t>
            </a:r>
            <a:r>
              <a:rPr lang="sk-SK" sz="4800" dirty="0" smtClean="0"/>
              <a:t>často </a:t>
            </a:r>
            <a:r>
              <a:rPr lang="sk-SK" sz="4800" dirty="0" smtClean="0"/>
              <a:t>obdobné ako kmeňoví zamestnanci. </a:t>
            </a:r>
          </a:p>
          <a:p>
            <a:pPr fontAlgn="t">
              <a:buNone/>
            </a:pPr>
            <a:r>
              <a:rPr lang="sk-SK" sz="4800" dirty="0" smtClean="0"/>
              <a:t> </a:t>
            </a:r>
            <a:endParaRPr lang="sk-SK" sz="4800" dirty="0" smtClean="0"/>
          </a:p>
          <a:p>
            <a:pPr fontAlgn="t">
              <a:buNone/>
            </a:pPr>
            <a:endParaRPr lang="sk-SK" sz="4800" dirty="0" smtClean="0"/>
          </a:p>
          <a:p>
            <a:pPr fontAlgn="t">
              <a:buFont typeface="Wingdings"/>
              <a:buChar char="ü"/>
            </a:pPr>
            <a:r>
              <a:rPr lang="sk-SK" sz="4800" dirty="0" smtClean="0">
                <a:sym typeface="Wingdings"/>
              </a:rPr>
              <a:t>T</a:t>
            </a:r>
            <a:r>
              <a:rPr lang="sk-SK" sz="4800" dirty="0" smtClean="0"/>
              <a:t>ento systém</a:t>
            </a:r>
            <a:r>
              <a:rPr lang="sk-SK" sz="4800" dirty="0" smtClean="0"/>
              <a:t>  ponúka reálnu možnosť uzatvorenia budúcej pracovnej zmluvy alebo pracovnej zmluvy popri učebnej zmluve </a:t>
            </a:r>
            <a:r>
              <a:rPr lang="sk-SK" sz="4800" dirty="0" smtClean="0"/>
              <a:t>s</a:t>
            </a:r>
          </a:p>
          <a:p>
            <a:pPr fontAlgn="t">
              <a:buNone/>
            </a:pPr>
            <a:r>
              <a:rPr lang="sk-SK" sz="4800" dirty="0" smtClean="0"/>
              <a:t>výhodnými </a:t>
            </a:r>
            <a:r>
              <a:rPr lang="sk-SK" sz="4800" dirty="0" err="1" smtClean="0"/>
              <a:t>pracovno</a:t>
            </a:r>
            <a:r>
              <a:rPr lang="sk-SK" sz="4800" dirty="0" smtClean="0"/>
              <a:t> - právnymi </a:t>
            </a:r>
            <a:r>
              <a:rPr lang="sk-SK" sz="4800" dirty="0" smtClean="0"/>
              <a:t>podmienkami.</a:t>
            </a:r>
            <a:endParaRPr lang="sk-SK" sz="4800" dirty="0" smtClean="0"/>
          </a:p>
          <a:p>
            <a:pPr fontAlgn="t">
              <a:buNone/>
            </a:pPr>
            <a:endParaRPr lang="sk-SK" sz="4800" dirty="0" smtClean="0"/>
          </a:p>
          <a:p>
            <a:pPr fontAlgn="t">
              <a:buNone/>
            </a:pPr>
            <a:endParaRPr lang="sk-SK" sz="4800" dirty="0" smtClean="0"/>
          </a:p>
          <a:p>
            <a:pPr fontAlgn="t">
              <a:buFont typeface="Wingdings"/>
              <a:buChar char="ü"/>
            </a:pPr>
            <a:r>
              <a:rPr lang="sk-SK" sz="4800" dirty="0" smtClean="0"/>
              <a:t>Žiak sa učí flexibilne </a:t>
            </a:r>
            <a:r>
              <a:rPr lang="sk-SK" sz="4800" dirty="0" smtClean="0"/>
              <a:t>reagovať na meniace sa technologické, či hospodárske podmienky, </a:t>
            </a:r>
            <a:r>
              <a:rPr lang="sk-SK" sz="4800" dirty="0" smtClean="0"/>
              <a:t>má možnosť ľahšie </a:t>
            </a:r>
            <a:r>
              <a:rPr lang="sk-SK" sz="4800" dirty="0" smtClean="0"/>
              <a:t>pochopiť, čo znamená podnikateľské myslenie v </a:t>
            </a:r>
            <a:r>
              <a:rPr lang="sk-SK" sz="4800" dirty="0" smtClean="0"/>
              <a:t>praxi</a:t>
            </a:r>
            <a:r>
              <a:rPr lang="sk-SK" sz="4800" dirty="0" smtClean="0"/>
              <a:t>.</a:t>
            </a:r>
            <a:endParaRPr lang="sk-SK" sz="4400" dirty="0" smtClean="0"/>
          </a:p>
          <a:p>
            <a:pPr fontAlgn="t">
              <a:buNone/>
            </a:pPr>
            <a:endParaRPr lang="sk-SK" sz="48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55000" lnSpcReduction="20000"/>
          </a:bodyPr>
          <a:lstStyle/>
          <a:p>
            <a:pPr fontAlgn="t">
              <a:buNone/>
            </a:pPr>
            <a:r>
              <a:rPr lang="sk-SK" b="1" dirty="0" smtClean="0"/>
              <a:t>Výhody DUÁLNEHO </a:t>
            </a:r>
            <a:r>
              <a:rPr lang="sk-SK" b="1" dirty="0" smtClean="0"/>
              <a:t>vzdelávania:</a:t>
            </a:r>
            <a:endParaRPr lang="sk-SK" b="1" dirty="0" smtClean="0"/>
          </a:p>
          <a:p>
            <a:pPr fontAlgn="t">
              <a:buNone/>
            </a:pPr>
            <a:r>
              <a:rPr lang="sk-SK" dirty="0" smtClean="0"/>
              <a:t> </a:t>
            </a:r>
          </a:p>
          <a:p>
            <a:pPr fontAlgn="t"/>
            <a:r>
              <a:rPr lang="sk-SK" dirty="0" smtClean="0"/>
              <a:t>príprava </a:t>
            </a:r>
            <a:r>
              <a:rPr lang="sk-SK" dirty="0" smtClean="0"/>
              <a:t>na povolanie v reálnych výrobných podmienkach u zamestnávateľa,</a:t>
            </a:r>
          </a:p>
          <a:p>
            <a:pPr fontAlgn="t"/>
            <a:r>
              <a:rPr lang="sk-SK" dirty="0" smtClean="0"/>
              <a:t>prístup k najnovším technológiám, zariadeniam a materiálom,</a:t>
            </a:r>
          </a:p>
          <a:p>
            <a:pPr fontAlgn="t"/>
            <a:r>
              <a:rPr lang="sk-SK" dirty="0" smtClean="0"/>
              <a:t>viac </a:t>
            </a:r>
            <a:r>
              <a:rPr lang="sk-SK" dirty="0" smtClean="0"/>
              <a:t>praxe,</a:t>
            </a:r>
            <a:endParaRPr lang="sk-SK" dirty="0" smtClean="0"/>
          </a:p>
          <a:p>
            <a:pPr fontAlgn="t"/>
            <a:r>
              <a:rPr lang="sk-SK" dirty="0" smtClean="0"/>
              <a:t>získavanie pracovných návykov už počas štúdia,</a:t>
            </a:r>
          </a:p>
          <a:p>
            <a:pPr fontAlgn="t"/>
            <a:r>
              <a:rPr lang="sk-SK" dirty="0" smtClean="0"/>
              <a:t>pripravenosť pre nástup do zamestnania u zamestnávateľa,</a:t>
            </a:r>
          </a:p>
          <a:p>
            <a:pPr fontAlgn="t"/>
            <a:r>
              <a:rPr lang="sk-SK" dirty="0" smtClean="0"/>
              <a:t>znalosť podmienok, prostredia, firemnej kultúry, budúcich </a:t>
            </a:r>
            <a:r>
              <a:rPr lang="sk-SK" dirty="0" smtClean="0"/>
              <a:t>spolupracovníkov,</a:t>
            </a:r>
            <a:endParaRPr lang="sk-SK" dirty="0" smtClean="0"/>
          </a:p>
          <a:p>
            <a:pPr fontAlgn="t"/>
            <a:r>
              <a:rPr lang="sk-SK" dirty="0" smtClean="0"/>
              <a:t>skrátenie adaptačnej fázy pri nástupe do pracovného pomeru a rýchlejšie dosiahnutie pracovného výkonu s lepším mzdovým ohodnotením,</a:t>
            </a:r>
          </a:p>
          <a:p>
            <a:pPr fontAlgn="t"/>
            <a:r>
              <a:rPr lang="sk-SK" dirty="0" smtClean="0"/>
              <a:t>poskytnutie všetkých </a:t>
            </a:r>
            <a:r>
              <a:rPr lang="sk-SK" dirty="0" smtClean="0"/>
              <a:t>OOPP (osobné ochranné pracovné prostriedky), </a:t>
            </a:r>
            <a:r>
              <a:rPr lang="sk-SK" dirty="0" smtClean="0"/>
              <a:t>pracovnej obuvi a odevu firmou, </a:t>
            </a:r>
          </a:p>
          <a:p>
            <a:pPr fontAlgn="t"/>
            <a:r>
              <a:rPr lang="sk-SK" dirty="0" smtClean="0"/>
              <a:t>vyššia konkurenčná výhoda pre uplatnenie sa na trhu práce,</a:t>
            </a:r>
          </a:p>
          <a:p>
            <a:pPr fontAlgn="t"/>
            <a:r>
              <a:rPr lang="sk-SK" dirty="0" smtClean="0"/>
              <a:t>poskytovanie obedov (alebo alternatívnej náhrady) počas dní praxe, </a:t>
            </a:r>
          </a:p>
          <a:p>
            <a:pPr fontAlgn="t"/>
            <a:r>
              <a:rPr lang="sk-SK" dirty="0" smtClean="0"/>
              <a:t>zlepšenie finančného statusu rodiny prostredníctvom motivačného </a:t>
            </a:r>
            <a:r>
              <a:rPr lang="sk-SK" dirty="0" smtClean="0"/>
              <a:t>štipendia,</a:t>
            </a:r>
            <a:endParaRPr lang="sk-SK" dirty="0" smtClean="0"/>
          </a:p>
          <a:p>
            <a:pPr fontAlgn="t"/>
            <a:r>
              <a:rPr lang="sk-SK" dirty="0" smtClean="0"/>
              <a:t>odmena za produktívnu prácu na pracoviskách vo vyšších ročníkoch, </a:t>
            </a:r>
          </a:p>
          <a:p>
            <a:pPr fontAlgn="t"/>
            <a:r>
              <a:rPr lang="sk-SK" dirty="0" smtClean="0"/>
              <a:t>možnosť </a:t>
            </a:r>
            <a:r>
              <a:rPr lang="sk-SK" dirty="0" smtClean="0"/>
              <a:t>vzdelávať sa a súčasne mať vlastný zárobok už na strednej škole,</a:t>
            </a:r>
          </a:p>
          <a:p>
            <a:pPr fontAlgn="t"/>
            <a:r>
              <a:rPr lang="sk-SK" dirty="0" smtClean="0"/>
              <a:t>istota práce po absolvovaní strednej </a:t>
            </a:r>
            <a:r>
              <a:rPr lang="sk-SK" dirty="0" smtClean="0"/>
              <a:t>školy,</a:t>
            </a:r>
            <a:endParaRPr lang="sk-SK" dirty="0" smtClean="0"/>
          </a:p>
          <a:p>
            <a:pPr fontAlgn="t"/>
            <a:r>
              <a:rPr lang="sk-SK" dirty="0" smtClean="0"/>
              <a:t>zmluva o budúcej pracovnej zmluve podľa zákonníka práce.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1000" y="228601"/>
            <a:ext cx="8382000" cy="6095999"/>
          </a:xfrm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sk-SK" b="1" dirty="0" smtClean="0"/>
              <a:t>Ako na </a:t>
            </a:r>
            <a:r>
              <a:rPr lang="sk-SK" b="1" dirty="0" smtClean="0"/>
              <a:t>to</a:t>
            </a:r>
          </a:p>
          <a:p>
            <a:pPr fontAlgn="t">
              <a:buNone/>
            </a:pPr>
            <a:endParaRPr lang="sk-SK" b="1" dirty="0" smtClean="0"/>
          </a:p>
          <a:p>
            <a:pPr fontAlgn="t">
              <a:buFont typeface="Wingdings"/>
              <a:buChar char="ü"/>
            </a:pPr>
            <a:r>
              <a:rPr lang="sk-SK" sz="2100" dirty="0" smtClean="0"/>
              <a:t>Nájdi </a:t>
            </a:r>
            <a:r>
              <a:rPr lang="sk-SK" sz="2100" dirty="0" smtClean="0"/>
              <a:t>si oblasť, ktorá ť</a:t>
            </a:r>
            <a:r>
              <a:rPr lang="sk-SK" sz="2100" dirty="0" smtClean="0"/>
              <a:t>a </a:t>
            </a:r>
            <a:r>
              <a:rPr lang="sk-SK" sz="2100" dirty="0" smtClean="0"/>
              <a:t>zaujíma a odbor, ktorý by si </a:t>
            </a:r>
            <a:r>
              <a:rPr lang="sk-SK" sz="2100" dirty="0" smtClean="0"/>
              <a:t>chcel/-a študovať.</a:t>
            </a:r>
          </a:p>
          <a:p>
            <a:pPr algn="ctr" fontAlgn="t">
              <a:buNone/>
            </a:pPr>
            <a:endParaRPr lang="sk-SK" sz="2100" dirty="0" smtClean="0"/>
          </a:p>
          <a:p>
            <a:pPr fontAlgn="t">
              <a:buFont typeface="Wingdings"/>
              <a:buChar char="ü"/>
            </a:pPr>
            <a:r>
              <a:rPr lang="sk-SK" sz="2100" dirty="0" smtClean="0"/>
              <a:t>Vyber si zamestnávateľa. </a:t>
            </a:r>
            <a:endParaRPr lang="sk-SK" sz="2100" dirty="0" smtClean="0"/>
          </a:p>
          <a:p>
            <a:pPr algn="ctr" fontAlgn="t">
              <a:buNone/>
            </a:pPr>
            <a:r>
              <a:rPr lang="sk-SK" sz="1700" b="1" dirty="0" smtClean="0">
                <a:hlinkClick r:id="rId2"/>
              </a:rPr>
              <a:t>https://dualvkocke.sk/index.php/zoznam-firiem-zapojenych-do-dualneho-vzdelavania/</a:t>
            </a:r>
            <a:endParaRPr lang="sk-SK" sz="1700" b="1" dirty="0" smtClean="0"/>
          </a:p>
          <a:p>
            <a:pPr fontAlgn="t">
              <a:buNone/>
            </a:pPr>
            <a:endParaRPr lang="sk-SK" sz="2100" dirty="0" smtClean="0"/>
          </a:p>
          <a:p>
            <a:pPr fontAlgn="t">
              <a:buFont typeface="Wingdings"/>
              <a:buChar char="ü"/>
            </a:pPr>
            <a:r>
              <a:rPr lang="sk-SK" sz="2100" dirty="0" smtClean="0"/>
              <a:t>Absolvuješ </a:t>
            </a:r>
            <a:r>
              <a:rPr lang="sk-SK" sz="2100" dirty="0" smtClean="0"/>
              <a:t>výberové </a:t>
            </a:r>
            <a:r>
              <a:rPr lang="sk-SK" sz="2100" dirty="0" smtClean="0"/>
              <a:t>konanie.</a:t>
            </a:r>
          </a:p>
          <a:p>
            <a:pPr fontAlgn="t">
              <a:buNone/>
            </a:pPr>
            <a:endParaRPr lang="sk-SK" sz="2100" dirty="0" smtClean="0"/>
          </a:p>
          <a:p>
            <a:pPr fontAlgn="t">
              <a:buFont typeface="Wingdings"/>
              <a:buChar char="ü"/>
            </a:pPr>
            <a:r>
              <a:rPr lang="sk-SK" sz="2100" dirty="0" smtClean="0"/>
              <a:t>Keď absolvuješ výberové konanie úspešne, dostaneš </a:t>
            </a:r>
            <a:r>
              <a:rPr lang="sk-SK" sz="2100" dirty="0" smtClean="0"/>
              <a:t>od </a:t>
            </a:r>
            <a:r>
              <a:rPr lang="sk-SK" sz="2100" dirty="0" smtClean="0"/>
              <a:t>zamestnávateľa </a:t>
            </a:r>
            <a:r>
              <a:rPr lang="sk-SK" sz="2100" dirty="0" smtClean="0"/>
              <a:t>potvrdenie o odbornom vzdelávaní a príprave žiaka v systéme duálneho </a:t>
            </a:r>
            <a:r>
              <a:rPr lang="sk-SK" sz="2100" dirty="0" smtClean="0"/>
              <a:t>vzdelávania.</a:t>
            </a:r>
          </a:p>
          <a:p>
            <a:pPr fontAlgn="t">
              <a:buNone/>
            </a:pPr>
            <a:endParaRPr lang="sk-SK" sz="2100" dirty="0" smtClean="0"/>
          </a:p>
          <a:p>
            <a:pPr fontAlgn="t">
              <a:buFont typeface="Wingdings"/>
              <a:buChar char="ü"/>
            </a:pPr>
            <a:r>
              <a:rPr lang="sk-SK" sz="2100" dirty="0" smtClean="0"/>
              <a:t>Potvrdenie priložíš k prihláške na štúdium a absolvuješ </a:t>
            </a:r>
            <a:r>
              <a:rPr lang="sk-SK" sz="2100" dirty="0" smtClean="0"/>
              <a:t>prijímacie pohovory.</a:t>
            </a:r>
          </a:p>
          <a:p>
            <a:pPr fontAlgn="t">
              <a:buNone/>
            </a:pPr>
            <a:endParaRPr lang="sk-SK" sz="2100" dirty="0" smtClean="0"/>
          </a:p>
          <a:p>
            <a:pPr fontAlgn="t">
              <a:buFont typeface="Wingdings"/>
              <a:buChar char="ü"/>
            </a:pPr>
            <a:r>
              <a:rPr lang="sk-SK" sz="2100" dirty="0" smtClean="0"/>
              <a:t>Pred začiatkom štúdia s </a:t>
            </a:r>
            <a:r>
              <a:rPr lang="sk-SK" sz="2100" dirty="0" smtClean="0"/>
              <a:t>tebou </a:t>
            </a:r>
            <a:r>
              <a:rPr lang="sk-SK" sz="2100" dirty="0" smtClean="0"/>
              <a:t>zamestnávateľ uzavrie učebnú </a:t>
            </a:r>
            <a:r>
              <a:rPr lang="sk-SK" sz="2100" dirty="0" smtClean="0"/>
              <a:t>zmluvu.</a:t>
            </a:r>
          </a:p>
          <a:p>
            <a:pPr fontAlgn="t">
              <a:buNone/>
            </a:pPr>
            <a:endParaRPr lang="sk-SK" dirty="0" smtClean="0"/>
          </a:p>
          <a:p>
            <a:pPr fontAlgn="t">
              <a:buNone/>
            </a:pPr>
            <a:endParaRPr lang="sk-SK" dirty="0" smtClean="0"/>
          </a:p>
          <a:p>
            <a:pPr fontAlgn="t"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304801"/>
            <a:ext cx="7772400" cy="914400"/>
          </a:xfrm>
        </p:spPr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Stupne vzdelania</a:t>
            </a:r>
            <a:endParaRPr lang="sk-SK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05800" cy="4800600"/>
          </a:xfrm>
        </p:spPr>
        <p:txBody>
          <a:bodyPr>
            <a:normAutofit fontScale="70000" lnSpcReduction="20000"/>
          </a:bodyPr>
          <a:lstStyle/>
          <a:p>
            <a:pPr algn="l">
              <a:buFontTx/>
              <a:buChar char="-"/>
            </a:pPr>
            <a:r>
              <a:rPr lang="sk-SK" dirty="0" err="1" smtClean="0">
                <a:solidFill>
                  <a:schemeClr val="tx1"/>
                </a:solidFill>
              </a:rPr>
              <a:t>predprimárne</a:t>
            </a:r>
            <a:endParaRPr lang="sk-SK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/>
                </a:solidFill>
              </a:rPr>
              <a:t>primárne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/>
                </a:solidFill>
              </a:rPr>
              <a:t>nižšie stredné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rgbClr val="00B050"/>
                </a:solidFill>
              </a:rPr>
              <a:t>nižšie stredné odborné (nižšie sekundárne) – SOŠ, OU – </a:t>
            </a:r>
            <a:r>
              <a:rPr lang="sk-SK" dirty="0" err="1" smtClean="0">
                <a:solidFill>
                  <a:srgbClr val="00B050"/>
                </a:solidFill>
              </a:rPr>
              <a:t>dvoj-,trojročné</a:t>
            </a:r>
            <a:r>
              <a:rPr lang="sk-SK" dirty="0" smtClean="0">
                <a:solidFill>
                  <a:srgbClr val="00B050"/>
                </a:solidFill>
              </a:rPr>
              <a:t> učebné odbory – vysvedčenie o záverečnej skúške/výučný list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rgbClr val="00B0F0"/>
                </a:solidFill>
              </a:rPr>
              <a:t>stredné odborné (sekundárne) – SOŠ – </a:t>
            </a:r>
            <a:r>
              <a:rPr lang="sk-SK" dirty="0" err="1" smtClean="0">
                <a:solidFill>
                  <a:srgbClr val="00B0F0"/>
                </a:solidFill>
              </a:rPr>
              <a:t>troj</a:t>
            </a:r>
            <a:r>
              <a:rPr lang="sk-SK" dirty="0" smtClean="0">
                <a:solidFill>
                  <a:srgbClr val="00B0F0"/>
                </a:solidFill>
              </a:rPr>
              <a:t>-, štvorročné odbory - vysvedčenie o záverečnej skúške a výučný list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accent6"/>
                </a:solidFill>
              </a:rPr>
              <a:t>úplné stredné odborné (vyššie sekundárne) – SOŠ – </a:t>
            </a:r>
            <a:r>
              <a:rPr lang="sk-SK" dirty="0" err="1" smtClean="0">
                <a:solidFill>
                  <a:schemeClr val="accent6"/>
                </a:solidFill>
              </a:rPr>
              <a:t>štvor</a:t>
            </a:r>
            <a:r>
              <a:rPr lang="sk-SK" dirty="0" smtClean="0">
                <a:solidFill>
                  <a:schemeClr val="accent6"/>
                </a:solidFill>
              </a:rPr>
              <a:t>-, päťročné odbory – vysvedčenie o maturitnej skúške aj výučný list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accent4"/>
                </a:solidFill>
              </a:rPr>
              <a:t>úplné stredné všeobecné (vyššie sekundárne) – gymnáziá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rgbClr val="C6270C"/>
                </a:solidFill>
              </a:rPr>
              <a:t>vyššie odborné (</a:t>
            </a:r>
            <a:r>
              <a:rPr lang="sk-SK" dirty="0" err="1" smtClean="0">
                <a:solidFill>
                  <a:srgbClr val="C6270C"/>
                </a:solidFill>
              </a:rPr>
              <a:t>postsekundárne</a:t>
            </a:r>
            <a:r>
              <a:rPr lang="sk-SK" dirty="0" smtClean="0">
                <a:solidFill>
                  <a:srgbClr val="C6270C"/>
                </a:solidFill>
              </a:rPr>
              <a:t>/terciárne) –  vysvedčenie o absolventskej skúške, titul „</a:t>
            </a:r>
            <a:r>
              <a:rPr lang="sk-SK" dirty="0" err="1" smtClean="0">
                <a:solidFill>
                  <a:srgbClr val="C6270C"/>
                </a:solidFill>
              </a:rPr>
              <a:t>DiS</a:t>
            </a:r>
            <a:r>
              <a:rPr lang="sk-SK" dirty="0" smtClean="0">
                <a:solidFill>
                  <a:srgbClr val="C6270C"/>
                </a:solidFill>
              </a:rPr>
              <a:t>“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rgbClr val="C6270C"/>
                </a:solidFill>
              </a:rPr>
              <a:t> vysvedčenie o absolventskej skúške a absolventský diplom, titul „</a:t>
            </a:r>
            <a:r>
              <a:rPr lang="sk-SK" dirty="0" err="1" smtClean="0">
                <a:solidFill>
                  <a:srgbClr val="C6270C"/>
                </a:solidFill>
              </a:rPr>
              <a:t>DiS.art</a:t>
            </a:r>
            <a:r>
              <a:rPr lang="sk-SK" dirty="0" smtClean="0">
                <a:solidFill>
                  <a:srgbClr val="C6270C"/>
                </a:solidFill>
              </a:rPr>
              <a:t>“</a:t>
            </a:r>
          </a:p>
          <a:p>
            <a:pPr algn="l">
              <a:buFontTx/>
              <a:buChar char="-"/>
            </a:pPr>
            <a:endParaRPr lang="sk-SK" dirty="0" smtClean="0"/>
          </a:p>
          <a:p>
            <a:pPr algn="l">
              <a:buFontTx/>
              <a:buChar char="-"/>
            </a:pPr>
            <a:endParaRPr lang="sk-SK" dirty="0" smtClean="0"/>
          </a:p>
          <a:p>
            <a:pPr algn="l">
              <a:buFontTx/>
              <a:buChar char="-"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Gymnázium </a:t>
            </a:r>
            <a:endParaRPr lang="sk-SK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0"/>
          </a:xfrm>
        </p:spPr>
        <p:txBody>
          <a:bodyPr>
            <a:noAutofit/>
          </a:bodyPr>
          <a:lstStyle/>
          <a:p>
            <a:pPr algn="just"/>
            <a:r>
              <a:rPr lang="sk-SK" sz="1800" dirty="0" smtClean="0">
                <a:latin typeface="+mj-lt"/>
              </a:rPr>
              <a:t>je všeobecnovzdelávacia stredná škola</a:t>
            </a:r>
          </a:p>
          <a:p>
            <a:pPr algn="just"/>
            <a:r>
              <a:rPr lang="sk-SK" sz="1800" dirty="0" smtClean="0">
                <a:latin typeface="+mj-lt"/>
              </a:rPr>
              <a:t>pripravuje žiakov v štvorročnom, päťročnom alebo osemročnom vzdelávacom programe </a:t>
            </a:r>
          </a:p>
          <a:p>
            <a:pPr algn="just"/>
            <a:r>
              <a:rPr lang="sk-SK" sz="1800" dirty="0" smtClean="0">
                <a:latin typeface="+mj-lt"/>
              </a:rPr>
              <a:t>poskytuje úplné stredné všeobecné vzdelanie (vyššie sekundárne vzdelanie), ktoré je ukončené maturitnou skúškou</a:t>
            </a:r>
          </a:p>
          <a:p>
            <a:pPr algn="just"/>
            <a:r>
              <a:rPr lang="sk-SK" sz="1800" dirty="0" smtClean="0">
                <a:latin typeface="+mj-lt"/>
              </a:rPr>
              <a:t>vzdelávacie programy sú zamerané hlavne na prípravu pre štúdium na vysokých školách</a:t>
            </a:r>
          </a:p>
          <a:p>
            <a:pPr algn="just"/>
            <a:r>
              <a:rPr lang="sk-SK" sz="1800" dirty="0" smtClean="0">
                <a:latin typeface="+mj-lt"/>
              </a:rPr>
              <a:t>žiak gymnázia sa povinne učí minimálne dva cudzie jazyky</a:t>
            </a:r>
          </a:p>
          <a:p>
            <a:pPr algn="just"/>
            <a:r>
              <a:rPr lang="sk-SK" sz="1800" dirty="0" smtClean="0">
                <a:latin typeface="+mj-lt"/>
              </a:rPr>
              <a:t>v školských vzdelávacích programoch </a:t>
            </a:r>
            <a:r>
              <a:rPr lang="sk-SK" sz="1800" dirty="0" smtClean="0">
                <a:latin typeface="+mj-lt"/>
              </a:rPr>
              <a:t>sú </a:t>
            </a:r>
            <a:r>
              <a:rPr lang="sk-SK" sz="1800" dirty="0" smtClean="0">
                <a:latin typeface="+mj-lt"/>
              </a:rPr>
              <a:t>vytvorené možnosti pre diferenciáciu a špecifické zameranie štúdia konkrétneho gymnázia, preto je dôležité oboznámiť sa s nimi napríklad na webových stránkach škôl</a:t>
            </a:r>
          </a:p>
          <a:p>
            <a:pPr algn="just"/>
            <a:r>
              <a:rPr lang="sk-SK" sz="1800" dirty="0" smtClean="0">
                <a:latin typeface="+mj-lt"/>
              </a:rPr>
              <a:t>do prvého ročníka štvorročného vzdelávacieho programu v gymnáziách môže byť prijatý uchádzač, ktorý získal nižšie stredné vzdelanie a splnil podmienky prijímacieho konania</a:t>
            </a:r>
          </a:p>
          <a:p>
            <a:pPr algn="just"/>
            <a:r>
              <a:rPr lang="sk-SK" sz="1800" dirty="0" smtClean="0">
                <a:latin typeface="+mj-lt"/>
              </a:rPr>
              <a:t>do prvého ročníka päťročného vzdelávacieho programu bilingválneho vzdelávania môže byť prijatý uchádzač, ktorý získal primárne vzdelanie a úspešne ukončil ôsmy ročník vzdelávacieho programu základnej školy alebo získal nižšie stredné vzdelanie a splnil podmienky prijímacieho konania</a:t>
            </a:r>
            <a:endParaRPr lang="sk-SK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Gymnázium </a:t>
            </a:r>
            <a:endParaRPr lang="sk-SK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0"/>
          </a:xfrm>
        </p:spPr>
        <p:txBody>
          <a:bodyPr>
            <a:noAutofit/>
          </a:bodyPr>
          <a:lstStyle/>
          <a:p>
            <a:r>
              <a:rPr lang="sk-SK" sz="2400" dirty="0" smtClean="0"/>
              <a:t>žiaci si môžu zvoliť štúdium v jednom z nasledujúcich študijných odborov:</a:t>
            </a:r>
          </a:p>
          <a:p>
            <a:pPr>
              <a:buNone/>
            </a:pPr>
            <a:r>
              <a:rPr lang="sk-SK" sz="2400" dirty="0" smtClean="0"/>
              <a:t>	- gymnázium (všeobecné zameranie) </a:t>
            </a:r>
          </a:p>
          <a:p>
            <a:pPr>
              <a:buNone/>
            </a:pPr>
            <a:r>
              <a:rPr lang="sk-SK" sz="2400" dirty="0" smtClean="0"/>
              <a:t>	- gymnázium – matematika </a:t>
            </a:r>
          </a:p>
          <a:p>
            <a:pPr>
              <a:buNone/>
            </a:pPr>
            <a:r>
              <a:rPr lang="sk-SK" sz="2400" dirty="0" smtClean="0"/>
              <a:t>	- gymnázium – bilingválne štúdium (dvojjazyčné štúdium – ANJ, NEJ, FRJ, ŠPJ, TAJ, RUJ)</a:t>
            </a:r>
          </a:p>
          <a:p>
            <a:pPr>
              <a:buNone/>
            </a:pPr>
            <a:r>
              <a:rPr lang="sk-SK" sz="2400" dirty="0" smtClean="0"/>
              <a:t>	- gymnázium – so zameraním </a:t>
            </a:r>
            <a:r>
              <a:rPr lang="sk-SK" sz="2400" dirty="0" smtClean="0"/>
              <a:t>na telesnú výchovu </a:t>
            </a:r>
            <a:r>
              <a:rPr lang="sk-SK" sz="2400" dirty="0" smtClean="0"/>
              <a:t>(rozšírená výučby telesnej výchovy)</a:t>
            </a:r>
          </a:p>
          <a:p>
            <a:r>
              <a:rPr lang="sk-SK" sz="2400" dirty="0" smtClean="0"/>
              <a:t>po ukončení štúdia na športovom gymnáziu spravidla získavajú osvedčenie trénera III. triedy vo zvolenom športe</a:t>
            </a:r>
          </a:p>
          <a:p>
            <a:r>
              <a:rPr lang="sk-SK" sz="2400" dirty="0" smtClean="0"/>
              <a:t>pre mimoriadne nadaných žiakov je zriadené samostatné gymnázium (Gymnázium na Teplickej)</a:t>
            </a:r>
            <a:endParaRPr lang="sk-SK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Stredná odborná škola</a:t>
            </a:r>
            <a:endParaRPr lang="sk-SK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0"/>
          </a:xfrm>
        </p:spPr>
        <p:txBody>
          <a:bodyPr>
            <a:noAutofit/>
          </a:bodyPr>
          <a:lstStyle/>
          <a:p>
            <a:r>
              <a:rPr lang="sk-SK" dirty="0" smtClean="0"/>
              <a:t>pripravuje žiakov </a:t>
            </a:r>
            <a:r>
              <a:rPr lang="sk-SK" dirty="0" smtClean="0"/>
              <a:t>najmenej v </a:t>
            </a:r>
            <a:r>
              <a:rPr lang="sk-SK" dirty="0" smtClean="0"/>
              <a:t>dvojročnom </a:t>
            </a:r>
            <a:r>
              <a:rPr lang="sk-SK" dirty="0" smtClean="0"/>
              <a:t>a najviac päťročnom vzdelávacom programe príslušného odboru vzdelávania</a:t>
            </a:r>
          </a:p>
          <a:p>
            <a:r>
              <a:rPr lang="sk-SK" dirty="0" smtClean="0"/>
              <a:t>vzdelávacie programy sú zamerané predovšetkým na výkon povolaní a odborných činností v národnom hospodárstve, zdravotníctve, verejnej správe, kultúre, umení a v ostatných oblastiach</a:t>
            </a:r>
          </a:p>
          <a:p>
            <a:r>
              <a:rPr lang="sk-SK" dirty="0" smtClean="0"/>
              <a:t>poskytuje žiakom teoretické aj praktické vyučovanie</a:t>
            </a:r>
          </a:p>
          <a:p>
            <a:r>
              <a:rPr lang="sk-SK" dirty="0" smtClean="0"/>
              <a:t>poskytujú aj možnosť duálneho vzdelávania </a:t>
            </a:r>
          </a:p>
          <a:p>
            <a:pPr>
              <a:buNone/>
            </a:pPr>
            <a:endParaRPr lang="sk-SK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Stredná odborná škola</a:t>
            </a:r>
            <a:endParaRPr lang="sk-SK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dirty="0" smtClean="0"/>
              <a:t>Žiak na strednej odbornej škole môže získať: </a:t>
            </a:r>
          </a:p>
          <a:p>
            <a:pPr>
              <a:buNone/>
            </a:pPr>
            <a:r>
              <a:rPr lang="sk-SK" dirty="0" smtClean="0"/>
              <a:t>	- nižšie stredné odborné vzdelanie (nižšie sekundárne) </a:t>
            </a:r>
          </a:p>
          <a:p>
            <a:pPr>
              <a:buNone/>
            </a:pPr>
            <a:r>
              <a:rPr lang="sk-SK" dirty="0" smtClean="0"/>
              <a:t>	- 2 roky na SOŠ alebo OU </a:t>
            </a:r>
          </a:p>
          <a:p>
            <a:pPr>
              <a:buNone/>
            </a:pPr>
            <a:r>
              <a:rPr lang="sk-SK" dirty="0" smtClean="0"/>
              <a:t>	-záverečná skúška</a:t>
            </a:r>
          </a:p>
          <a:p>
            <a:pPr>
              <a:buNone/>
            </a:pPr>
            <a:r>
              <a:rPr lang="sk-SK" dirty="0" smtClean="0"/>
              <a:t>	- vo vybraných odboroch aj výučný list</a:t>
            </a:r>
          </a:p>
          <a:p>
            <a:pPr>
              <a:buNone/>
            </a:pPr>
            <a:r>
              <a:rPr lang="sk-SK" dirty="0" smtClean="0"/>
              <a:t>	- môže byť prijatý uchádzač, ktorý neukončil vzdelávací program základnej školy v poslednom ročníku, alebo posledný ročník neukončil úspešne</a:t>
            </a:r>
          </a:p>
          <a:p>
            <a:pPr>
              <a:buNone/>
            </a:pPr>
            <a:endParaRPr lang="sk-SK" sz="2800" dirty="0" smtClean="0"/>
          </a:p>
          <a:p>
            <a:endParaRPr lang="sk-SK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Stredná odborná škola</a:t>
            </a:r>
            <a:endParaRPr lang="sk-SK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0"/>
          </a:xfrm>
        </p:spPr>
        <p:txBody>
          <a:bodyPr>
            <a:noAutofit/>
          </a:bodyPr>
          <a:lstStyle/>
          <a:p>
            <a:r>
              <a:rPr lang="sk-SK" dirty="0" smtClean="0"/>
              <a:t>najmenej tri a najviac štyri roky </a:t>
            </a:r>
          </a:p>
          <a:p>
            <a:r>
              <a:rPr lang="sk-SK" dirty="0" smtClean="0"/>
              <a:t>záverečná skúška</a:t>
            </a:r>
          </a:p>
          <a:p>
            <a:r>
              <a:rPr lang="sk-SK" dirty="0" smtClean="0"/>
              <a:t>vysvedčenie o záverečnej skúške a výučný list</a:t>
            </a:r>
          </a:p>
          <a:p>
            <a:r>
              <a:rPr lang="sk-SK" dirty="0" smtClean="0"/>
              <a:t>prijatý uchádzač, ktorý získal nižšie stredné vzdelanie a splnil podmienky prijímacieho konania </a:t>
            </a:r>
          </a:p>
          <a:p>
            <a:r>
              <a:rPr lang="sk-SK" dirty="0" smtClean="0"/>
              <a:t>absolvent strednej odbornej školy, ktorý získa úplné stredné odborné vzdelanie, sa môže uchádzať o prijatie na vysokoškolské štúdium</a:t>
            </a:r>
          </a:p>
          <a:p>
            <a:pPr>
              <a:buNone/>
            </a:pPr>
            <a:endParaRPr lang="sk-SK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Stredná športová škola </a:t>
            </a:r>
            <a:endParaRPr lang="sk-SK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0"/>
          </a:xfrm>
        </p:spPr>
        <p:txBody>
          <a:bodyPr>
            <a:noAutofit/>
          </a:bodyPr>
          <a:lstStyle/>
          <a:p>
            <a:r>
              <a:rPr lang="sk-SK" sz="2400" dirty="0" smtClean="0"/>
              <a:t>vzdelávacie programy strednej športovej školy sú zamerané na prípravu žiakov so športovým nadaním pre štúdium na vysokej škole a pre výkon povolaní a odborných činností v športe</a:t>
            </a:r>
          </a:p>
          <a:p>
            <a:r>
              <a:rPr lang="sk-SK" sz="2400" dirty="0" smtClean="0"/>
              <a:t>výchova a vzdelávanie v strednej športovej škole rozvíjajú vedomosti, zručnosti a schopnosti žiaka so športovým nadaním získané v predchádzajúcom vzdelávaní a poskytujú vedomosti, zručnosti a schopnosti nevyhnutné pre výkon povolania a odborných činností v športe</a:t>
            </a:r>
          </a:p>
          <a:p>
            <a:r>
              <a:rPr lang="sk-SK" sz="2400" dirty="0" smtClean="0"/>
              <a:t>neoddeliteľnou súčasťou je športová príprava organizovaná podľa športových odvetví </a:t>
            </a:r>
          </a:p>
          <a:p>
            <a:r>
              <a:rPr lang="sk-SK" sz="2400" dirty="0" smtClean="0"/>
              <a:t>do </a:t>
            </a:r>
            <a:r>
              <a:rPr lang="sk-SK" sz="2400" dirty="0" smtClean="0"/>
              <a:t>prvého ročníka môže byť prijatý uchádzač, ktorý získal nižšie stredné vzdelanie, splnil podmienky prijímacieho konania a po preukázaní športového nadania</a:t>
            </a:r>
            <a:endParaRPr lang="sk-SK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Škola umeleckého priemyslu </a:t>
            </a:r>
            <a:endParaRPr lang="sk-SK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0"/>
          </a:xfrm>
        </p:spPr>
        <p:txBody>
          <a:bodyPr>
            <a:noAutofit/>
          </a:bodyPr>
          <a:lstStyle/>
          <a:p>
            <a:r>
              <a:rPr lang="sk-SK" sz="2400" dirty="0" smtClean="0"/>
              <a:t>poskytuje žiakom umelecké vzdelávanie vo vzdelávacom programe príslušného odboru vzdelávania zameranom na výtvarníctvo a dizajn</a:t>
            </a:r>
          </a:p>
          <a:p>
            <a:r>
              <a:rPr lang="sk-SK" sz="2400" dirty="0" smtClean="0"/>
              <a:t>škola umeleckého priemyslu môže poskytovať aj umelecko-pedagogické vzdelanie </a:t>
            </a:r>
          </a:p>
          <a:p>
            <a:r>
              <a:rPr lang="sk-SK" sz="2400" dirty="0" smtClean="0"/>
              <a:t>výchova a vzdelávanie v škole umeleckého priemyslu sa uskutočňuje ako teoretické vyučovanie a umelecká prax. </a:t>
            </a:r>
          </a:p>
          <a:p>
            <a:r>
              <a:rPr lang="sk-SK" sz="2400" dirty="0" smtClean="0"/>
              <a:t>Škola umeleckého priemyslu poskytuje: </a:t>
            </a:r>
          </a:p>
          <a:p>
            <a:r>
              <a:rPr lang="sk-SK" sz="2400" dirty="0" smtClean="0"/>
              <a:t>a) úplné stredné odborné vzdelanie alebo </a:t>
            </a:r>
          </a:p>
          <a:p>
            <a:r>
              <a:rPr lang="sk-SK" sz="2400" dirty="0" smtClean="0"/>
              <a:t>b) vyššie odborné vzdelanie</a:t>
            </a:r>
          </a:p>
          <a:p>
            <a:r>
              <a:rPr lang="sk-SK" sz="2400" dirty="0" smtClean="0"/>
              <a:t>škola umeleckého priemyslu neposkytuje kvalifikačné pomaturitné štúdium</a:t>
            </a:r>
            <a:endParaRPr lang="sk-SK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804</Words>
  <PresentationFormat>Prezentácia na obrazovke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Stredné školy</vt:lpstr>
      <vt:lpstr>Stupne vzdelania</vt:lpstr>
      <vt:lpstr>Gymnázium </vt:lpstr>
      <vt:lpstr>Gymnázium </vt:lpstr>
      <vt:lpstr>Stredná odborná škola</vt:lpstr>
      <vt:lpstr>Stredná odborná škola</vt:lpstr>
      <vt:lpstr>Stredná odborná škola</vt:lpstr>
      <vt:lpstr>Stredná športová škola </vt:lpstr>
      <vt:lpstr>Škola umeleckého priemyslu </vt:lpstr>
      <vt:lpstr>Konzervatóriá </vt:lpstr>
      <vt:lpstr>Talentové odbory</vt:lpstr>
      <vt:lpstr>Snímka 12</vt:lpstr>
      <vt:lpstr>DUÁLNE  VZDELÁVANIE</vt:lpstr>
      <vt:lpstr>Snímka 14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Stredné školy</dc:title>
  <dc:creator>ZS Budatinska</dc:creator>
  <cp:lastModifiedBy>ZS Budatinska</cp:lastModifiedBy>
  <cp:revision>37</cp:revision>
  <dcterms:created xsi:type="dcterms:W3CDTF">2023-08-07T15:15:32Z</dcterms:created>
  <dcterms:modified xsi:type="dcterms:W3CDTF">2023-08-19T11:21:48Z</dcterms:modified>
</cp:coreProperties>
</file>