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68" r:id="rId3"/>
    <p:sldId id="267" r:id="rId4"/>
    <p:sldId id="266" r:id="rId5"/>
    <p:sldId id="264" r:id="rId6"/>
    <p:sldId id="263" r:id="rId7"/>
    <p:sldId id="262" r:id="rId8"/>
    <p:sldId id="261" r:id="rId9"/>
    <p:sldId id="260" r:id="rId10"/>
    <p:sldId id="258" r:id="rId11"/>
    <p:sldId id="257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czeń 9" initials="U9" lastIdx="1" clrIdx="0">
    <p:extLst>
      <p:ext uri="{19B8F6BF-5375-455C-9EA6-DF929625EA0E}">
        <p15:presenceInfo xmlns:p15="http://schemas.microsoft.com/office/powerpoint/2012/main" userId="Uczeń 9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65BCD3-9C7E-7DFE-B7B3-8B481E11027A}" v="247" dt="2024-04-21T17:10:58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duwarszawa-my.sharepoint.com/personal/stanislaw_zakrzewski_uczen_eduwarszawa_pl1/Documents/Ksi&#261;&#380;k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819334694115881E-2"/>
          <c:y val="2.0859128819858599E-2"/>
          <c:w val="0.94981353567064697"/>
          <c:h val="0.716723569439557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odpowiedzi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Turning off the tap when I am not using water</c:v>
                </c:pt>
                <c:pt idx="1">
                  <c:v>Taking a shower instead of a bath</c:v>
                </c:pt>
                <c:pt idx="2">
                  <c:v>Watering plants wisely</c:v>
                </c:pt>
                <c:pt idx="3">
                  <c:v>Checking my flat / house for any leaks</c:v>
                </c:pt>
                <c:pt idx="4">
                  <c:v>Being a responisble consumer</c:v>
                </c:pt>
                <c:pt idx="5">
                  <c:v>Using alternative sources of energy</c:v>
                </c:pt>
                <c:pt idx="6">
                  <c:v>Not wasting energy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3-4538-A989-DBF0C4BEE7C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Turning off the tap when I am not using water</c:v>
                </c:pt>
                <c:pt idx="1">
                  <c:v>Taking a shower instead of a bath</c:v>
                </c:pt>
                <c:pt idx="2">
                  <c:v>Watering plants wisely</c:v>
                </c:pt>
                <c:pt idx="3">
                  <c:v>Checking my flat / house for any leaks</c:v>
                </c:pt>
                <c:pt idx="4">
                  <c:v>Being a responisble consumer</c:v>
                </c:pt>
                <c:pt idx="5">
                  <c:v>Using alternative sources of energy</c:v>
                </c:pt>
                <c:pt idx="6">
                  <c:v>Not wasting energy</c:v>
                </c:pt>
              </c:strCache>
            </c:strRef>
          </c:cat>
          <c:val>
            <c:numRef>
              <c:f>Arkusz1!$C$2:$C$8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53A3-4538-A989-DBF0C4BEE7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0517183"/>
        <c:axId val="2110516767"/>
      </c:barChart>
      <c:catAx>
        <c:axId val="2110517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10516767"/>
        <c:crosses val="autoZero"/>
        <c:auto val="1"/>
        <c:lblAlgn val="ctr"/>
        <c:lblOffset val="100"/>
        <c:noMultiLvlLbl val="0"/>
      </c:catAx>
      <c:valAx>
        <c:axId val="2110516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10517183"/>
        <c:crosses val="autoZero"/>
        <c:crossBetween val="between"/>
      </c:valAx>
      <c:spPr>
        <a:solidFill>
          <a:schemeClr val="accent6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do you save water</a:t>
            </a:r>
          </a:p>
        </c:rich>
      </c:tx>
      <c:layout>
        <c:manualLayout>
          <c:xMode val="edge"/>
          <c:yMode val="edge"/>
          <c:x val="0.31344444444444447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[Książka.xlsx]Arkusz1!$A$2:$A$8</c:f>
              <c:strCache>
                <c:ptCount val="7"/>
                <c:pt idx="0">
                  <c:v>Turrning off the tap when I am not using water.</c:v>
                </c:pt>
                <c:pt idx="1">
                  <c:v>Taking a shower instead of a bath</c:v>
                </c:pt>
                <c:pt idx="2">
                  <c:v>Watering plants wisely</c:v>
                </c:pt>
                <c:pt idx="3">
                  <c:v>Checking my flat / house for any leaks</c:v>
                </c:pt>
                <c:pt idx="4">
                  <c:v>Being a responsible consumer</c:v>
                </c:pt>
                <c:pt idx="5">
                  <c:v>Using alternative sources of energy</c:v>
                </c:pt>
                <c:pt idx="6">
                  <c:v>Not wasting energy</c:v>
                </c:pt>
              </c:strCache>
            </c:strRef>
          </c:cat>
          <c:val>
            <c:numRef>
              <c:f>[Książka.xlsx]Arkusz1!$B$2:$B$8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1A-4EA6-87F1-B4FDB3E51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1406343"/>
        <c:axId val="411408391"/>
      </c:barChart>
      <c:catAx>
        <c:axId val="411406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1408391"/>
        <c:crosses val="autoZero"/>
        <c:auto val="1"/>
        <c:lblAlgn val="ctr"/>
        <c:lblOffset val="100"/>
        <c:noMultiLvlLbl val="0"/>
      </c:catAx>
      <c:valAx>
        <c:axId val="411408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1406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l-PL"/>
              <a:t>HOW</a:t>
            </a:r>
            <a:r>
              <a:rPr lang="pl-PL" baseline="0"/>
              <a:t> DO YOU SAVE WATER?</a:t>
            </a:r>
            <a:endParaRPr lang="pl-P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3.8493650894776195E-2"/>
          <c:y val="0.18146735990756788"/>
          <c:w val="0.94535363064433164"/>
          <c:h val="0.61583283987063864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Arkusz1!$A$2:$A$8</c:f>
              <c:strCache>
                <c:ptCount val="7"/>
                <c:pt idx="0">
                  <c:v>turning off the tap when I'm not using it</c:v>
                </c:pt>
                <c:pt idx="1">
                  <c:v>taking a shower instead of a bath</c:v>
                </c:pt>
                <c:pt idx="2">
                  <c:v>watering the plants wisely</c:v>
                </c:pt>
                <c:pt idx="3">
                  <c:v>checking my flat/house for any leaks</c:v>
                </c:pt>
                <c:pt idx="4">
                  <c:v>being a responsible consumer</c:v>
                </c:pt>
                <c:pt idx="5">
                  <c:v>using alternative sources of energy</c:v>
                </c:pt>
                <c:pt idx="6">
                  <c:v>not wasting energy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CE-4DB7-B075-9270BC6DA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26423055"/>
        <c:axId val="126424719"/>
      </c:barChart>
      <c:catAx>
        <c:axId val="126423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6424719"/>
        <c:crosses val="autoZero"/>
        <c:auto val="1"/>
        <c:lblAlgn val="ctr"/>
        <c:lblOffset val="100"/>
        <c:noMultiLvlLbl val="0"/>
      </c:catAx>
      <c:valAx>
        <c:axId val="1264247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64230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err="1">
                <a:solidFill>
                  <a:srgbClr val="A50D7D"/>
                </a:solidFill>
              </a:rPr>
              <a:t>Survery</a:t>
            </a:r>
            <a:r>
              <a:rPr lang="pl-PL" baseline="0" dirty="0">
                <a:solidFill>
                  <a:srgbClr val="A50D7D"/>
                </a:solidFill>
              </a:rPr>
              <a:t> </a:t>
            </a:r>
            <a:r>
              <a:rPr lang="pl-PL" baseline="0" dirty="0" err="1">
                <a:solidFill>
                  <a:srgbClr val="A50D7D"/>
                </a:solidFill>
              </a:rPr>
              <a:t>among</a:t>
            </a:r>
            <a:r>
              <a:rPr lang="pl-PL" baseline="0" dirty="0">
                <a:solidFill>
                  <a:srgbClr val="A50D7D"/>
                </a:solidFill>
              </a:rPr>
              <a:t> </a:t>
            </a:r>
            <a:r>
              <a:rPr lang="pl-PL" baseline="0" dirty="0" err="1">
                <a:solidFill>
                  <a:srgbClr val="A50D7D"/>
                </a:solidFill>
              </a:rPr>
              <a:t>school</a:t>
            </a:r>
            <a:r>
              <a:rPr lang="pl-PL" baseline="0" dirty="0">
                <a:solidFill>
                  <a:srgbClr val="A50D7D"/>
                </a:solidFill>
              </a:rPr>
              <a:t> </a:t>
            </a:r>
            <a:r>
              <a:rPr lang="pl-PL" baseline="0" dirty="0" err="1">
                <a:solidFill>
                  <a:srgbClr val="A50D7D"/>
                </a:solidFill>
              </a:rPr>
              <a:t>teachers</a:t>
            </a:r>
            <a:r>
              <a:rPr lang="pl-PL" baseline="0" dirty="0">
                <a:solidFill>
                  <a:srgbClr val="A50D7D"/>
                </a:solidFill>
              </a:rPr>
              <a:t> and </a:t>
            </a:r>
            <a:r>
              <a:rPr lang="pl-PL" baseline="0" dirty="0" err="1">
                <a:solidFill>
                  <a:srgbClr val="A50D7D"/>
                </a:solidFill>
              </a:rPr>
              <a:t>employees</a:t>
            </a:r>
            <a:endParaRPr lang="pl-PL" dirty="0">
              <a:solidFill>
                <a:srgbClr val="A50D7D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4.3964633962965426E-2"/>
          <c:y val="0.13012344823535824"/>
          <c:w val="0.93065758428495848"/>
          <c:h val="0.6554314561669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turning off the sink when i don't use the water.</c:v>
                </c:pt>
                <c:pt idx="1">
                  <c:v>Taking a shower instead of taking a bath.</c:v>
                </c:pt>
                <c:pt idx="2">
                  <c:v>Watering flowers wisely.</c:v>
                </c:pt>
                <c:pt idx="3">
                  <c:v>Checking if my house has any leaks.</c:v>
                </c:pt>
                <c:pt idx="4">
                  <c:v>I am a responsible consumer.</c:v>
                </c:pt>
                <c:pt idx="5">
                  <c:v>Uses alternative sources of energy.</c:v>
                </c:pt>
                <c:pt idx="6">
                  <c:v>Does not waste energy.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37-4B66-A44A-AF630E490E5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2BF33E"/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turning off the sink when i don't use the water.</c:v>
                </c:pt>
                <c:pt idx="1">
                  <c:v>Taking a shower instead of taking a bath.</c:v>
                </c:pt>
                <c:pt idx="2">
                  <c:v>Watering flowers wisely.</c:v>
                </c:pt>
                <c:pt idx="3">
                  <c:v>Checking if my house has any leaks.</c:v>
                </c:pt>
                <c:pt idx="4">
                  <c:v>I am a responsible consumer.</c:v>
                </c:pt>
                <c:pt idx="5">
                  <c:v>Uses alternative sources of energy.</c:v>
                </c:pt>
                <c:pt idx="6">
                  <c:v>Does not waste energy.</c:v>
                </c:pt>
              </c:strCache>
            </c:strRef>
          </c:cat>
          <c:val>
            <c:numRef>
              <c:f>Arkusz1!$C$2:$C$8</c:f>
              <c:numCache>
                <c:formatCode>General</c:formatCode>
                <c:ptCount val="7"/>
                <c:pt idx="0">
                  <c:v>3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37-4B66-A44A-AF630E490E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3179711"/>
        <c:axId val="983184287"/>
      </c:barChart>
      <c:catAx>
        <c:axId val="983179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83184287"/>
        <c:crosses val="autoZero"/>
        <c:auto val="1"/>
        <c:lblAlgn val="ctr"/>
        <c:lblOffset val="100"/>
        <c:noMultiLvlLbl val="0"/>
      </c:catAx>
      <c:valAx>
        <c:axId val="983184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83179711"/>
        <c:crosses val="autoZero"/>
        <c:crossBetween val="between"/>
      </c:valAx>
      <c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path path="rect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l-PL"/>
              <a:t>How do you save water?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A survey of teachers and shool employees.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F843-4710-9ECD-FC0BE196FAD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843-4710-9ECD-FC0BE196FAD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843-4710-9ECD-FC0BE196FAD9}"/>
              </c:ext>
            </c:extLst>
          </c:dPt>
          <c:cat>
            <c:strRef>
              <c:f>Arkusz1!$A$2:$A$8</c:f>
              <c:strCache>
                <c:ptCount val="7"/>
                <c:pt idx="0">
                  <c:v>turning off the tap when i'am not using water.</c:v>
                </c:pt>
                <c:pt idx="1">
                  <c:v>taking a shower instead of a bath.</c:v>
                </c:pt>
                <c:pt idx="2">
                  <c:v>watering plants wisely.</c:v>
                </c:pt>
                <c:pt idx="3">
                  <c:v>checking my flat / house for any leaks.</c:v>
                </c:pt>
                <c:pt idx="4">
                  <c:v>beingn a responsible consumer.</c:v>
                </c:pt>
                <c:pt idx="5">
                  <c:v>using a alternative sources of energy.</c:v>
                </c:pt>
                <c:pt idx="6">
                  <c:v>not wasting energy.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43-4710-9ECD-FC0BE196F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708779055"/>
        <c:axId val="716319279"/>
      </c:barChart>
      <c:catAx>
        <c:axId val="708779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16319279"/>
        <c:crosses val="autoZero"/>
        <c:auto val="1"/>
        <c:lblAlgn val="ctr"/>
        <c:lblOffset val="100"/>
        <c:noMultiLvlLbl val="0"/>
      </c:catAx>
      <c:valAx>
        <c:axId val="716319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08779055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l-PL" sz="2000" dirty="0"/>
              <a:t>How do </a:t>
            </a:r>
            <a:r>
              <a:rPr lang="pl-PL" sz="2000" dirty="0" err="1"/>
              <a:t>you</a:t>
            </a:r>
            <a:r>
              <a:rPr lang="pl-PL" sz="2000" dirty="0"/>
              <a:t> </a:t>
            </a:r>
            <a:r>
              <a:rPr lang="pl-PL" sz="2000" dirty="0" err="1"/>
              <a:t>save</a:t>
            </a:r>
            <a:r>
              <a:rPr lang="pl-PL" sz="2000" dirty="0"/>
              <a:t> </a:t>
            </a:r>
            <a:r>
              <a:rPr lang="pl-PL" sz="2000" dirty="0" err="1"/>
              <a:t>water</a:t>
            </a:r>
            <a:r>
              <a:rPr lang="pl-PL" sz="2000" dirty="0"/>
              <a:t>?</a:t>
            </a:r>
          </a:p>
        </c:rich>
      </c:tx>
      <c:layout>
        <c:manualLayout>
          <c:xMode val="edge"/>
          <c:yMode val="edge"/>
          <c:x val="0.39549595499190099"/>
          <c:y val="6.03830900055674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7.990272402390379E-2"/>
          <c:y val="0.16046846846846846"/>
          <c:w val="0.90655574832806918"/>
          <c:h val="0.61560927856990844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Arkusz1!$A$1:$B$8</c:f>
              <c:strCache>
                <c:ptCount val="8"/>
                <c:pt idx="0">
                  <c:v>How do you save water </c:v>
                </c:pt>
                <c:pt idx="1">
                  <c:v>Turning off the tap when I'm not using water</c:v>
                </c:pt>
                <c:pt idx="2">
                  <c:v>Taking a shower instead of a bath</c:v>
                </c:pt>
                <c:pt idx="3">
                  <c:v>Watering the plants wisely</c:v>
                </c:pt>
                <c:pt idx="4">
                  <c:v>Checking my flat/house for any leaks</c:v>
                </c:pt>
                <c:pt idx="5">
                  <c:v>Being a responsible consumer</c:v>
                </c:pt>
                <c:pt idx="6">
                  <c:v>Using alternative sources of energy</c:v>
                </c:pt>
                <c:pt idx="7">
                  <c:v>Not wasting energy</c:v>
                </c:pt>
              </c:strCache>
            </c:strRef>
          </c:cat>
          <c:val>
            <c:numRef>
              <c:f>Arkusz1!$C$1:$C$8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B984-4192-952D-36E2E37B5A7A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Arkusz1!$A$1:$B$8</c:f>
              <c:strCache>
                <c:ptCount val="8"/>
                <c:pt idx="0">
                  <c:v>How do you save water </c:v>
                </c:pt>
                <c:pt idx="1">
                  <c:v>Turning off the tap when I'm not using water</c:v>
                </c:pt>
                <c:pt idx="2">
                  <c:v>Taking a shower instead of a bath</c:v>
                </c:pt>
                <c:pt idx="3">
                  <c:v>Watering the plants wisely</c:v>
                </c:pt>
                <c:pt idx="4">
                  <c:v>Checking my flat/house for any leaks</c:v>
                </c:pt>
                <c:pt idx="5">
                  <c:v>Being a responsible consumer</c:v>
                </c:pt>
                <c:pt idx="6">
                  <c:v>Using alternative sources of energy</c:v>
                </c:pt>
                <c:pt idx="7">
                  <c:v>Not wasting energy</c:v>
                </c:pt>
              </c:strCache>
            </c:strRef>
          </c:cat>
          <c:val>
            <c:numRef>
              <c:f>Arkusz1!$D$1:$D$8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B984-4192-952D-36E2E37B5A7A}"/>
            </c:ext>
          </c:extLst>
        </c:ser>
        <c:ser>
          <c:idx val="2"/>
          <c:order val="2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Arkusz1!$A$1:$B$8</c:f>
              <c:strCache>
                <c:ptCount val="8"/>
                <c:pt idx="0">
                  <c:v>How do you save water </c:v>
                </c:pt>
                <c:pt idx="1">
                  <c:v>Turning off the tap when I'm not using water</c:v>
                </c:pt>
                <c:pt idx="2">
                  <c:v>Taking a shower instead of a bath</c:v>
                </c:pt>
                <c:pt idx="3">
                  <c:v>Watering the plants wisely</c:v>
                </c:pt>
                <c:pt idx="4">
                  <c:v>Checking my flat/house for any leaks</c:v>
                </c:pt>
                <c:pt idx="5">
                  <c:v>Being a responsible consumer</c:v>
                </c:pt>
                <c:pt idx="6">
                  <c:v>Using alternative sources of energy</c:v>
                </c:pt>
                <c:pt idx="7">
                  <c:v>Not wasting energy</c:v>
                </c:pt>
              </c:strCache>
            </c:strRef>
          </c:cat>
          <c:val>
            <c:numRef>
              <c:f>Arkusz1!$E$1:$E$8</c:f>
              <c:numCache>
                <c:formatCode>General</c:formatCode>
                <c:ptCount val="8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84-4192-952D-36E2E37B5A7A}"/>
            </c:ext>
          </c:extLst>
        </c:ser>
        <c:ser>
          <c:idx val="3"/>
          <c:order val="3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Arkusz1!$A$1:$B$8</c:f>
              <c:strCache>
                <c:ptCount val="8"/>
                <c:pt idx="0">
                  <c:v>How do you save water </c:v>
                </c:pt>
                <c:pt idx="1">
                  <c:v>Turning off the tap when I'm not using water</c:v>
                </c:pt>
                <c:pt idx="2">
                  <c:v>Taking a shower instead of a bath</c:v>
                </c:pt>
                <c:pt idx="3">
                  <c:v>Watering the plants wisely</c:v>
                </c:pt>
                <c:pt idx="4">
                  <c:v>Checking my flat/house for any leaks</c:v>
                </c:pt>
                <c:pt idx="5">
                  <c:v>Being a responsible consumer</c:v>
                </c:pt>
                <c:pt idx="6">
                  <c:v>Using alternative sources of energy</c:v>
                </c:pt>
                <c:pt idx="7">
                  <c:v>Not wasting energy</c:v>
                </c:pt>
              </c:strCache>
            </c:strRef>
          </c:cat>
          <c:val>
            <c:numRef>
              <c:f>Arkusz1!$F$1:$F$8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B984-4192-952D-36E2E37B5A7A}"/>
            </c:ext>
          </c:extLst>
        </c:ser>
        <c:ser>
          <c:idx val="4"/>
          <c:order val="4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Arkusz1!$A$1:$B$8</c:f>
              <c:strCache>
                <c:ptCount val="8"/>
                <c:pt idx="0">
                  <c:v>How do you save water </c:v>
                </c:pt>
                <c:pt idx="1">
                  <c:v>Turning off the tap when I'm not using water</c:v>
                </c:pt>
                <c:pt idx="2">
                  <c:v>Taking a shower instead of a bath</c:v>
                </c:pt>
                <c:pt idx="3">
                  <c:v>Watering the plants wisely</c:v>
                </c:pt>
                <c:pt idx="4">
                  <c:v>Checking my flat/house for any leaks</c:v>
                </c:pt>
                <c:pt idx="5">
                  <c:v>Being a responsible consumer</c:v>
                </c:pt>
                <c:pt idx="6">
                  <c:v>Using alternative sources of energy</c:v>
                </c:pt>
                <c:pt idx="7">
                  <c:v>Not wasting energy</c:v>
                </c:pt>
              </c:strCache>
            </c:strRef>
          </c:cat>
          <c:val>
            <c:numRef>
              <c:f>Arkusz1!$G$1:$G$8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84-4192-952D-36E2E37B5A7A}"/>
            </c:ext>
          </c:extLst>
        </c:ser>
        <c:ser>
          <c:idx val="5"/>
          <c:order val="5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Arkusz1!$A$1:$B$8</c:f>
              <c:strCache>
                <c:ptCount val="8"/>
                <c:pt idx="0">
                  <c:v>How do you save water </c:v>
                </c:pt>
                <c:pt idx="1">
                  <c:v>Turning off the tap when I'm not using water</c:v>
                </c:pt>
                <c:pt idx="2">
                  <c:v>Taking a shower instead of a bath</c:v>
                </c:pt>
                <c:pt idx="3">
                  <c:v>Watering the plants wisely</c:v>
                </c:pt>
                <c:pt idx="4">
                  <c:v>Checking my flat/house for any leaks</c:v>
                </c:pt>
                <c:pt idx="5">
                  <c:v>Being a responsible consumer</c:v>
                </c:pt>
                <c:pt idx="6">
                  <c:v>Using alternative sources of energy</c:v>
                </c:pt>
                <c:pt idx="7">
                  <c:v>Not wasting energy</c:v>
                </c:pt>
              </c:strCache>
            </c:strRef>
          </c:cat>
          <c:val>
            <c:numRef>
              <c:f>Arkusz1!$H$1:$H$8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5-B984-4192-952D-36E2E37B5A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09715472"/>
        <c:axId val="963223600"/>
      </c:barChart>
      <c:catAx>
        <c:axId val="90971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63223600"/>
        <c:crosses val="autoZero"/>
        <c:auto val="1"/>
        <c:lblAlgn val="ctr"/>
        <c:lblOffset val="100"/>
        <c:noMultiLvlLbl val="0"/>
      </c:catAx>
      <c:valAx>
        <c:axId val="96322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09715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Harlow Solid Italic" panose="04030604020F02020D02" pitchFamily="82" charset="0"/>
                <a:ea typeface="+mn-ea"/>
                <a:cs typeface="+mn-cs"/>
              </a:defRPr>
            </a:pPr>
            <a:r>
              <a:rPr lang="pl-PL"/>
              <a:t>How do you save water?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Harlow Solid Italic" panose="04030604020F02020D02" pitchFamily="82" charset="0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A survey of teachers and school emplyees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arlow Solid Italic" panose="04030604020F02020D02" pitchFamily="82" charset="0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Arkusz1!$A$2:$A$9</c:f>
              <c:strCache>
                <c:ptCount val="6"/>
                <c:pt idx="0">
                  <c:v>Turning off the tap, when i am not using water</c:v>
                </c:pt>
                <c:pt idx="1">
                  <c:v>Wateing plants wisely</c:v>
                </c:pt>
                <c:pt idx="2">
                  <c:v>Checking my flat / house for any leaks</c:v>
                </c:pt>
                <c:pt idx="3">
                  <c:v>Being a responsible consumer</c:v>
                </c:pt>
                <c:pt idx="4">
                  <c:v>Using alternative sources of energy</c:v>
                </c:pt>
                <c:pt idx="5">
                  <c:v>Not wasting energy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9</c:v>
                </c:pt>
                <c:pt idx="1">
                  <c:v>7</c:v>
                </c:pt>
                <c:pt idx="2">
                  <c:v>3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B8-41D3-811F-494C52E833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5336895"/>
        <c:axId val="755333567"/>
      </c:barChart>
      <c:catAx>
        <c:axId val="755336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rlow Solid Italic" panose="04030604020F02020D02" pitchFamily="82" charset="0"/>
                <a:ea typeface="+mn-ea"/>
                <a:cs typeface="+mn-cs"/>
              </a:defRPr>
            </a:pPr>
            <a:endParaRPr lang="pl-PL"/>
          </a:p>
        </c:txPr>
        <c:crossAx val="755333567"/>
        <c:crosses val="autoZero"/>
        <c:auto val="1"/>
        <c:lblAlgn val="ctr"/>
        <c:lblOffset val="100"/>
        <c:noMultiLvlLbl val="0"/>
      </c:catAx>
      <c:valAx>
        <c:axId val="755333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rlow Solid Italic" panose="04030604020F02020D02" pitchFamily="82" charset="0"/>
                <a:ea typeface="+mn-ea"/>
                <a:cs typeface="+mn-cs"/>
              </a:defRPr>
            </a:pPr>
            <a:endParaRPr lang="pl-PL"/>
          </a:p>
        </c:txPr>
        <c:crossAx val="755336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arlow Solid Italic" panose="04030604020F02020D02" pitchFamily="82" charset="0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Harlow Solid Italic" panose="04030604020F02020D02" pitchFamily="82" charset="0"/>
        </a:defRPr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7.4931798457138418E-2"/>
          <c:y val="6.1856884831398007E-2"/>
          <c:w val="0.91119043266108946"/>
          <c:h val="0.852956383800566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Turning off the tap when im not using water</c:v>
                </c:pt>
                <c:pt idx="1">
                  <c:v>Taking a shower instend of a bath</c:v>
                </c:pt>
                <c:pt idx="2">
                  <c:v>Watering plants wisely</c:v>
                </c:pt>
                <c:pt idx="3">
                  <c:v>Checking my flat / house for any leaks</c:v>
                </c:pt>
                <c:pt idx="4">
                  <c:v>Being a responsible consumer</c:v>
                </c:pt>
                <c:pt idx="5">
                  <c:v>Using alternative sources of energy</c:v>
                </c:pt>
                <c:pt idx="6">
                  <c:v>Not wasting energy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25-4ABE-926A-61829F83D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75293984"/>
        <c:axId val="1075296480"/>
      </c:barChart>
      <c:catAx>
        <c:axId val="107529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75296480"/>
        <c:crosses val="autoZero"/>
        <c:auto val="1"/>
        <c:lblAlgn val="ctr"/>
        <c:lblOffset val="100"/>
        <c:noMultiLvlLbl val="0"/>
      </c:catAx>
      <c:valAx>
        <c:axId val="107529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752939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How do you save water?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Arkusz1!$A$2:$A$9</c:f>
              <c:strCache>
                <c:ptCount val="8"/>
                <c:pt idx="0">
                  <c:v>Turning off the tap while not using it</c:v>
                </c:pt>
                <c:pt idx="1">
                  <c:v>Taking a shower instead of bath</c:v>
                </c:pt>
                <c:pt idx="2">
                  <c:v>Watering plants wisely</c:v>
                </c:pt>
                <c:pt idx="3">
                  <c:v>Checking house/flat for any leaks</c:v>
                </c:pt>
                <c:pt idx="4">
                  <c:v>Being a responsible customer</c:v>
                </c:pt>
                <c:pt idx="5">
                  <c:v>Using alternative sources of energy</c:v>
                </c:pt>
                <c:pt idx="6">
                  <c:v>Not wasting energy</c:v>
                </c:pt>
                <c:pt idx="7">
                  <c:v>Other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37-479A-A78C-D722D18421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5569759"/>
        <c:axId val="1985573919"/>
      </c:barChart>
      <c:catAx>
        <c:axId val="1985569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85573919"/>
        <c:crosses val="autoZero"/>
        <c:auto val="1"/>
        <c:lblAlgn val="ctr"/>
        <c:lblOffset val="100"/>
        <c:noMultiLvlLbl val="0"/>
      </c:catAx>
      <c:valAx>
        <c:axId val="1985573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85569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0.30668</cdr:x>
      <cdr:y>0.07156</cdr:y>
    </cdr:from>
    <cdr:to>
      <cdr:x>0.7648</cdr:x>
      <cdr:y>0.11644</cdr:y>
    </cdr:to>
    <cdr:sp macro="" textlink="">
      <cdr:nvSpPr>
        <cdr:cNvPr id="2" name="pole tekstowe 4"/>
        <cdr:cNvSpPr txBox="1"/>
      </cdr:nvSpPr>
      <cdr:spPr>
        <a:xfrm xmlns:a="http://schemas.openxmlformats.org/drawingml/2006/main">
          <a:off x="3482854" y="490768"/>
          <a:ext cx="520260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400" b="1" dirty="0">
              <a:solidFill>
                <a:schemeClr val="bg1"/>
              </a:solidFill>
            </a:rPr>
            <a:t>The</a:t>
          </a:r>
          <a:r>
            <a:rPr lang="pl-PL" sz="1400" b="1" baseline="0" dirty="0">
              <a:solidFill>
                <a:schemeClr val="bg1"/>
              </a:solidFill>
            </a:rPr>
            <a:t> </a:t>
          </a:r>
          <a:r>
            <a:rPr lang="pl-PL" sz="1400" b="1" baseline="0" dirty="0" err="1">
              <a:solidFill>
                <a:schemeClr val="bg1"/>
              </a:solidFill>
            </a:rPr>
            <a:t>survey</a:t>
          </a:r>
          <a:r>
            <a:rPr lang="pl-PL" sz="1400" b="1" baseline="0" dirty="0">
              <a:solidFill>
                <a:schemeClr val="bg1"/>
              </a:solidFill>
            </a:rPr>
            <a:t> was </a:t>
          </a:r>
          <a:r>
            <a:rPr lang="pl-PL" sz="1400" b="1" baseline="0" dirty="0" err="1">
              <a:solidFill>
                <a:schemeClr val="bg1"/>
              </a:solidFill>
            </a:rPr>
            <a:t>taken</a:t>
          </a:r>
          <a:r>
            <a:rPr lang="pl-PL" sz="1400" b="1" baseline="0" dirty="0">
              <a:solidFill>
                <a:schemeClr val="bg1"/>
              </a:solidFill>
            </a:rPr>
            <a:t> </a:t>
          </a:r>
          <a:r>
            <a:rPr lang="pl-PL" sz="1400" b="1" baseline="0" dirty="0" err="1">
              <a:solidFill>
                <a:schemeClr val="bg1"/>
              </a:solidFill>
            </a:rPr>
            <a:t>among</a:t>
          </a:r>
          <a:r>
            <a:rPr lang="pl-PL" sz="1400" b="1" baseline="0" dirty="0">
              <a:solidFill>
                <a:schemeClr val="bg1"/>
              </a:solidFill>
            </a:rPr>
            <a:t> </a:t>
          </a:r>
          <a:r>
            <a:rPr lang="pl-PL" sz="1400" b="1" baseline="0" dirty="0" err="1">
              <a:solidFill>
                <a:schemeClr val="bg1"/>
              </a:solidFill>
            </a:rPr>
            <a:t>teachers</a:t>
          </a:r>
          <a:r>
            <a:rPr lang="pl-PL" sz="1400" b="1" baseline="0" dirty="0">
              <a:solidFill>
                <a:schemeClr val="bg1"/>
              </a:solidFill>
            </a:rPr>
            <a:t> and </a:t>
          </a:r>
          <a:r>
            <a:rPr lang="pl-PL" sz="1400" b="1" baseline="0" dirty="0" err="1">
              <a:solidFill>
                <a:schemeClr val="bg1"/>
              </a:solidFill>
            </a:rPr>
            <a:t>school</a:t>
          </a:r>
          <a:r>
            <a:rPr lang="pl-PL" sz="1400" b="1" baseline="0" dirty="0">
              <a:solidFill>
                <a:schemeClr val="bg1"/>
              </a:solidFill>
            </a:rPr>
            <a:t> </a:t>
          </a:r>
          <a:r>
            <a:rPr lang="pl-PL" sz="1400" b="1" baseline="0" dirty="0" err="1">
              <a:solidFill>
                <a:schemeClr val="bg1"/>
              </a:solidFill>
            </a:rPr>
            <a:t>workers</a:t>
          </a:r>
          <a:r>
            <a:rPr lang="pl-PL" sz="1400" b="1" baseline="0" dirty="0">
              <a:solidFill>
                <a:schemeClr val="bg1"/>
              </a:solidFill>
            </a:rPr>
            <a:t>.</a:t>
          </a:r>
          <a:endParaRPr lang="pl-PL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0.42128</cdr:x>
      <cdr:y>0.86667</cdr:y>
    </cdr:from>
    <cdr:to>
      <cdr:x>0.87563</cdr:x>
      <cdr:y>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4784270" y="5943599"/>
          <a:ext cx="515982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0.86461</cdr:x>
      <cdr:y>0.87738</cdr:y>
    </cdr:from>
    <cdr:to>
      <cdr:x>1</cdr:x>
      <cdr:y>1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9818915" y="6017076"/>
          <a:ext cx="1537607" cy="840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000" dirty="0"/>
            <a:t>Telimena Witkowska</a:t>
          </a:r>
        </a:p>
        <a:p xmlns:a="http://schemas.openxmlformats.org/drawingml/2006/main">
          <a:r>
            <a:rPr lang="pl-PL" sz="1000" dirty="0"/>
            <a:t>Weronika Chmielewska</a:t>
          </a:r>
        </a:p>
        <a:p xmlns:a="http://schemas.openxmlformats.org/drawingml/2006/main">
          <a:r>
            <a:rPr lang="pl-PL" sz="1000" dirty="0"/>
            <a:t>Olga Stefańska</a:t>
          </a:r>
        </a:p>
        <a:p xmlns:a="http://schemas.openxmlformats.org/drawingml/2006/main">
          <a:r>
            <a:rPr lang="pl-PL" sz="1000" dirty="0"/>
            <a:t>Maja Figurska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567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455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729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828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225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964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4/21/2024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690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4/21/2024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674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4/21/2024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02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486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386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4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0" r:id="rId6"/>
    <p:sldLayoutId id="2147483736" r:id="rId7"/>
    <p:sldLayoutId id="2147483737" r:id="rId8"/>
    <p:sldLayoutId id="2147483738" r:id="rId9"/>
    <p:sldLayoutId id="2147483739" r:id="rId10"/>
    <p:sldLayoutId id="2147483741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24">
            <a:extLst>
              <a:ext uri="{FF2B5EF4-FFF2-40B4-BE49-F238E27FC236}">
                <a16:creationId xmlns:a16="http://schemas.microsoft.com/office/drawing/2014/main" id="{BFB2D26E-FBAE-45B8-B0F6-80E4ABDEC3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26">
            <a:extLst>
              <a:ext uri="{FF2B5EF4-FFF2-40B4-BE49-F238E27FC236}">
                <a16:creationId xmlns:a16="http://schemas.microsoft.com/office/drawing/2014/main" id="{23442A66-721F-4552-A3AD-3A2215F0C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" name="Rectangle 28">
            <a:extLst>
              <a:ext uri="{FF2B5EF4-FFF2-40B4-BE49-F238E27FC236}">
                <a16:creationId xmlns:a16="http://schemas.microsoft.com/office/drawing/2014/main" id="{67EA5288-5BEB-4C44-949A-ED209FE21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0767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71599" y="1223889"/>
            <a:ext cx="2705101" cy="2508139"/>
          </a:xfrm>
        </p:spPr>
        <p:txBody>
          <a:bodyPr>
            <a:normAutofit/>
          </a:bodyPr>
          <a:lstStyle/>
          <a:p>
            <a:r>
              <a:rPr lang="pl-PL" b="1" dirty="0"/>
              <a:t>How do </a:t>
            </a:r>
            <a:r>
              <a:rPr lang="pl-PL" b="1" err="1"/>
              <a:t>you</a:t>
            </a:r>
            <a:r>
              <a:rPr lang="pl-PL" b="1" dirty="0"/>
              <a:t> </a:t>
            </a:r>
            <a:r>
              <a:rPr lang="pl-PL" b="1" err="1"/>
              <a:t>save</a:t>
            </a:r>
            <a:r>
              <a:rPr lang="pl-PL" b="1" dirty="0"/>
              <a:t> </a:t>
            </a:r>
            <a:r>
              <a:rPr lang="pl-PL" b="1" err="1"/>
              <a:t>water</a:t>
            </a:r>
            <a:r>
              <a:rPr lang="pl-PL" b="1" dirty="0"/>
              <a:t>?</a:t>
            </a:r>
            <a:br>
              <a:rPr lang="pl-PL" b="1" dirty="0"/>
            </a:br>
            <a:endParaRPr lang="pl-PL" sz="32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47019" y="4962832"/>
            <a:ext cx="2705100" cy="137160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400" b="1" dirty="0">
                <a:latin typeface="Calibri"/>
                <a:cs typeface="Calibri"/>
              </a:rPr>
              <a:t>Wyniki ankiety przeprowadzonej przez uczniów oddziałów dwujęzycznych wśród nauczycieli i innych pracowników szkoły z okazji obchodów Dnia Wody </a:t>
            </a:r>
            <a:r>
              <a:rPr lang="pl-PL" sz="1400" b="1" dirty="0"/>
              <a:t>.</a:t>
            </a:r>
          </a:p>
        </p:txBody>
      </p:sp>
      <p:pic>
        <p:nvPicPr>
          <p:cNvPr id="4" name="Picture 3" descr="Person washing hands illustration">
            <a:extLst>
              <a:ext uri="{FF2B5EF4-FFF2-40B4-BE49-F238E27FC236}">
                <a16:creationId xmlns:a16="http://schemas.microsoft.com/office/drawing/2014/main" id="{A0178E91-E256-3E32-39CB-E4E0F24DA3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62" r="29928" b="-1"/>
          <a:stretch/>
        </p:blipFill>
        <p:spPr>
          <a:xfrm>
            <a:off x="5410200" y="10"/>
            <a:ext cx="67818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93490" y="-1050617"/>
            <a:ext cx="9144000" cy="2387600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How do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you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save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water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 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006781" y="245806"/>
            <a:ext cx="2261419" cy="133718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l-PL" sz="1000" dirty="0"/>
              <a:t>Laura Skowrońska </a:t>
            </a:r>
          </a:p>
          <a:p>
            <a:r>
              <a:rPr lang="pl-PL" sz="1000" dirty="0"/>
              <a:t>Zuzia Rosłaniec</a:t>
            </a:r>
          </a:p>
          <a:p>
            <a:r>
              <a:rPr lang="pl-PL" sz="1000" dirty="0"/>
              <a:t>Zuzia </a:t>
            </a:r>
            <a:r>
              <a:rPr lang="pl-PL" sz="1000" dirty="0" err="1"/>
              <a:t>Mirosławsa</a:t>
            </a:r>
            <a:endParaRPr lang="pl-PL" sz="1000" dirty="0"/>
          </a:p>
          <a:p>
            <a:r>
              <a:rPr lang="pl-PL" sz="1000" dirty="0"/>
              <a:t>Dominika Sycz</a:t>
            </a:r>
          </a:p>
          <a:p>
            <a:r>
              <a:rPr lang="pl-PL" sz="1000" dirty="0"/>
              <a:t>Michalina Mierzejewska 7b</a:t>
            </a: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0132342"/>
              </p:ext>
            </p:extLst>
          </p:nvPr>
        </p:nvGraphicFramePr>
        <p:xfrm>
          <a:off x="150249" y="1586145"/>
          <a:ext cx="11896725" cy="4438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01593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1589" y="5929285"/>
            <a:ext cx="3316941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dirty="0"/>
              <a:t>People </a:t>
            </a:r>
            <a:r>
              <a:rPr lang="pl-PL" dirty="0" err="1"/>
              <a:t>taking</a:t>
            </a:r>
            <a:r>
              <a:rPr lang="pl-PL" dirty="0"/>
              <a:t> part in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survey</a:t>
            </a:r>
            <a:r>
              <a:rPr lang="pl-PL" dirty="0"/>
              <a:t> </a:t>
            </a:r>
            <a:r>
              <a:rPr lang="pl-PL" dirty="0" err="1"/>
              <a:t>were</a:t>
            </a:r>
            <a:r>
              <a:rPr lang="pl-PL" dirty="0"/>
              <a:t> </a:t>
            </a:r>
            <a:r>
              <a:rPr lang="pl-PL" dirty="0" err="1"/>
              <a:t>teachers</a:t>
            </a:r>
            <a:r>
              <a:rPr lang="pl-PL" dirty="0"/>
              <a:t> and </a:t>
            </a:r>
            <a:r>
              <a:rPr lang="pl-PL" dirty="0" err="1"/>
              <a:t>school</a:t>
            </a:r>
            <a:r>
              <a:rPr lang="pl-PL" dirty="0"/>
              <a:t> </a:t>
            </a:r>
            <a:r>
              <a:rPr lang="pl-PL" dirty="0" err="1"/>
              <a:t>workers</a:t>
            </a:r>
            <a:endParaRPr lang="pl-PL" dirty="0"/>
          </a:p>
        </p:txBody>
      </p:sp>
      <p:sp>
        <p:nvSpPr>
          <p:cNvPr id="5" name="pole tekstowe 8">
            <a:extLst>
              <a:ext uri="{FF2B5EF4-FFF2-40B4-BE49-F238E27FC236}">
                <a16:creationId xmlns:a16="http://schemas.microsoft.com/office/drawing/2014/main" id="{64138D5D-F43A-67E8-E324-8D07081FD975}"/>
              </a:ext>
            </a:extLst>
          </p:cNvPr>
          <p:cNvSpPr txBox="1"/>
          <p:nvPr/>
        </p:nvSpPr>
        <p:spPr>
          <a:xfrm>
            <a:off x="161363" y="184485"/>
            <a:ext cx="372082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dirty="0"/>
              <a:t>Patryk, Maciek K., Maciek G.,</a:t>
            </a:r>
          </a:p>
          <a:p>
            <a:r>
              <a:rPr lang="pl-PL" sz="1600" dirty="0"/>
              <a:t>Wiktoria B., Maria, Ala 7B</a:t>
            </a:r>
          </a:p>
        </p:txBody>
      </p:sp>
    </p:spTree>
    <p:extLst>
      <p:ext uri="{BB962C8B-B14F-4D97-AF65-F5344CB8AC3E}">
        <p14:creationId xmlns:p14="http://schemas.microsoft.com/office/powerpoint/2010/main" val="23963803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69279" y="6195701"/>
            <a:ext cx="9144000" cy="6003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latin typeface="Calibri"/>
                <a:cs typeface="Calibri"/>
              </a:rPr>
              <a:t>Maja </a:t>
            </a:r>
            <a:r>
              <a:rPr lang="pl-PL" err="1">
                <a:latin typeface="Calibri"/>
                <a:cs typeface="Calibri"/>
              </a:rPr>
              <a:t>Najmark</a:t>
            </a:r>
            <a:r>
              <a:rPr lang="pl-PL" dirty="0">
                <a:latin typeface="Calibri"/>
                <a:cs typeface="Calibri"/>
              </a:rPr>
              <a:t>, Barbara Sieńko, Sandra Bieniek 8B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791" y="493417"/>
            <a:ext cx="9579835" cy="569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2730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/>
              <a:t>How do </a:t>
            </a:r>
            <a:r>
              <a:rPr lang="pl-PL" sz="4800" b="1" err="1"/>
              <a:t>you</a:t>
            </a:r>
            <a:r>
              <a:rPr lang="pl-PL" sz="4800" b="1" dirty="0"/>
              <a:t> </a:t>
            </a:r>
            <a:r>
              <a:rPr lang="pl-PL" sz="4800" b="1" err="1"/>
              <a:t>save</a:t>
            </a:r>
            <a:r>
              <a:rPr lang="pl-PL" sz="4800" b="1" dirty="0"/>
              <a:t> </a:t>
            </a:r>
            <a:r>
              <a:rPr lang="pl-PL" sz="4800" b="1" err="1"/>
              <a:t>water</a:t>
            </a:r>
            <a:r>
              <a:rPr lang="pl-PL" sz="4800" b="1" dirty="0"/>
              <a:t>? </a:t>
            </a:r>
            <a:br>
              <a:rPr lang="pl-PL" sz="2800" b="1" dirty="0"/>
            </a:br>
            <a:r>
              <a:rPr lang="pl-PL" sz="1400" dirty="0"/>
              <a:t>The </a:t>
            </a:r>
            <a:r>
              <a:rPr lang="pl-PL" sz="1400" err="1"/>
              <a:t>survey</a:t>
            </a:r>
            <a:r>
              <a:rPr lang="pl-PL" sz="1400" dirty="0"/>
              <a:t> was </a:t>
            </a:r>
            <a:r>
              <a:rPr lang="pl-PL" sz="1400" err="1"/>
              <a:t>conducted</a:t>
            </a:r>
            <a:r>
              <a:rPr lang="pl-PL" sz="1400" dirty="0"/>
              <a:t> </a:t>
            </a:r>
            <a:r>
              <a:rPr lang="pl-PL" sz="1400" err="1"/>
              <a:t>among</a:t>
            </a:r>
            <a:r>
              <a:rPr lang="pl-PL" sz="1400" dirty="0"/>
              <a:t> </a:t>
            </a:r>
            <a:r>
              <a:rPr lang="pl-PL" sz="1400" err="1"/>
              <a:t>teachers</a:t>
            </a:r>
            <a:r>
              <a:rPr lang="pl-PL" sz="1400" dirty="0"/>
              <a:t> and </a:t>
            </a:r>
            <a:r>
              <a:rPr lang="pl-PL" sz="1400" err="1"/>
              <a:t>school</a:t>
            </a:r>
            <a:r>
              <a:rPr lang="pl-PL" sz="1400" dirty="0"/>
              <a:t> </a:t>
            </a:r>
            <a:r>
              <a:rPr lang="pl-PL" sz="1400" err="1"/>
              <a:t>employers</a:t>
            </a:r>
            <a:r>
              <a:rPr lang="pl-PL" sz="1400" dirty="0"/>
              <a:t>.</a:t>
            </a:r>
            <a:r>
              <a:rPr lang="pl-PL" sz="1600" dirty="0"/>
              <a:t> 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1800134027"/>
              </p:ext>
            </p:extLst>
          </p:nvPr>
        </p:nvGraphicFramePr>
        <p:xfrm>
          <a:off x="290558" y="2038773"/>
          <a:ext cx="11505693" cy="409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92222" y="6319712"/>
            <a:ext cx="697906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dirty="0"/>
              <a:t> Michał Runo, Krzysztof Grzybowski, Janek Jóźwiak, Kornel Szklarski 8B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494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5F43938D-2A7A-D683-0A38-FA7BFBF8B0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991585"/>
              </p:ext>
            </p:extLst>
          </p:nvPr>
        </p:nvGraphicFramePr>
        <p:xfrm>
          <a:off x="710376" y="517710"/>
          <a:ext cx="10802100" cy="6111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25E8F598-4D89-5E2B-666F-0F71637A76CB}"/>
              </a:ext>
            </a:extLst>
          </p:cNvPr>
          <p:cNvSpPr txBox="1"/>
          <p:nvPr/>
        </p:nvSpPr>
        <p:spPr>
          <a:xfrm>
            <a:off x="-3207" y="6298701"/>
            <a:ext cx="1029626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dirty="0"/>
              <a:t>Ignacy Pawłowski Andrzej Wąs, Stanisław Zakrzewski</a:t>
            </a:r>
          </a:p>
          <a:p>
            <a:r>
              <a:rPr lang="pl-PL" dirty="0"/>
              <a:t>7B</a:t>
            </a:r>
          </a:p>
        </p:txBody>
      </p:sp>
    </p:spTree>
    <p:extLst>
      <p:ext uri="{BB962C8B-B14F-4D97-AF65-F5344CB8AC3E}">
        <p14:creationId xmlns:p14="http://schemas.microsoft.com/office/powerpoint/2010/main" val="26868145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205426"/>
              </p:ext>
            </p:extLst>
          </p:nvPr>
        </p:nvGraphicFramePr>
        <p:xfrm>
          <a:off x="24581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1408229" y="6340313"/>
            <a:ext cx="78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8B</a:t>
            </a:r>
          </a:p>
        </p:txBody>
      </p:sp>
    </p:spTree>
    <p:extLst>
      <p:ext uri="{BB962C8B-B14F-4D97-AF65-F5344CB8AC3E}">
        <p14:creationId xmlns:p14="http://schemas.microsoft.com/office/powerpoint/2010/main" val="15948597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66501"/>
            <a:ext cx="9144000" cy="1182399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</a:t>
            </a:r>
            <a:r>
              <a:rPr lang="pl-PL" b="1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l-PL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</a:t>
            </a:r>
            <a:r>
              <a:rPr lang="pl-PL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</a:t>
            </a:r>
            <a:r>
              <a:rPr lang="pl-PL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2936261590"/>
              </p:ext>
            </p:extLst>
          </p:nvPr>
        </p:nvGraphicFramePr>
        <p:xfrm>
          <a:off x="1834401" y="1381806"/>
          <a:ext cx="8007004" cy="473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98322" y="6528618"/>
            <a:ext cx="6037007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1000" dirty="0">
                <a:solidFill>
                  <a:schemeClr val="bg1"/>
                </a:solidFill>
              </a:rPr>
              <a:t>J</a:t>
            </a:r>
            <a:r>
              <a:rPr lang="pl-PL" sz="1200" dirty="0">
                <a:solidFill>
                  <a:schemeClr val="bg1"/>
                </a:solidFill>
              </a:rPr>
              <a:t>an Materna, Grzegorz </a:t>
            </a:r>
            <a:r>
              <a:rPr lang="pl-PL" sz="1200" dirty="0" err="1">
                <a:solidFill>
                  <a:schemeClr val="bg1"/>
                </a:solidFill>
              </a:rPr>
              <a:t>Gromysz</a:t>
            </a:r>
            <a:r>
              <a:rPr lang="pl-PL" sz="1200" dirty="0">
                <a:solidFill>
                  <a:schemeClr val="bg1"/>
                </a:solidFill>
              </a:rPr>
              <a:t>, Leszek Majewski, </a:t>
            </a:r>
            <a:r>
              <a:rPr lang="pl-PL" sz="1200" dirty="0" err="1">
                <a:solidFill>
                  <a:schemeClr val="bg1"/>
                </a:solidFill>
              </a:rPr>
              <a:t>Ila</a:t>
            </a:r>
            <a:r>
              <a:rPr lang="pl-PL" sz="1200" dirty="0">
                <a:solidFill>
                  <a:schemeClr val="bg1"/>
                </a:solidFill>
              </a:rPr>
              <a:t> </a:t>
            </a:r>
            <a:r>
              <a:rPr lang="pl-PL" sz="1200" dirty="0" err="1">
                <a:solidFill>
                  <a:schemeClr val="bg1"/>
                </a:solidFill>
              </a:rPr>
              <a:t>Galuza</a:t>
            </a:r>
            <a:r>
              <a:rPr lang="pl-PL" sz="1200" dirty="0">
                <a:solidFill>
                  <a:schemeClr val="bg1"/>
                </a:solidFill>
              </a:rPr>
              <a:t> 8b</a:t>
            </a:r>
          </a:p>
        </p:txBody>
      </p:sp>
    </p:spTree>
    <p:extLst>
      <p:ext uri="{BB962C8B-B14F-4D97-AF65-F5344CB8AC3E}">
        <p14:creationId xmlns:p14="http://schemas.microsoft.com/office/powerpoint/2010/main" val="29522453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1226285520"/>
              </p:ext>
            </p:extLst>
          </p:nvPr>
        </p:nvGraphicFramePr>
        <p:xfrm>
          <a:off x="1541191" y="324196"/>
          <a:ext cx="9257042" cy="5921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618508" y="6292735"/>
            <a:ext cx="754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Anastazja K.     Helena A.   Wiktor D.   Kajetan K.   Konrad K.         Klasa 7B</a:t>
            </a:r>
          </a:p>
        </p:txBody>
      </p:sp>
    </p:spTree>
    <p:extLst>
      <p:ext uri="{BB962C8B-B14F-4D97-AF65-F5344CB8AC3E}">
        <p14:creationId xmlns:p14="http://schemas.microsoft.com/office/powerpoint/2010/main" val="34675530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316093"/>
              </p:ext>
            </p:extLst>
          </p:nvPr>
        </p:nvGraphicFramePr>
        <p:xfrm>
          <a:off x="1208025" y="348748"/>
          <a:ext cx="9694101" cy="5232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-3320" y="6320986"/>
            <a:ext cx="834069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dirty="0"/>
              <a:t> Zuzanna Małek, Michalina Dudek, Alicja Parys 8B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393788" y="5784809"/>
            <a:ext cx="7596554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1400" b="1" dirty="0" err="1"/>
              <a:t>Survey</a:t>
            </a:r>
            <a:r>
              <a:rPr lang="pl-PL" sz="1400" b="1" dirty="0"/>
              <a:t> was </a:t>
            </a:r>
            <a:r>
              <a:rPr lang="pl-PL" sz="1400" b="1" dirty="0" err="1"/>
              <a:t>taken</a:t>
            </a:r>
            <a:r>
              <a:rPr lang="pl-PL" sz="1400" b="1" dirty="0"/>
              <a:t> </a:t>
            </a:r>
            <a:r>
              <a:rPr lang="pl-PL" sz="1400" b="1" dirty="0" err="1"/>
              <a:t>among</a:t>
            </a:r>
            <a:r>
              <a:rPr lang="pl-PL" sz="1400" b="1" dirty="0"/>
              <a:t> </a:t>
            </a:r>
            <a:r>
              <a:rPr lang="pl-PL" sz="1400" b="1" dirty="0" err="1"/>
              <a:t>teachers</a:t>
            </a:r>
            <a:r>
              <a:rPr lang="pl-PL" sz="1400" b="1" dirty="0"/>
              <a:t> and </a:t>
            </a:r>
            <a:r>
              <a:rPr lang="pl-PL" sz="1400" b="1" dirty="0" err="1"/>
              <a:t>schools</a:t>
            </a:r>
            <a:r>
              <a:rPr lang="pl-PL" sz="1400" b="1" dirty="0"/>
              <a:t> </a:t>
            </a:r>
            <a:r>
              <a:rPr lang="pl-PL" sz="1400" b="1" dirty="0" err="1"/>
              <a:t>employees</a:t>
            </a:r>
          </a:p>
        </p:txBody>
      </p:sp>
    </p:spTree>
    <p:extLst>
      <p:ext uri="{BB962C8B-B14F-4D97-AF65-F5344CB8AC3E}">
        <p14:creationId xmlns:p14="http://schemas.microsoft.com/office/powerpoint/2010/main" val="27971112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346527247"/>
              </p:ext>
            </p:extLst>
          </p:nvPr>
        </p:nvGraphicFramePr>
        <p:xfrm>
          <a:off x="819111" y="331839"/>
          <a:ext cx="10612484" cy="5803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0" y="6310184"/>
            <a:ext cx="679936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pl-PL" dirty="0"/>
              <a:t>Klasa 7b: Wiktoria Mainka, Zofia </a:t>
            </a:r>
            <a:r>
              <a:rPr lang="pl-PL" err="1"/>
              <a:t>Borczyk</a:t>
            </a:r>
            <a:r>
              <a:rPr lang="pl-PL" dirty="0"/>
              <a:t>, Olivia </a:t>
            </a:r>
            <a:r>
              <a:rPr lang="pl-PL" err="1"/>
              <a:t>Grubbs</a:t>
            </a:r>
            <a:r>
              <a:rPr lang="pl-PL" dirty="0"/>
              <a:t>, Adam Dworski</a:t>
            </a:r>
          </a:p>
        </p:txBody>
      </p:sp>
    </p:spTree>
    <p:extLst>
      <p:ext uri="{BB962C8B-B14F-4D97-AF65-F5344CB8AC3E}">
        <p14:creationId xmlns:p14="http://schemas.microsoft.com/office/powerpoint/2010/main" val="22316254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lassicFrameVTI">
  <a:themeElements>
    <a:clrScheme name="Custom 22">
      <a:dk1>
        <a:sysClr val="windowText" lastClr="000000"/>
      </a:dk1>
      <a:lt1>
        <a:sysClr val="window" lastClr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ClassicFrameVTI</vt:lpstr>
      <vt:lpstr>How do you save water? </vt:lpstr>
      <vt:lpstr>Prezentacja programu PowerPoint</vt:lpstr>
      <vt:lpstr>How do you save water?  The survey was conducted among teachers and school employers. </vt:lpstr>
      <vt:lpstr>Prezentacja programu PowerPoint</vt:lpstr>
      <vt:lpstr>Prezentacja programu PowerPoint</vt:lpstr>
      <vt:lpstr>How do you save water?</vt:lpstr>
      <vt:lpstr>Prezentacja programu PowerPoint</vt:lpstr>
      <vt:lpstr>Prezentacja programu PowerPoint</vt:lpstr>
      <vt:lpstr>Prezentacja programu PowerPoint</vt:lpstr>
      <vt:lpstr>How do you save water ?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132</cp:revision>
  <dcterms:created xsi:type="dcterms:W3CDTF">2024-04-21T16:38:36Z</dcterms:created>
  <dcterms:modified xsi:type="dcterms:W3CDTF">2024-04-21T17:12:44Z</dcterms:modified>
</cp:coreProperties>
</file>