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e9a2e98e7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4e9a2e98e7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e9a2e98e7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4e9a2e98e7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e9a2e98e7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4e9a2e98e7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e9a2e98e7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4e9a2e98e7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4e9a2e98e7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4e9a2e98e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e9a2e98e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e9a2e98e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e9a2e98e7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4e9a2e98e7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e9a2e98e7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4e9a2e98e7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4e9a2e98e7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4e9a2e98e7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e9a2e98e7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4e9a2e98e7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e9a2e98e7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4e9a2e98e7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39.png"/><Relationship Id="rId5" Type="http://schemas.openxmlformats.org/officeDocument/2006/relationships/image" Target="../media/image38.png"/><Relationship Id="rId6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36.png"/><Relationship Id="rId5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4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hyperlink" Target="https://pl.wikipedia.org/wiki/Hormony" TargetMode="External"/><Relationship Id="rId5" Type="http://schemas.openxmlformats.org/officeDocument/2006/relationships/hyperlink" Target="https://pl.wikipedia.org/wiki/Enzymy" TargetMode="External"/><Relationship Id="rId6" Type="http://schemas.openxmlformats.org/officeDocument/2006/relationships/hyperlink" Target="https://pl.wikipedia.org/wiki/Metabolizm" TargetMode="External"/><Relationship Id="rId7" Type="http://schemas.openxmlformats.org/officeDocument/2006/relationships/image" Target="../media/image7.png"/><Relationship Id="rId8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31.jp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7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37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23.png"/><Relationship Id="rId5" Type="http://schemas.openxmlformats.org/officeDocument/2006/relationships/image" Target="../media/image29.png"/><Relationship Id="rId6" Type="http://schemas.openxmlformats.org/officeDocument/2006/relationships/image" Target="../media/image24.png"/><Relationship Id="rId7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33.png"/><Relationship Id="rId5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044550"/>
            <a:ext cx="8520600" cy="9198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/>
              <a:t>Woda źródłem życia</a:t>
            </a:r>
            <a:endParaRPr b="1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88875" y="34840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3420">
                <a:highlight>
                  <a:schemeClr val="lt1"/>
                </a:highlight>
              </a:rPr>
              <a:t>Deszcz</a:t>
            </a:r>
            <a:endParaRPr b="1" sz="3420">
              <a:highlight>
                <a:schemeClr val="lt1"/>
              </a:highlight>
            </a:endParaRPr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900">
                <a:solidFill>
                  <a:schemeClr val="dk1"/>
                </a:solidFill>
                <a:highlight>
                  <a:schemeClr val="lt1"/>
                </a:highlight>
              </a:rPr>
              <a:t>Są to</a:t>
            </a:r>
            <a:r>
              <a:rPr b="1" lang="pl" sz="1900">
                <a:solidFill>
                  <a:srgbClr val="4D5156"/>
                </a:solidFill>
                <a:highlight>
                  <a:schemeClr val="lt1"/>
                </a:highlight>
              </a:rPr>
              <a:t> </a:t>
            </a:r>
            <a:r>
              <a:rPr b="1" lang="pl" sz="1900">
                <a:solidFill>
                  <a:srgbClr val="040C28"/>
                </a:solidFill>
                <a:highlight>
                  <a:schemeClr val="lt1"/>
                </a:highlight>
              </a:rPr>
              <a:t>ciekłe lub stałe produkty kondensacji pary wodnej, które opadają z atmosfery</a:t>
            </a:r>
            <a:r>
              <a:rPr b="1" lang="pl" sz="1900">
                <a:solidFill>
                  <a:srgbClr val="4D5156"/>
                </a:solidFill>
                <a:highlight>
                  <a:schemeClr val="lt1"/>
                </a:highlight>
              </a:rPr>
              <a:t>.</a:t>
            </a:r>
            <a:endParaRPr b="1" sz="1900">
              <a:solidFill>
                <a:srgbClr val="4D5156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900">
                <a:solidFill>
                  <a:schemeClr val="dk1"/>
                </a:solidFill>
                <a:highlight>
                  <a:schemeClr val="lt1"/>
                </a:highlight>
              </a:rPr>
              <a:t>Jakie są dobre strony deszczu: </a:t>
            </a:r>
            <a:endParaRPr b="1" sz="1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900">
                <a:solidFill>
                  <a:schemeClr val="dk1"/>
                </a:solidFill>
                <a:highlight>
                  <a:schemeClr val="lt1"/>
                </a:highlight>
              </a:rPr>
              <a:t>- podlewa rośliny, </a:t>
            </a:r>
            <a:endParaRPr b="1" sz="1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900">
                <a:solidFill>
                  <a:schemeClr val="dk1"/>
                </a:solidFill>
                <a:highlight>
                  <a:schemeClr val="lt1"/>
                </a:highlight>
              </a:rPr>
              <a:t>- pomaga rozwijać się organizmom żywym, </a:t>
            </a:r>
            <a:endParaRPr b="1" sz="1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900">
                <a:solidFill>
                  <a:schemeClr val="dk1"/>
                </a:solidFill>
                <a:highlight>
                  <a:schemeClr val="lt1"/>
                </a:highlight>
              </a:rPr>
              <a:t>np. owadom, </a:t>
            </a:r>
            <a:endParaRPr b="1" sz="1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900">
                <a:solidFill>
                  <a:schemeClr val="dk1"/>
                </a:solidFill>
                <a:highlight>
                  <a:schemeClr val="lt1"/>
                </a:highlight>
              </a:rPr>
              <a:t>- zasila rzeki, jeziora, morza, żeby nie wyschły, </a:t>
            </a:r>
            <a:endParaRPr b="1" sz="1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1900">
                <a:solidFill>
                  <a:schemeClr val="dk1"/>
                </a:solidFill>
                <a:highlight>
                  <a:schemeClr val="lt1"/>
                </a:highlight>
              </a:rPr>
              <a:t>- deszcz zmywa kurz i brud osadzający się wszędzie.</a:t>
            </a:r>
            <a:endParaRPr b="1" sz="3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4400" y="1754925"/>
            <a:ext cx="2320800" cy="16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5075" y="3405925"/>
            <a:ext cx="2658449" cy="14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6600" y="1754925"/>
            <a:ext cx="2007400" cy="165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3620">
                <a:highlight>
                  <a:schemeClr val="lt1"/>
                </a:highlight>
              </a:rPr>
              <a:t>Brak wody</a:t>
            </a:r>
            <a:endParaRPr b="1" sz="3620">
              <a:highlight>
                <a:schemeClr val="lt1"/>
              </a:highlight>
            </a:endParaRPr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200">
                <a:solidFill>
                  <a:schemeClr val="dk1"/>
                </a:solidFill>
                <a:highlight>
                  <a:schemeClr val="lt1"/>
                </a:highlight>
              </a:rPr>
              <a:t>Susza</a:t>
            </a:r>
            <a:endParaRPr b="1" sz="2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700">
                <a:solidFill>
                  <a:schemeClr val="dk1"/>
                </a:solidFill>
                <a:highlight>
                  <a:schemeClr val="lt1"/>
                </a:highlight>
              </a:rPr>
              <a:t>Susza to jedno z najbardziej dotkliwych, a zarazem ekstremalnych zjawisk naturalnych oddziałujących na społeczeństwo oraz środowisko. Suszę charakteryzuje długotrwały deficyt opadów wynikający z cech klimatu, ale o złożonym wymiarze fizycznym.</a:t>
            </a:r>
            <a:endParaRPr b="1" sz="1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375" y="3002750"/>
            <a:ext cx="2619375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2750" y="3002751"/>
            <a:ext cx="27717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/>
        </p:nvSpPr>
        <p:spPr>
          <a:xfrm>
            <a:off x="6326500" y="2636000"/>
            <a:ext cx="23532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600">
                <a:solidFill>
                  <a:schemeClr val="dk1"/>
                </a:solidFill>
                <a:highlight>
                  <a:schemeClr val="lt1"/>
                </a:highlight>
              </a:rPr>
              <a:t>Susza powoduje </a:t>
            </a:r>
            <a:r>
              <a:rPr b="1" lang="pl" sz="1700">
                <a:solidFill>
                  <a:schemeClr val="dk1"/>
                </a:solidFill>
                <a:highlight>
                  <a:schemeClr val="lt1"/>
                </a:highlight>
              </a:rPr>
              <a:t>przesuszenie gleby, zmniejszenie lub całkowite zniszczenie upraw roślinnych, a także zwiększone prawdopodobieństwo pożarów.</a:t>
            </a:r>
            <a:endParaRPr b="1" sz="16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</a:t>
            </a:r>
            <a:endParaRPr/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311700" y="1126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600">
                <a:solidFill>
                  <a:schemeClr val="dk1"/>
                </a:solidFill>
                <a:highlight>
                  <a:schemeClr val="lt1"/>
                </a:highlight>
              </a:rPr>
              <a:t>Dziękuję za uwagę!</a:t>
            </a:r>
            <a:endParaRPr b="1" sz="3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3600">
                <a:solidFill>
                  <a:schemeClr val="dk1"/>
                </a:solidFill>
                <a:highlight>
                  <a:schemeClr val="lt1"/>
                </a:highlight>
              </a:rPr>
              <a:t>Julia Puchalska 8a</a:t>
            </a:r>
            <a:endParaRPr b="1" sz="36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7448" y="2667853"/>
            <a:ext cx="4309101" cy="220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713200" y="355025"/>
            <a:ext cx="402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2920">
                <a:solidFill>
                  <a:schemeClr val="lt1"/>
                </a:solidFill>
                <a:highlight>
                  <a:schemeClr val="dk1"/>
                </a:highlight>
              </a:rPr>
              <a:t>Czym jest woda?</a:t>
            </a:r>
            <a:endParaRPr b="1" sz="292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350">
                <a:solidFill>
                  <a:schemeClr val="dk1"/>
                </a:solidFill>
                <a:highlight>
                  <a:schemeClr val="lt1"/>
                </a:highlight>
              </a:rPr>
              <a:t>Woda to związek chemiczny.</a:t>
            </a:r>
            <a:endParaRPr b="1" sz="23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2350">
                <a:solidFill>
                  <a:schemeClr val="dk1"/>
                </a:solidFill>
                <a:highlight>
                  <a:schemeClr val="lt1"/>
                </a:highlight>
              </a:rPr>
              <a:t>Jest powszechnym </a:t>
            </a:r>
            <a:r>
              <a:rPr b="1" lang="pl" sz="2250">
                <a:solidFill>
                  <a:schemeClr val="dk1"/>
                </a:solidFill>
                <a:highlight>
                  <a:schemeClr val="lt1"/>
                </a:highlight>
              </a:rPr>
              <a:t>rozpuszczalnikiem związków ustrojowych </a:t>
            </a:r>
            <a:r>
              <a:rPr b="1" lang="pl" sz="2350">
                <a:solidFill>
                  <a:schemeClr val="dk1"/>
                </a:solidFill>
                <a:highlight>
                  <a:schemeClr val="lt1"/>
                </a:highlight>
              </a:rPr>
              <a:t>i niezbędnym uzupełnieniem pokarmu wszystkich znanych organizmów. Uczestniczy w przebiegu większości reakcji metabolicznych, stanowi środek transportu wewnątrzustrojowego, np. produktów przemiany materii, substancji odżywczych, </a:t>
            </a:r>
            <a:r>
              <a:rPr b="1" lang="pl" sz="2350">
                <a:solidFill>
                  <a:schemeClr val="dk1"/>
                </a:solidFill>
                <a:highlight>
                  <a:schemeClr val="lt1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hormonów</a:t>
            </a:r>
            <a:r>
              <a:rPr b="1" lang="pl" sz="2350">
                <a:solidFill>
                  <a:schemeClr val="dk1"/>
                </a:solidFill>
                <a:highlight>
                  <a:schemeClr val="lt1"/>
                </a:highlight>
              </a:rPr>
              <a:t>, </a:t>
            </a:r>
            <a:r>
              <a:rPr b="1" lang="pl" sz="2350">
                <a:solidFill>
                  <a:schemeClr val="dk1"/>
                </a:solidFill>
                <a:highlight>
                  <a:schemeClr val="lt1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enzymów</a:t>
            </a:r>
            <a:r>
              <a:rPr b="1" lang="pl" sz="2350">
                <a:solidFill>
                  <a:schemeClr val="dk1"/>
                </a:solidFill>
                <a:highlight>
                  <a:schemeClr val="lt1"/>
                </a:highlight>
              </a:rPr>
              <a:t>. Reguluje temperaturę. Stanowi płynne środowisko niezbędne do usuwania końcowych produktów </a:t>
            </a:r>
            <a:r>
              <a:rPr b="1" lang="pl" sz="2350">
                <a:solidFill>
                  <a:schemeClr val="dk1"/>
                </a:solidFill>
                <a:highlight>
                  <a:schemeClr val="lt1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przemiany materii</a:t>
            </a:r>
            <a:r>
              <a:rPr b="1" lang="pl" sz="2350">
                <a:solidFill>
                  <a:schemeClr val="dk1"/>
                </a:solidFill>
                <a:highlight>
                  <a:schemeClr val="lt1"/>
                </a:highlight>
              </a:rPr>
              <a:t>. </a:t>
            </a:r>
            <a:endParaRPr b="1" sz="31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213600"/>
            <a:ext cx="2079884" cy="13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38000" y="213600"/>
            <a:ext cx="2079875" cy="13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694375" y="252150"/>
            <a:ext cx="7985400" cy="91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2520"/>
              <a:t>Woda jest niezbędnym elementem, potrzebnym do życia</a:t>
            </a:r>
            <a:endParaRPr b="1" sz="2520"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71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4850" y="1332500"/>
            <a:ext cx="247745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4526275" y="2661750"/>
            <a:ext cx="27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2175" y="1332500"/>
            <a:ext cx="2182675" cy="345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1332525"/>
            <a:ext cx="3860475" cy="34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2394800" y="406450"/>
            <a:ext cx="45105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3020"/>
              <a:t>Woda w ciele człowieka </a:t>
            </a:r>
            <a:endParaRPr b="1" sz="3020"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65350"/>
            <a:ext cx="8520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2200">
                <a:solidFill>
                  <a:srgbClr val="040C28"/>
                </a:solidFill>
                <a:highlight>
                  <a:schemeClr val="lt1"/>
                </a:highlight>
              </a:rPr>
              <a:t>Ciało dzieci składa się w około 78 procentach z wody. U dorosłych woda stanowi 60 procent ciała. U osób starszych woda to 50 procent ciała.</a:t>
            </a:r>
            <a:endParaRPr b="1" sz="2500">
              <a:highlight>
                <a:schemeClr val="lt1"/>
              </a:highlight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900" y="2051875"/>
            <a:ext cx="901550" cy="28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2450" y="2051887"/>
            <a:ext cx="901550" cy="286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3200" y="2365950"/>
            <a:ext cx="4510500" cy="258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13" y="457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722">
                <a:highlight>
                  <a:schemeClr val="lt1"/>
                </a:highlight>
              </a:rPr>
              <a:t>Około 71 procent powierzchni Ziemi jest pokryte wodą.</a:t>
            </a:r>
            <a:endParaRPr b="1" sz="4022">
              <a:highlight>
                <a:schemeClr val="lt1"/>
              </a:highlight>
            </a:endParaRPr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 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9438" y="1152475"/>
            <a:ext cx="6645125" cy="373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265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2620">
                <a:highlight>
                  <a:schemeClr val="lt1"/>
                </a:highlight>
              </a:rPr>
              <a:t>W wodzie żyją niektóre zwierzęta, np.</a:t>
            </a:r>
            <a:endParaRPr b="1" sz="2620">
              <a:highlight>
                <a:schemeClr val="lt1"/>
              </a:highlight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231450" y="1017725"/>
            <a:ext cx="8601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200">
                <a:solidFill>
                  <a:srgbClr val="202124"/>
                </a:solidFill>
                <a:highlight>
                  <a:schemeClr val="lt1"/>
                </a:highlight>
              </a:rPr>
              <a:t>-Kraby</a:t>
            </a:r>
            <a:endParaRPr b="1" sz="2200"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pl" sz="2200">
                <a:solidFill>
                  <a:srgbClr val="202124"/>
                </a:solidFill>
                <a:highlight>
                  <a:schemeClr val="lt1"/>
                </a:highlight>
              </a:rPr>
              <a:t>-Ryby głębinowe</a:t>
            </a:r>
            <a:endParaRPr b="1" sz="2200"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pl" sz="2200">
                <a:solidFill>
                  <a:srgbClr val="202124"/>
                </a:solidFill>
                <a:highlight>
                  <a:schemeClr val="lt1"/>
                </a:highlight>
              </a:rPr>
              <a:t>-Delfiny</a:t>
            </a:r>
            <a:endParaRPr b="1" sz="2200"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pl" sz="2200">
                <a:solidFill>
                  <a:srgbClr val="202124"/>
                </a:solidFill>
                <a:highlight>
                  <a:schemeClr val="lt1"/>
                </a:highlight>
              </a:rPr>
              <a:t>-Homary</a:t>
            </a:r>
            <a:endParaRPr b="1" sz="2200"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pl" sz="2200">
                <a:solidFill>
                  <a:srgbClr val="202124"/>
                </a:solidFill>
                <a:highlight>
                  <a:schemeClr val="lt1"/>
                </a:highlight>
              </a:rPr>
              <a:t>-Małże</a:t>
            </a:r>
            <a:endParaRPr b="1" sz="2200"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pl" sz="2200">
                <a:solidFill>
                  <a:srgbClr val="202124"/>
                </a:solidFill>
                <a:highlight>
                  <a:schemeClr val="lt1"/>
                </a:highlight>
              </a:rPr>
              <a:t>-Rekiny</a:t>
            </a:r>
            <a:endParaRPr b="1" sz="2200"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pl" sz="2200">
                <a:solidFill>
                  <a:srgbClr val="202124"/>
                </a:solidFill>
                <a:highlight>
                  <a:schemeClr val="lt1"/>
                </a:highlight>
              </a:rPr>
              <a:t>-Żółwie</a:t>
            </a:r>
            <a:endParaRPr b="1" sz="2200"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300"/>
              </a:spcBef>
              <a:spcAft>
                <a:spcPts val="1200"/>
              </a:spcAft>
              <a:buNone/>
            </a:pPr>
            <a:r>
              <a:t/>
            </a:r>
            <a:endParaRPr b="1">
              <a:highlight>
                <a:schemeClr val="lt1"/>
              </a:highlight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2752" y="951550"/>
            <a:ext cx="29494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2150" y="951550"/>
            <a:ext cx="3421850" cy="16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2750" y="2571750"/>
            <a:ext cx="4019408" cy="258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2150" y="2561800"/>
            <a:ext cx="3421850" cy="258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3793325"/>
            <a:ext cx="2850825" cy="13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3020">
                <a:highlight>
                  <a:schemeClr val="lt1"/>
                </a:highlight>
              </a:rPr>
              <a:t>Rośliny wodne</a:t>
            </a:r>
            <a:endParaRPr b="1" sz="3020">
              <a:highlight>
                <a:schemeClr val="lt1"/>
              </a:highlight>
            </a:endParaRPr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chemeClr val="dk1"/>
                </a:solidFill>
                <a:highlight>
                  <a:schemeClr val="lt1"/>
                </a:highlight>
              </a:rPr>
              <a:t>Do roślin wodnych należą np.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202124"/>
                </a:solidFill>
                <a:highlight>
                  <a:srgbClr val="FFFFFF"/>
                </a:highlight>
              </a:rPr>
              <a:t>-Lilia wodna </a:t>
            </a:r>
            <a:endParaRPr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202124"/>
                </a:solidFill>
                <a:highlight>
                  <a:srgbClr val="FFFFFF"/>
                </a:highlight>
              </a:rPr>
              <a:t>-Kosaciec żółty </a:t>
            </a:r>
            <a:endParaRPr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202124"/>
                </a:solidFill>
                <a:highlight>
                  <a:srgbClr val="FFFFFF"/>
                </a:highlight>
              </a:rPr>
              <a:t>-</a:t>
            </a:r>
            <a:r>
              <a:rPr b="1" lang="pl">
                <a:solidFill>
                  <a:srgbClr val="202124"/>
                </a:solidFill>
                <a:highlight>
                  <a:srgbClr val="FFFFFF"/>
                </a:highlight>
              </a:rPr>
              <a:t>Trzcina </a:t>
            </a:r>
            <a:endParaRPr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202124"/>
                </a:solidFill>
                <a:highlight>
                  <a:srgbClr val="FFFFFF"/>
                </a:highlight>
              </a:rPr>
              <a:t>-Krwawnica </a:t>
            </a:r>
            <a:endParaRPr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202124"/>
                </a:solidFill>
                <a:highlight>
                  <a:srgbClr val="FFFFFF"/>
                </a:highlight>
              </a:rPr>
              <a:t>-Manna mi</a:t>
            </a:r>
            <a:r>
              <a:rPr b="1" lang="pl">
                <a:solidFill>
                  <a:srgbClr val="202124"/>
                </a:solidFill>
                <a:highlight>
                  <a:srgbClr val="FFFFFF"/>
                </a:highlight>
              </a:rPr>
              <a:t>elec </a:t>
            </a:r>
            <a:endParaRPr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202124"/>
                </a:solidFill>
                <a:highlight>
                  <a:srgbClr val="FFFFFF"/>
                </a:highlight>
              </a:rPr>
              <a:t>-Kaczeniec </a:t>
            </a:r>
            <a:endParaRPr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202124"/>
                </a:solidFill>
                <a:highlight>
                  <a:srgbClr val="FFFFFF"/>
                </a:highlight>
              </a:rPr>
              <a:t>-Strzałka </a:t>
            </a:r>
            <a:endParaRPr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202124"/>
                </a:solidFill>
                <a:highlight>
                  <a:srgbClr val="FFFFFF"/>
                </a:highlight>
              </a:rPr>
              <a:t>-Przęstka</a:t>
            </a:r>
            <a:endParaRPr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9988" y="115247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6963" y="115247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1487" y="2895549"/>
            <a:ext cx="1972125" cy="19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23588" y="2895538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90575" y="2825800"/>
            <a:ext cx="2159125" cy="19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2820">
                <a:highlight>
                  <a:schemeClr val="lt1"/>
                </a:highlight>
              </a:rPr>
              <a:t>Woda w ekosystemach</a:t>
            </a:r>
            <a:endParaRPr b="1" sz="2820">
              <a:highlight>
                <a:schemeClr val="lt1"/>
              </a:highlight>
            </a:endParaRPr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208850" y="1139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200">
                <a:solidFill>
                  <a:schemeClr val="lt1"/>
                </a:solidFill>
                <a:highlight>
                  <a:srgbClr val="0B5394"/>
                </a:highlight>
              </a:rPr>
              <a:t>Wiele ekosystemów składa się z wody, np.</a:t>
            </a:r>
            <a:endParaRPr b="1" sz="2200">
              <a:solidFill>
                <a:schemeClr val="lt1"/>
              </a:solidFill>
              <a:highlight>
                <a:srgbClr val="0B5394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2200">
                <a:solidFill>
                  <a:schemeClr val="lt1"/>
                </a:solidFill>
                <a:highlight>
                  <a:srgbClr val="0B5394"/>
                </a:highlight>
              </a:rPr>
              <a:t>-jezioro</a:t>
            </a:r>
            <a:endParaRPr b="1" sz="2200">
              <a:solidFill>
                <a:schemeClr val="lt1"/>
              </a:solidFill>
              <a:highlight>
                <a:srgbClr val="0B5394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2200">
                <a:solidFill>
                  <a:schemeClr val="lt1"/>
                </a:solidFill>
                <a:highlight>
                  <a:srgbClr val="0B5394"/>
                </a:highlight>
              </a:rPr>
              <a:t>-morze</a:t>
            </a:r>
            <a:endParaRPr b="1" sz="2200">
              <a:solidFill>
                <a:schemeClr val="lt1"/>
              </a:solidFill>
              <a:highlight>
                <a:srgbClr val="0B5394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2200">
                <a:solidFill>
                  <a:schemeClr val="lt1"/>
                </a:solidFill>
                <a:highlight>
                  <a:srgbClr val="0B5394"/>
                </a:highlight>
              </a:rPr>
              <a:t>-ocean</a:t>
            </a:r>
            <a:endParaRPr b="1" sz="2200">
              <a:solidFill>
                <a:schemeClr val="lt1"/>
              </a:solidFill>
              <a:highlight>
                <a:srgbClr val="0B5394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2200">
                <a:solidFill>
                  <a:schemeClr val="lt1"/>
                </a:solidFill>
                <a:highlight>
                  <a:srgbClr val="0B5394"/>
                </a:highlight>
              </a:rPr>
              <a:t>-rafa koralowa</a:t>
            </a:r>
            <a:endParaRPr b="1" sz="2200">
              <a:solidFill>
                <a:schemeClr val="lt1"/>
              </a:solidFill>
              <a:highlight>
                <a:srgbClr val="0B5394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2200">
                <a:solidFill>
                  <a:schemeClr val="lt1"/>
                </a:solidFill>
                <a:highlight>
                  <a:srgbClr val="0B5394"/>
                </a:highlight>
              </a:rPr>
              <a:t>-staw</a:t>
            </a:r>
            <a:endParaRPr b="1" sz="2200">
              <a:solidFill>
                <a:schemeClr val="lt1"/>
              </a:solidFill>
              <a:highlight>
                <a:srgbClr val="0B5394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2200">
                <a:solidFill>
                  <a:schemeClr val="lt1"/>
                </a:solidFill>
                <a:highlight>
                  <a:srgbClr val="0B5394"/>
                </a:highlight>
              </a:rPr>
              <a:t>-oczko wodne</a:t>
            </a:r>
            <a:endParaRPr b="1" sz="2200">
              <a:solidFill>
                <a:schemeClr val="lt1"/>
              </a:solidFill>
              <a:highlight>
                <a:srgbClr val="0B5394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2200">
                <a:solidFill>
                  <a:schemeClr val="lt1"/>
                </a:solidFill>
                <a:highlight>
                  <a:srgbClr val="0B5394"/>
                </a:highlight>
              </a:rPr>
              <a:t>-rzeka</a:t>
            </a:r>
            <a:endParaRPr b="1" sz="2200">
              <a:solidFill>
                <a:schemeClr val="lt1"/>
              </a:solidFill>
              <a:highlight>
                <a:srgbClr val="0B5394"/>
              </a:highlight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6850" y="1139600"/>
            <a:ext cx="331422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3150" y="1552375"/>
            <a:ext cx="3137525" cy="203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0675" y="2987450"/>
            <a:ext cx="3240400" cy="19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86450" y="3019400"/>
            <a:ext cx="3314225" cy="1951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3120">
                <a:highlight>
                  <a:schemeClr val="lt1"/>
                </a:highlight>
              </a:rPr>
              <a:t>Woda jest także potrzebna roślinom</a:t>
            </a:r>
            <a:endParaRPr b="1" sz="3120">
              <a:highlight>
                <a:schemeClr val="lt1"/>
              </a:highlight>
            </a:endParaRPr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311700" y="1139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1900">
                <a:solidFill>
                  <a:srgbClr val="040C28"/>
                </a:solidFill>
                <a:highlight>
                  <a:schemeClr val="lt1"/>
                </a:highlight>
              </a:rPr>
              <a:t>Woda</a:t>
            </a:r>
            <a:r>
              <a:rPr b="1" lang="pl" sz="1900">
                <a:solidFill>
                  <a:srgbClr val="202124"/>
                </a:solidFill>
                <a:highlight>
                  <a:schemeClr val="lt1"/>
                </a:highlight>
              </a:rPr>
              <a:t> stanowi istotny element prawidłowego wzrostu i rozwoju </a:t>
            </a:r>
            <a:r>
              <a:rPr b="1" lang="pl" sz="1900">
                <a:solidFill>
                  <a:srgbClr val="040C28"/>
                </a:solidFill>
                <a:highlight>
                  <a:schemeClr val="lt1"/>
                </a:highlight>
              </a:rPr>
              <a:t>roślin</a:t>
            </a:r>
            <a:r>
              <a:rPr b="1" lang="pl" sz="1900">
                <a:solidFill>
                  <a:srgbClr val="202124"/>
                </a:solidFill>
                <a:highlight>
                  <a:schemeClr val="lt1"/>
                </a:highlight>
              </a:rPr>
              <a:t>, gdyż jest nie tylko składnikiem budulcowym, ale również substratem wielu reakcji chemicznych zachodzących w roślinie.</a:t>
            </a:r>
            <a:endParaRPr b="1" sz="2200">
              <a:highlight>
                <a:schemeClr val="lt1"/>
              </a:highlight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704" y="2407454"/>
            <a:ext cx="3396600" cy="226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2575" y="2407450"/>
            <a:ext cx="4018275" cy="226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