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58" r:id="rId5"/>
    <p:sldId id="289" r:id="rId6"/>
    <p:sldId id="290" r:id="rId7"/>
    <p:sldId id="291" r:id="rId8"/>
    <p:sldId id="292" r:id="rId9"/>
    <p:sldId id="286" r:id="rId10"/>
    <p:sldId id="287" r:id="rId11"/>
    <p:sldId id="288" r:id="rId12"/>
    <p:sldId id="295" r:id="rId13"/>
    <p:sldId id="294" r:id="rId14"/>
    <p:sldId id="293" r:id="rId15"/>
    <p:sldId id="259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29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6C73-905A-4EFA-8662-E87629629566}" type="datetimeFigureOut">
              <a:rPr lang="sk-SK" smtClean="0"/>
              <a:t>29. 11. 2023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CC6E-53D7-4BEC-B386-B4C1934973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38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6C73-905A-4EFA-8662-E87629629566}" type="datetimeFigureOut">
              <a:rPr lang="sk-SK" smtClean="0"/>
              <a:t>29. 11. 2023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CC6E-53D7-4BEC-B386-B4C1934973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775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6C73-905A-4EFA-8662-E87629629566}" type="datetimeFigureOut">
              <a:rPr lang="sk-SK" smtClean="0"/>
              <a:t>29. 11. 2023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CC6E-53D7-4BEC-B386-B4C1934973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637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6C73-905A-4EFA-8662-E87629629566}" type="datetimeFigureOut">
              <a:rPr lang="sk-SK" smtClean="0"/>
              <a:t>29. 11. 2023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CC6E-53D7-4BEC-B386-B4C1934973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991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6C73-905A-4EFA-8662-E87629629566}" type="datetimeFigureOut">
              <a:rPr lang="sk-SK" smtClean="0"/>
              <a:t>29. 11. 2023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CC6E-53D7-4BEC-B386-B4C1934973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35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6C73-905A-4EFA-8662-E87629629566}" type="datetimeFigureOut">
              <a:rPr lang="sk-SK" smtClean="0"/>
              <a:t>29. 11. 2023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CC6E-53D7-4BEC-B386-B4C1934973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839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6C73-905A-4EFA-8662-E87629629566}" type="datetimeFigureOut">
              <a:rPr lang="sk-SK" smtClean="0"/>
              <a:t>29. 11. 2023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CC6E-53D7-4BEC-B386-B4C1934973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603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6C73-905A-4EFA-8662-E87629629566}" type="datetimeFigureOut">
              <a:rPr lang="sk-SK" smtClean="0"/>
              <a:t>29. 11. 2023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CC6E-53D7-4BEC-B386-B4C1934973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967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6C73-905A-4EFA-8662-E87629629566}" type="datetimeFigureOut">
              <a:rPr lang="sk-SK" smtClean="0"/>
              <a:t>29. 11. 2023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CC6E-53D7-4BEC-B386-B4C1934973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021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6C73-905A-4EFA-8662-E87629629566}" type="datetimeFigureOut">
              <a:rPr lang="sk-SK" smtClean="0"/>
              <a:t>29. 11. 2023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CC6E-53D7-4BEC-B386-B4C1934973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754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6C73-905A-4EFA-8662-E87629629566}" type="datetimeFigureOut">
              <a:rPr lang="sk-SK" smtClean="0"/>
              <a:t>29. 11. 2023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CC6E-53D7-4BEC-B386-B4C1934973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967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66C73-905A-4EFA-8662-E87629629566}" type="datetimeFigureOut">
              <a:rPr lang="sk-SK" smtClean="0"/>
              <a:t>29. 11. 2023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CC6E-53D7-4BEC-B386-B4C1934973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588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3BOMfH7Db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OLpzXlh1i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-e-Zgi7Iu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KOVY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ŽELEZO</a:t>
            </a:r>
          </a:p>
          <a:p>
            <a:r>
              <a:rPr lang="sk-SK" dirty="0" err="1" smtClean="0"/>
              <a:t>Fe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75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OCEĽ – STEEL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r>
              <a:rPr lang="sk-SK" dirty="0" smtClean="0"/>
              <a:t>Zliatina železa s inými kovmi: </a:t>
            </a:r>
            <a:r>
              <a:rPr lang="sk-SK" dirty="0" err="1" smtClean="0"/>
              <a:t>Cr</a:t>
            </a:r>
            <a:r>
              <a:rPr lang="sk-SK" dirty="0" smtClean="0"/>
              <a:t>, V, </a:t>
            </a:r>
            <a:r>
              <a:rPr lang="sk-SK" dirty="0" err="1" smtClean="0"/>
              <a:t>Ni</a:t>
            </a:r>
            <a:r>
              <a:rPr lang="sk-SK" dirty="0" smtClean="0"/>
              <a:t>, </a:t>
            </a:r>
            <a:r>
              <a:rPr lang="sk-SK" dirty="0" err="1" smtClean="0"/>
              <a:t>Mn</a:t>
            </a:r>
            <a:r>
              <a:rPr lang="sk-SK" smtClean="0"/>
              <a:t>, Ti</a:t>
            </a:r>
            <a:endParaRPr lang="sk-SK" dirty="0" smtClean="0"/>
          </a:p>
          <a:p>
            <a:r>
              <a:rPr lang="sk-SK" dirty="0" smtClean="0"/>
              <a:t>Pevná, pružná, odolná</a:t>
            </a:r>
          </a:p>
          <a:p>
            <a:r>
              <a:rPr lang="sk-SK" dirty="0" smtClean="0"/>
              <a:t>Stroje, autá, vlaky, koľajnice, stĺpy, mosty, klince, náradie, súčiastky...</a:t>
            </a:r>
          </a:p>
          <a:p>
            <a:r>
              <a:rPr lang="sk-SK" dirty="0" smtClean="0"/>
              <a:t>Niektoré ocele sú nehrdzavejúce – nerezové: chirurgická oceľ, príbory</a:t>
            </a:r>
            <a:endParaRPr lang="sk-SK" dirty="0"/>
          </a:p>
        </p:txBody>
      </p:sp>
      <p:pic>
        <p:nvPicPr>
          <p:cNvPr id="5122" name="Picture 2" descr="PLOCHÝ ROZSAH 6 mm PEVNÁ OCEL Cr-V C8306 | KúpSiTo.sk - Tovar z Poľsk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5229200"/>
            <a:ext cx="6827407" cy="109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1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Čína Oceľové konštrukcie / výrobky z profilov - Dodávatelia a výrobcovia  oceľových konštrukcií / profilov - GNEE - Pag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2934427" cy="290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kalpel – Wikipédi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68043" y="14042"/>
            <a:ext cx="17099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pojovací materiál - Ela stavebniny - Vranov nad Topľou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17987"/>
            <a:ext cx="3168352" cy="210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Železnice Slovenskej republiky chcú nakúpiť koľajnice za 17,98 milióna eur  | Prehľad sprá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10" descr="Železnice Slovenskej republiky chcú nakúpiť koľajnice za 17,98 milióna eur  | Prehľad sprá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56" name="Picture 12" descr="Na slovenské koľajnice prichádza nový vlakový dopravca | TVnoviny.sk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9555" y="4712569"/>
            <a:ext cx="3754956" cy="211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Výroba a predaj bezšvíkových oceľových rúr | Železiarne Podbrezová a.s.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2463256"/>
            <a:ext cx="3146293" cy="220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Rekordní výroba aut. Česko vyprodukovalo téměř 1,5 milionu vozů | E15.cz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9283" y="14042"/>
            <a:ext cx="4068936" cy="24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Sachs - Otto Car Parts | Otto Car Part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7282" y="2409074"/>
            <a:ext cx="2865384" cy="222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Piercing - áno alebo nie? - KAMzaKRASOU.sk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8042" y="3435340"/>
            <a:ext cx="1842085" cy="149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Tank (vozidlo) – Wikipédia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8043" y="5085184"/>
            <a:ext cx="1656184" cy="155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25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Ostravské železiarne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youtu.be/b3BOMfH7Dbc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Všetky videá sú na </a:t>
            </a:r>
            <a:r>
              <a:rPr lang="sk-SK" dirty="0" err="1" smtClean="0"/>
              <a:t>webstránke</a:t>
            </a:r>
            <a:r>
              <a:rPr lang="sk-SK" dirty="0" smtClean="0"/>
              <a:t> 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570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ŽELEZIARNE PODBREZOVÁ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https://youtu.be/fOLpzXlh1i4</a:t>
            </a:r>
            <a:r>
              <a:rPr lang="sk-SK" dirty="0"/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45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OFZ – Oravské </a:t>
            </a:r>
            <a:r>
              <a:rPr lang="sk-SK" b="1" dirty="0" err="1" smtClean="0"/>
              <a:t>ferozliatinárske</a:t>
            </a:r>
            <a:r>
              <a:rPr lang="sk-SK" b="1" dirty="0" smtClean="0"/>
              <a:t> závody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https://youtu.be/B-e-Zgi7Iu0</a:t>
            </a:r>
            <a:r>
              <a:rPr lang="sk-SK" dirty="0"/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896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ŽELEZO V ORGANIZMOCH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5586" y="1268760"/>
            <a:ext cx="8446893" cy="4746353"/>
          </a:xfrm>
        </p:spPr>
        <p:txBody>
          <a:bodyPr/>
          <a:lstStyle/>
          <a:p>
            <a:r>
              <a:rPr lang="sk-SK" dirty="0" smtClean="0"/>
              <a:t>Stopový prvok</a:t>
            </a:r>
          </a:p>
          <a:p>
            <a:r>
              <a:rPr lang="sk-SK" dirty="0" smtClean="0"/>
              <a:t>Nachádza sa v molekule hemoglobínu</a:t>
            </a:r>
          </a:p>
          <a:p>
            <a:r>
              <a:rPr lang="sk-SK" dirty="0" smtClean="0"/>
              <a:t>Červené krvné farbivo v červených krvinkách</a:t>
            </a:r>
          </a:p>
          <a:p>
            <a:r>
              <a:rPr lang="sk-SK" dirty="0" smtClean="0"/>
              <a:t>Viaže na seba kyslík a transportuje ho k bunkám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3611770"/>
            <a:ext cx="3888432" cy="327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Vedci vyrobili umelé červené krvinky, okrem ich prirodzených schopností  dokážu aj niečo navyše - vZdravotnictve.s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752132"/>
            <a:ext cx="3723379" cy="279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2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sk-SK" b="1" dirty="0" smtClean="0"/>
              <a:t>KOVY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70186"/>
            <a:ext cx="8229600" cy="4525963"/>
          </a:xfrm>
        </p:spPr>
        <p:txBody>
          <a:bodyPr/>
          <a:lstStyle/>
          <a:p>
            <a:r>
              <a:rPr lang="sk-SK" dirty="0" smtClean="0"/>
              <a:t>Väčšina prvkov v periodickej tabuľke</a:t>
            </a:r>
            <a:endParaRPr lang="sk-SK" dirty="0"/>
          </a:p>
        </p:txBody>
      </p:sp>
      <p:pic>
        <p:nvPicPr>
          <p:cNvPr id="1026" name="Picture 2" descr="C:\Users\Katuška\Documents\Obrázky Škola\Chémia\Tabuľka 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6696744" cy="463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183685"/>
              </p:ext>
            </p:extLst>
          </p:nvPr>
        </p:nvGraphicFramePr>
        <p:xfrm>
          <a:off x="251528" y="260645"/>
          <a:ext cx="8712957" cy="62646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1244"/>
                <a:gridCol w="436695"/>
                <a:gridCol w="437501"/>
                <a:gridCol w="437501"/>
                <a:gridCol w="437501"/>
                <a:gridCol w="437501"/>
                <a:gridCol w="437501"/>
                <a:gridCol w="437501"/>
                <a:gridCol w="437501"/>
                <a:gridCol w="437501"/>
                <a:gridCol w="437501"/>
                <a:gridCol w="437501"/>
                <a:gridCol w="437501"/>
                <a:gridCol w="437501"/>
                <a:gridCol w="437501"/>
                <a:gridCol w="437501"/>
                <a:gridCol w="437501"/>
                <a:gridCol w="437501"/>
                <a:gridCol w="437501"/>
                <a:gridCol w="437501"/>
              </a:tblGrid>
              <a:tr h="272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1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SKUPINY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93827">
                <a:tc rowSpan="1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PERIÓDY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4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5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6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7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8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9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10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11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12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13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14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15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16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17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18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750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 </a:t>
                      </a:r>
                      <a:r>
                        <a:rPr lang="sk-SK" sz="1600" dirty="0" smtClean="0">
                          <a:effectLst/>
                        </a:rPr>
                        <a:t>H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 </a:t>
                      </a:r>
                      <a:r>
                        <a:rPr lang="sk-SK" sz="1600" dirty="0" err="1" smtClean="0">
                          <a:effectLst/>
                        </a:rPr>
                        <a:t>He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6750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0" dirty="0" err="1" smtClean="0">
                          <a:effectLst/>
                        </a:rPr>
                        <a:t>Li</a:t>
                      </a:r>
                      <a:endParaRPr lang="sk-SK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 </a:t>
                      </a:r>
                      <a:r>
                        <a:rPr lang="sk-SK" sz="1600" dirty="0" smtClean="0">
                          <a:effectLst/>
                        </a:rPr>
                        <a:t>C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 </a:t>
                      </a:r>
                      <a:r>
                        <a:rPr lang="sk-SK" sz="1600" dirty="0" smtClean="0">
                          <a:effectLst/>
                        </a:rPr>
                        <a:t>N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 </a:t>
                      </a:r>
                      <a:r>
                        <a:rPr lang="sk-SK" sz="1600" dirty="0" smtClean="0">
                          <a:effectLst/>
                        </a:rPr>
                        <a:t>O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 smtClean="0">
                          <a:effectLst/>
                        </a:rPr>
                        <a:t>F</a:t>
                      </a:r>
                      <a:endParaRPr lang="sk-SK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 </a:t>
                      </a:r>
                      <a:r>
                        <a:rPr lang="sk-SK" sz="1600" dirty="0" smtClean="0">
                          <a:effectLst/>
                        </a:rPr>
                        <a:t>Ne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750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0" dirty="0">
                          <a:effectLst/>
                        </a:rPr>
                        <a:t> </a:t>
                      </a:r>
                      <a:r>
                        <a:rPr lang="sk-SK" sz="1600" b="0" dirty="0" smtClean="0">
                          <a:effectLst/>
                        </a:rPr>
                        <a:t>Na</a:t>
                      </a:r>
                      <a:endParaRPr lang="sk-SK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Mg</a:t>
                      </a:r>
                      <a:endParaRPr lang="sk-SK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 err="1" smtClean="0">
                          <a:effectLst/>
                        </a:rPr>
                        <a:t>Al</a:t>
                      </a:r>
                      <a:r>
                        <a:rPr lang="sk-SK" sz="1800" b="0" dirty="0">
                          <a:effectLst/>
                        </a:rPr>
                        <a:t> </a:t>
                      </a:r>
                      <a:endParaRPr lang="sk-SK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0" dirty="0">
                          <a:effectLst/>
                        </a:rPr>
                        <a:t> </a:t>
                      </a:r>
                      <a:r>
                        <a:rPr lang="sk-SK" sz="1600" b="0" dirty="0" smtClean="0">
                          <a:effectLst/>
                        </a:rPr>
                        <a:t>Si</a:t>
                      </a:r>
                      <a:endParaRPr lang="sk-SK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 </a:t>
                      </a:r>
                      <a:r>
                        <a:rPr lang="sk-SK" sz="1600" dirty="0" smtClean="0">
                          <a:effectLst/>
                        </a:rPr>
                        <a:t>P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 </a:t>
                      </a:r>
                      <a:r>
                        <a:rPr lang="sk-SK" sz="1600" dirty="0" smtClean="0">
                          <a:effectLst/>
                        </a:rPr>
                        <a:t>S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 err="1" smtClean="0">
                          <a:effectLst/>
                        </a:rPr>
                        <a:t>Cl</a:t>
                      </a:r>
                      <a:endParaRPr lang="sk-SK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 </a:t>
                      </a:r>
                      <a:r>
                        <a:rPr lang="sk-SK" sz="1600" dirty="0" err="1" smtClean="0">
                          <a:effectLst/>
                        </a:rPr>
                        <a:t>Ar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750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4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0" dirty="0">
                          <a:effectLst/>
                        </a:rPr>
                        <a:t> </a:t>
                      </a:r>
                      <a:r>
                        <a:rPr lang="sk-SK" sz="1600" b="0" dirty="0" smtClean="0">
                          <a:effectLst/>
                        </a:rPr>
                        <a:t>K</a:t>
                      </a:r>
                      <a:endParaRPr lang="sk-SK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</a:t>
                      </a:r>
                      <a:endParaRPr lang="sk-SK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 err="1" smtClean="0">
                          <a:effectLst/>
                        </a:rPr>
                        <a:t>Fe</a:t>
                      </a:r>
                      <a:endParaRPr lang="sk-SK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effectLst/>
                        </a:rPr>
                        <a:t> </a:t>
                      </a:r>
                      <a:endParaRPr lang="sk-SK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effectLst/>
                        </a:rPr>
                        <a:t> </a:t>
                      </a:r>
                      <a:endParaRPr lang="sk-SK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</a:rPr>
                        <a:t> </a:t>
                      </a:r>
                      <a:r>
                        <a:rPr lang="sk-SK" sz="1800" b="0" dirty="0" smtClean="0">
                          <a:effectLst/>
                        </a:rPr>
                        <a:t>Br</a:t>
                      </a:r>
                      <a:endParaRPr lang="sk-SK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 </a:t>
                      </a:r>
                      <a:r>
                        <a:rPr lang="sk-SK" sz="1600" dirty="0" err="1" smtClean="0">
                          <a:effectLst/>
                        </a:rPr>
                        <a:t>Kr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750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5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0" dirty="0">
                          <a:effectLst/>
                        </a:rPr>
                        <a:t> </a:t>
                      </a:r>
                      <a:r>
                        <a:rPr lang="sk-SK" sz="1600" b="0" dirty="0" err="1" smtClean="0">
                          <a:effectLst/>
                        </a:rPr>
                        <a:t>Rb</a:t>
                      </a:r>
                      <a:endParaRPr lang="sk-SK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 </a:t>
                      </a:r>
                      <a:endParaRPr lang="sk-SK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0">
                          <a:effectLst/>
                        </a:rPr>
                        <a:t> </a:t>
                      </a:r>
                      <a:endParaRPr lang="sk-SK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0" dirty="0" err="1" smtClean="0">
                          <a:effectLst/>
                        </a:rPr>
                        <a:t>Sn</a:t>
                      </a:r>
                      <a:endParaRPr lang="sk-SK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</a:rPr>
                        <a:t> </a:t>
                      </a:r>
                      <a:r>
                        <a:rPr lang="sk-SK" sz="1800" b="0" dirty="0" smtClean="0">
                          <a:effectLst/>
                        </a:rPr>
                        <a:t>I</a:t>
                      </a:r>
                      <a:endParaRPr lang="sk-SK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 </a:t>
                      </a:r>
                      <a:r>
                        <a:rPr lang="sk-SK" sz="1600" dirty="0" err="1" smtClean="0">
                          <a:effectLst/>
                        </a:rPr>
                        <a:t>Xe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750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6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0" dirty="0">
                          <a:effectLst/>
                        </a:rPr>
                        <a:t> </a:t>
                      </a:r>
                      <a:r>
                        <a:rPr lang="sk-SK" sz="1600" b="0" dirty="0" err="1" smtClean="0">
                          <a:effectLst/>
                        </a:rPr>
                        <a:t>Cs</a:t>
                      </a:r>
                      <a:endParaRPr lang="sk-SK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 </a:t>
                      </a:r>
                      <a:endParaRPr lang="sk-SK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0">
                          <a:effectLst/>
                        </a:rPr>
                        <a:t> </a:t>
                      </a:r>
                      <a:endParaRPr lang="sk-SK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0" dirty="0" err="1" smtClean="0">
                          <a:effectLst/>
                        </a:rPr>
                        <a:t>Pb</a:t>
                      </a:r>
                      <a:endParaRPr lang="sk-SK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 err="1" smtClean="0">
                          <a:effectLst/>
                        </a:rPr>
                        <a:t>At</a:t>
                      </a:r>
                      <a:endParaRPr lang="sk-SK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 </a:t>
                      </a:r>
                      <a:r>
                        <a:rPr lang="sk-SK" sz="1600" dirty="0" err="1" smtClean="0">
                          <a:effectLst/>
                        </a:rPr>
                        <a:t>Rn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750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7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0" dirty="0">
                          <a:effectLst/>
                        </a:rPr>
                        <a:t> </a:t>
                      </a:r>
                      <a:r>
                        <a:rPr lang="sk-SK" sz="1600" b="0" dirty="0" err="1" smtClean="0">
                          <a:effectLst/>
                        </a:rPr>
                        <a:t>Fr</a:t>
                      </a:r>
                      <a:endParaRPr lang="sk-SK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 </a:t>
                      </a:r>
                      <a:endParaRPr lang="sk-SK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 err="1" smtClean="0">
                          <a:effectLst/>
                        </a:rPr>
                        <a:t>Ts</a:t>
                      </a:r>
                      <a:r>
                        <a:rPr lang="sk-SK" sz="1800" b="0" dirty="0">
                          <a:effectLst/>
                        </a:rPr>
                        <a:t> </a:t>
                      </a:r>
                      <a:endParaRPr lang="sk-SK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 </a:t>
                      </a:r>
                      <a:r>
                        <a:rPr lang="sk-SK" sz="1600" dirty="0" err="1" smtClean="0">
                          <a:effectLst/>
                        </a:rPr>
                        <a:t>Og</a:t>
                      </a:r>
                      <a:endParaRPr lang="sk-S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866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6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33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6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382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7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0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ŽELEZO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9151"/>
          </a:xfrm>
        </p:spPr>
        <p:txBody>
          <a:bodyPr>
            <a:normAutofit lnSpcReduction="10000"/>
          </a:bodyPr>
          <a:lstStyle/>
          <a:p>
            <a:r>
              <a:rPr lang="sk-SK" baseline="-25000" dirty="0" smtClean="0"/>
              <a:t>26</a:t>
            </a:r>
            <a:r>
              <a:rPr lang="sk-SK" dirty="0" smtClean="0"/>
              <a:t>Fe, </a:t>
            </a:r>
            <a:r>
              <a:rPr lang="sk-SK" dirty="0" err="1" smtClean="0"/>
              <a:t>Ferrum</a:t>
            </a:r>
            <a:r>
              <a:rPr lang="sk-SK" dirty="0" smtClean="0"/>
              <a:t>, </a:t>
            </a:r>
            <a:r>
              <a:rPr lang="sk-SK" dirty="0" err="1" smtClean="0"/>
              <a:t>Iron</a:t>
            </a:r>
            <a:endParaRPr lang="sk-SK" dirty="0" smtClean="0"/>
          </a:p>
          <a:p>
            <a:r>
              <a:rPr lang="sk-SK" dirty="0" smtClean="0"/>
              <a:t>Tvrdý tmavosivý kov</a:t>
            </a:r>
          </a:p>
          <a:p>
            <a:r>
              <a:rPr lang="sk-SK" dirty="0" smtClean="0"/>
              <a:t>Ľahko oxiduje Fe</a:t>
            </a:r>
            <a:r>
              <a:rPr lang="sk-SK" baseline="30000" dirty="0" smtClean="0"/>
              <a:t>2+</a:t>
            </a:r>
            <a:r>
              <a:rPr lang="sk-SK" dirty="0" smtClean="0"/>
              <a:t>, Fe</a:t>
            </a:r>
            <a:r>
              <a:rPr lang="sk-SK" baseline="30000" dirty="0" smtClean="0"/>
              <a:t>3+</a:t>
            </a:r>
          </a:p>
          <a:p>
            <a:r>
              <a:rPr lang="sk-SK" dirty="0" smtClean="0"/>
              <a:t>Čisté železo sa nachádza v meteoritoch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V prírode sa vyskytuje v železných rudách</a:t>
            </a:r>
          </a:p>
          <a:p>
            <a:endParaRPr lang="sk-SK" dirty="0" smtClean="0"/>
          </a:p>
        </p:txBody>
      </p:sp>
      <p:pic>
        <p:nvPicPr>
          <p:cNvPr id="2050" name="Picture 2" descr="Iron Atom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260648"/>
            <a:ext cx="2514600" cy="24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TEORITY | LovecPokladu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780038"/>
            <a:ext cx="2664296" cy="199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老爷岭陨石- Wikiwa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50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sk-SK" b="1" dirty="0" smtClean="0"/>
              <a:t>ŽELEZNÉ RUDY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b="1" dirty="0"/>
              <a:t>MAGNETIT </a:t>
            </a:r>
            <a:r>
              <a:rPr lang="sk-SK" b="1" dirty="0" smtClean="0"/>
              <a:t>– MAGNETOVEC</a:t>
            </a:r>
          </a:p>
          <a:p>
            <a:pPr lvl="1"/>
            <a:r>
              <a:rPr lang="sk-SK" dirty="0"/>
              <a:t>o</a:t>
            </a:r>
            <a:r>
              <a:rPr lang="sk-SK" dirty="0" smtClean="0"/>
              <a:t>xid železnato-železitý</a:t>
            </a:r>
          </a:p>
          <a:p>
            <a:pPr lvl="1"/>
            <a:r>
              <a:rPr lang="sk-SK" dirty="0" smtClean="0"/>
              <a:t>Najbohatšia železná ruda, magnetická, Rusko</a:t>
            </a:r>
          </a:p>
          <a:p>
            <a:endParaRPr lang="sk-SK" b="1" dirty="0" smtClean="0"/>
          </a:p>
          <a:p>
            <a:r>
              <a:rPr lang="sk-SK" b="1" dirty="0" smtClean="0"/>
              <a:t>HEMATIT </a:t>
            </a:r>
            <a:r>
              <a:rPr lang="sk-SK" b="1" dirty="0"/>
              <a:t>– </a:t>
            </a:r>
            <a:r>
              <a:rPr lang="sk-SK" b="1" dirty="0" smtClean="0"/>
              <a:t>KRVEĽ</a:t>
            </a:r>
          </a:p>
          <a:p>
            <a:pPr lvl="1"/>
            <a:r>
              <a:rPr lang="sk-SK" dirty="0"/>
              <a:t>o</a:t>
            </a:r>
            <a:r>
              <a:rPr lang="sk-SK" dirty="0" smtClean="0"/>
              <a:t>xid železitý</a:t>
            </a:r>
          </a:p>
          <a:p>
            <a:pPr lvl="1"/>
            <a:r>
              <a:rPr lang="sk-SK" dirty="0" smtClean="0"/>
              <a:t>Slovenské </a:t>
            </a:r>
            <a:r>
              <a:rPr lang="sk-SK" dirty="0" err="1" smtClean="0"/>
              <a:t>rudohorie</a:t>
            </a:r>
            <a:endParaRPr lang="sk-SK" dirty="0" smtClean="0"/>
          </a:p>
          <a:p>
            <a:pPr marL="457200" lvl="1" indent="0">
              <a:buNone/>
            </a:pPr>
            <a:endParaRPr lang="sk-SK" dirty="0" smtClean="0"/>
          </a:p>
          <a:p>
            <a:r>
              <a:rPr lang="sk-SK" b="1" dirty="0" smtClean="0"/>
              <a:t>SIDERIT – OCIEĽOK</a:t>
            </a:r>
          </a:p>
          <a:p>
            <a:pPr lvl="1"/>
            <a:r>
              <a:rPr lang="sk-SK" dirty="0" smtClean="0"/>
              <a:t>Uhličitan železnatý</a:t>
            </a:r>
          </a:p>
          <a:p>
            <a:pPr lvl="1"/>
            <a:r>
              <a:rPr lang="sk-SK" dirty="0" smtClean="0"/>
              <a:t>Ťažil sa na väčšine Slovenska</a:t>
            </a:r>
          </a:p>
          <a:p>
            <a:endParaRPr lang="sk-SK" dirty="0"/>
          </a:p>
        </p:txBody>
      </p:sp>
      <p:pic>
        <p:nvPicPr>
          <p:cNvPr id="4" name="Picture 2" descr="Súvisiaci obrázok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205" y="2924944"/>
            <a:ext cx="2706413" cy="187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gneti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680" y="44624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Siderit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4" descr="Siderit – Wikipedi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174" name="Picture 6" descr="SIDERIT | Zo života pred tabuľou ...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959170"/>
            <a:ext cx="2330624" cy="174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79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7074" y="274638"/>
            <a:ext cx="2496278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VÝROBA </a:t>
            </a:r>
            <a:br>
              <a:rPr lang="sk-SK" b="1" dirty="0" smtClean="0"/>
            </a:br>
            <a:r>
              <a:rPr lang="sk-SK" b="1" dirty="0" smtClean="0"/>
              <a:t>ŽELEZA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sk-SK" dirty="0" smtClean="0"/>
              <a:t>Železo sa musí zo zlúčenín získať</a:t>
            </a:r>
          </a:p>
          <a:p>
            <a:r>
              <a:rPr lang="sk-SK" dirty="0" smtClean="0"/>
              <a:t>Železiarne, oceliarne</a:t>
            </a:r>
          </a:p>
          <a:p>
            <a:endParaRPr lang="sk-SK" dirty="0"/>
          </a:p>
        </p:txBody>
      </p:sp>
      <p:pic>
        <p:nvPicPr>
          <p:cNvPr id="8194" name="Picture 2" descr="Vysoká pec „dvojka“ v LIBERTY Ostrava je po opravách znovu v provozu |  konstrukce.cz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" y="3685330"/>
            <a:ext cx="499255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Železiarne Podbrezová skracujú pracovný týždeň - camit.sk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152" y="113016"/>
            <a:ext cx="2437922" cy="199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Železiarne Podbrezová, scrap charging into the electri arc furnace | Viktor  Mácha - industrial photography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429" y="3068960"/>
            <a:ext cx="39840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Lacné dovozy zdražejú. Pomôžu Steelke aj Duslu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86363" y="311509"/>
            <a:ext cx="4100491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sk-SK" b="1" dirty="0" smtClean="0"/>
              <a:t>VYSOKÁ PEC</a:t>
            </a:r>
            <a:endParaRPr lang="sk-SK" b="1" dirty="0"/>
          </a:p>
        </p:txBody>
      </p:sp>
      <p:pic>
        <p:nvPicPr>
          <p:cNvPr id="9218" name="Picture 2" descr="Kudy z nudy - Vysoká pec v Dolních Vítkovicích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855164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ysoká pec v obci Sirk - Červeňany - PlanetSlovakia.s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30371"/>
            <a:ext cx="3131840" cy="21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U. S. Steel Košice - U. S. Steel Košice odstavuje vysokú pec č.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4"/>
          <a:stretch/>
        </p:blipFill>
        <p:spPr bwMode="auto">
          <a:xfrm>
            <a:off x="5282640" y="2132856"/>
            <a:ext cx="3841640" cy="340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74857"/>
            <a:ext cx="4829175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77152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971600" y="560874"/>
            <a:ext cx="165618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dirty="0" smtClean="0"/>
              <a:t>Železná ruda</a:t>
            </a:r>
          </a:p>
          <a:p>
            <a:pPr algn="ctr"/>
            <a:r>
              <a:rPr lang="sk-SK" sz="2000" dirty="0"/>
              <a:t>K</a:t>
            </a:r>
            <a:r>
              <a:rPr lang="sk-SK" sz="2000" dirty="0" smtClean="0"/>
              <a:t>oks</a:t>
            </a:r>
            <a:endParaRPr lang="sk-SK" sz="2000" dirty="0"/>
          </a:p>
        </p:txBody>
      </p:sp>
      <p:sp>
        <p:nvSpPr>
          <p:cNvPr id="8" name="BlokTextu 7"/>
          <p:cNvSpPr txBox="1"/>
          <p:nvPr/>
        </p:nvSpPr>
        <p:spPr>
          <a:xfrm>
            <a:off x="7164288" y="3645024"/>
            <a:ext cx="100811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dirty="0" smtClean="0"/>
              <a:t>Horúci vzduch</a:t>
            </a:r>
            <a:endParaRPr lang="sk-SK" sz="2000" dirty="0"/>
          </a:p>
        </p:txBody>
      </p:sp>
      <p:sp>
        <p:nvSpPr>
          <p:cNvPr id="9" name="BlokTextu 8"/>
          <p:cNvSpPr txBox="1"/>
          <p:nvPr/>
        </p:nvSpPr>
        <p:spPr>
          <a:xfrm>
            <a:off x="2123728" y="2748321"/>
            <a:ext cx="187220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dirty="0" smtClean="0"/>
              <a:t>Roztavená ruda s koksom</a:t>
            </a:r>
            <a:endParaRPr lang="sk-SK" sz="2000" dirty="0"/>
          </a:p>
        </p:txBody>
      </p:sp>
      <p:sp>
        <p:nvSpPr>
          <p:cNvPr id="10" name="BlokTextu 9"/>
          <p:cNvSpPr txBox="1"/>
          <p:nvPr/>
        </p:nvSpPr>
        <p:spPr>
          <a:xfrm>
            <a:off x="6952903" y="2620954"/>
            <a:ext cx="64807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dirty="0" smtClean="0"/>
              <a:t>CO</a:t>
            </a:r>
            <a:r>
              <a:rPr lang="sk-SK" sz="2000" baseline="-25000" dirty="0" smtClean="0"/>
              <a:t>2</a:t>
            </a:r>
            <a:endParaRPr lang="sk-SK" sz="2000" baseline="-25000" dirty="0"/>
          </a:p>
        </p:txBody>
      </p:sp>
      <p:sp>
        <p:nvSpPr>
          <p:cNvPr id="11" name="BlokTextu 10"/>
          <p:cNvSpPr txBox="1"/>
          <p:nvPr/>
        </p:nvSpPr>
        <p:spPr>
          <a:xfrm>
            <a:off x="6228184" y="6112200"/>
            <a:ext cx="187220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dirty="0" smtClean="0"/>
              <a:t>Roztavené surové železo</a:t>
            </a:r>
            <a:endParaRPr lang="sk-SK" sz="2000" dirty="0"/>
          </a:p>
        </p:txBody>
      </p:sp>
      <p:sp>
        <p:nvSpPr>
          <p:cNvPr id="12" name="BlokTextu 11"/>
          <p:cNvSpPr txBox="1"/>
          <p:nvPr/>
        </p:nvSpPr>
        <p:spPr>
          <a:xfrm>
            <a:off x="1475656" y="6087199"/>
            <a:ext cx="187220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dirty="0" smtClean="0"/>
              <a:t>Roztavená </a:t>
            </a:r>
            <a:r>
              <a:rPr lang="sk-SK" sz="2000" dirty="0" err="1" smtClean="0"/>
              <a:t>struska</a:t>
            </a:r>
            <a:endParaRPr lang="sk-SK" sz="2000" dirty="0"/>
          </a:p>
        </p:txBody>
      </p:sp>
      <p:sp>
        <p:nvSpPr>
          <p:cNvPr id="15" name="Zahnutá šípka dolu 14"/>
          <p:cNvSpPr/>
          <p:nvPr/>
        </p:nvSpPr>
        <p:spPr>
          <a:xfrm>
            <a:off x="2339752" y="72008"/>
            <a:ext cx="2304256" cy="404664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cxnSp>
        <p:nvCxnSpPr>
          <p:cNvPr id="17" name="Rovná spojovacia šípka 16"/>
          <p:cNvCxnSpPr/>
          <p:nvPr/>
        </p:nvCxnSpPr>
        <p:spPr>
          <a:xfrm>
            <a:off x="5868144" y="5661248"/>
            <a:ext cx="1152128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flipH="1">
            <a:off x="2843808" y="5593860"/>
            <a:ext cx="1008112" cy="4274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/>
          <p:nvPr/>
        </p:nvCxnSpPr>
        <p:spPr>
          <a:xfrm flipH="1">
            <a:off x="6444210" y="3939155"/>
            <a:ext cx="720078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Rovná spojovacia šípka 28"/>
          <p:cNvCxnSpPr/>
          <p:nvPr/>
        </p:nvCxnSpPr>
        <p:spPr>
          <a:xfrm>
            <a:off x="3419872" y="4509120"/>
            <a:ext cx="86409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Rovná spojovacia šípka 30"/>
          <p:cNvCxnSpPr/>
          <p:nvPr/>
        </p:nvCxnSpPr>
        <p:spPr>
          <a:xfrm>
            <a:off x="6372200" y="2748321"/>
            <a:ext cx="580703" cy="7268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Rovná spojovacia šípka 36"/>
          <p:cNvCxnSpPr/>
          <p:nvPr/>
        </p:nvCxnSpPr>
        <p:spPr>
          <a:xfrm>
            <a:off x="3995936" y="3128269"/>
            <a:ext cx="1008112" cy="1369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46" name="Picture 5" descr="Koks | TEMPEX S.R.O. | PRODEJ PALIV A ROPNÝCH PRODUKTŮ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88689"/>
            <a:ext cx="2082169" cy="15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Umelé kameniv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44" y="4653136"/>
            <a:ext cx="1741800" cy="11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AutoShape 9" descr="Topenie a tuhnut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249" name="AutoShape 11" descr="Topenie a tuhnuti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53" name="Picture 13" descr="Žehlička Nalejte Železo Hot - Fotografia zdarma na Pixabay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16460" y="4808543"/>
            <a:ext cx="150745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19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LIATINA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016224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Surové odliate železo</a:t>
            </a:r>
          </a:p>
          <a:p>
            <a:r>
              <a:rPr lang="sk-SK" dirty="0" smtClean="0"/>
              <a:t>Obsahuje veľa uhlíka – je tvrdá ale krehká</a:t>
            </a:r>
          </a:p>
          <a:p>
            <a:r>
              <a:rPr lang="sk-SK" dirty="0" smtClean="0"/>
              <a:t>Robia sa z nej odliatky, ktoré niekde stoja</a:t>
            </a:r>
          </a:p>
          <a:p>
            <a:r>
              <a:rPr lang="sk-SK" dirty="0" smtClean="0"/>
              <a:t>Výborne drží teplo</a:t>
            </a:r>
            <a:endParaRPr lang="sk-SK" dirty="0"/>
          </a:p>
        </p:txBody>
      </p:sp>
      <p:pic>
        <p:nvPicPr>
          <p:cNvPr id="4098" name="Picture 2" descr="Kanálový poklop - Račianska, Nové Mesto, Bratislava | Odkazprestarostu.sk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0291" y="4437112"/>
            <a:ext cx="3035927" cy="217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iatinové alebo plechové radiátory s kondenzačným kotlom - Kúrenie,  vetranie a klimatizácia | Modrastrecha.s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4560" y="116632"/>
            <a:ext cx="3189928" cy="179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ARDAGEN-Získjte tuž dnes,Hrniec s pokrievkou, liatina - IKEA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-1"/>
            <a:ext cx="2520280" cy="1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ordflam ASTI - liatinová pec krbová | KRBOVÉ - KACHLE - KRBY.SK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198294"/>
            <a:ext cx="2697506" cy="296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ril na drevené uhlie liatinový Cattara BRINDISI 35cm - gamisport.sk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92572"/>
            <a:ext cx="3010802" cy="27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48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259</Words>
  <Application>Microsoft Office PowerPoint</Application>
  <PresentationFormat>Prezentácia na obrazovke (4:3)</PresentationFormat>
  <Paragraphs>268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KOVY</vt:lpstr>
      <vt:lpstr>KOVY</vt:lpstr>
      <vt:lpstr>Prezentácia programu PowerPoint</vt:lpstr>
      <vt:lpstr>ŽELEZO</vt:lpstr>
      <vt:lpstr>ŽELEZNÉ RUDY</vt:lpstr>
      <vt:lpstr>VÝROBA  ŽELEZA</vt:lpstr>
      <vt:lpstr>VYSOKÁ PEC</vt:lpstr>
      <vt:lpstr>Prezentácia programu PowerPoint</vt:lpstr>
      <vt:lpstr>LIATINA</vt:lpstr>
      <vt:lpstr>OCEĽ – STEEL </vt:lpstr>
      <vt:lpstr>Prezentácia programu PowerPoint</vt:lpstr>
      <vt:lpstr>Ostravské železiarne</vt:lpstr>
      <vt:lpstr>ŽELEZIARNE PODBREZOVÁ</vt:lpstr>
      <vt:lpstr>OFZ – Oravské ferozliatinárske závody</vt:lpstr>
      <vt:lpstr>ŽELEZO V ORGANIZMOCH</vt:lpstr>
    </vt:vector>
  </TitlesOfParts>
  <Company>EU SAV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ALKALICKÉ KOVY</dc:title>
  <dc:creator>Katka Radvanska</dc:creator>
  <cp:lastModifiedBy>Katka Radvanská</cp:lastModifiedBy>
  <cp:revision>80</cp:revision>
  <dcterms:created xsi:type="dcterms:W3CDTF">2019-11-22T06:54:16Z</dcterms:created>
  <dcterms:modified xsi:type="dcterms:W3CDTF">2023-11-29T19:32:40Z</dcterms:modified>
</cp:coreProperties>
</file>