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166"/>
    <a:srgbClr val="118A3B"/>
    <a:srgbClr val="4049FF"/>
    <a:srgbClr val="FFF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97A9C-3622-30B4-4E53-192B8A91D8B6}" v="829" dt="2024-03-03T15:26:25.286"/>
    <p1510:client id="{BB0ACE00-499D-26E1-B476-38FAAD078D7C}" v="361" dt="2024-03-02T15:56:45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2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1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7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7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7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85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4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6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9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9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2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6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jte.sk/ine-obchodne-spolocnosti-a-druzstvo/charakteristika-ks" TargetMode="External"/><Relationship Id="rId2" Type="http://schemas.openxmlformats.org/officeDocument/2006/relationships/hyperlink" Target="https://sk.wikipedia.org/wiki/Komanditn%C3%A1_spolo%C4%8Dnos%C5%A5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podnikam.sk/vyhody-a-nevyhody-komanditnej-spolocnosti/" TargetMode="External"/><Relationship Id="rId5" Type="http://schemas.openxmlformats.org/officeDocument/2006/relationships/hyperlink" Target="https://podnikam.sk/kategorie/typy-spolocnosti/komanditna-spolocnost/" TargetMode="External"/><Relationship Id="rId4" Type="http://schemas.openxmlformats.org/officeDocument/2006/relationships/hyperlink" Target="https://www.epi.sk/cely/odborny-clanok/Komanditna-spolocnost-zalozenie-vznik-zmena-organy-a-zanik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5527" y="2099733"/>
            <a:ext cx="10381853" cy="2677648"/>
          </a:xfrm>
        </p:spPr>
        <p:txBody>
          <a:bodyPr/>
          <a:lstStyle/>
          <a:p>
            <a:pPr algn="ctr"/>
            <a:r>
              <a:rPr lang="sk-SK" b="1" dirty="0">
                <a:latin typeface="Perpetua Titling MT"/>
              </a:rPr>
              <a:t>KOMANDITNÁ SPOLOČNOSŤ</a:t>
            </a:r>
            <a:br>
              <a:rPr lang="sk-SK" dirty="0">
                <a:latin typeface="Perpetua Titling MT"/>
              </a:rPr>
            </a:br>
            <a:r>
              <a:rPr lang="sk-SK" sz="4400" dirty="0">
                <a:latin typeface="Perpetua Titling MT"/>
              </a:rPr>
              <a:t>(</a:t>
            </a:r>
            <a:r>
              <a:rPr lang="sk-SK" sz="4400" err="1">
                <a:latin typeface="Perpetua Titling MT"/>
              </a:rPr>
              <a:t>k.s</a:t>
            </a:r>
            <a:r>
              <a:rPr lang="sk-SK" sz="4400" dirty="0">
                <a:latin typeface="Perpetua Titling MT"/>
              </a:rPr>
              <a:t>.)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178002" y="5539380"/>
            <a:ext cx="1520135" cy="861420"/>
          </a:xfrm>
        </p:spPr>
        <p:txBody>
          <a:bodyPr>
            <a:normAutofit/>
          </a:bodyPr>
          <a:lstStyle/>
          <a:p>
            <a:pPr algn="r"/>
            <a:r>
              <a:rPr lang="sk-SK" dirty="0"/>
              <a:t>k. </a:t>
            </a:r>
            <a:r>
              <a:rPr lang="sk-SK" dirty="0" err="1"/>
              <a:t>nikodem</a:t>
            </a:r>
          </a:p>
          <a:p>
            <a:pPr algn="r"/>
            <a:r>
              <a:rPr lang="sk-SK" dirty="0"/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33AF2-AA3A-AD7A-0C0B-2EB0C635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Perpetua Titling MT"/>
              </a:rPr>
              <a:t>Zdroje: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D96F43-501E-4CDE-6A78-0BA568C34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4705511"/>
            <a:ext cx="8825659" cy="24882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1200" dirty="0">
                <a:ea typeface="+mn-lt"/>
                <a:cs typeface="+mn-lt"/>
                <a:hlinkClick r:id="rId2"/>
              </a:rPr>
              <a:t>https://sk.wikipedia.org/wiki/Komanditn%C3%A1_spolo%C4%8Dnos%C5%A5</a:t>
            </a:r>
            <a:endParaRPr lang="sk-SK" sz="1200">
              <a:ea typeface="+mn-lt"/>
              <a:cs typeface="+mn-lt"/>
            </a:endParaRPr>
          </a:p>
          <a:p>
            <a:r>
              <a:rPr lang="sk-SK" sz="1200" dirty="0">
                <a:ea typeface="+mn-lt"/>
                <a:cs typeface="+mn-lt"/>
                <a:hlinkClick r:id="rId3"/>
              </a:rPr>
              <a:t>https://www.podnikajte.sk/ine-obchodne-spolocnosti-a-druzstvo/charakteristika-ks</a:t>
            </a:r>
            <a:endParaRPr lang="sk-SK" sz="1200">
              <a:ea typeface="+mn-lt"/>
              <a:cs typeface="+mn-lt"/>
            </a:endParaRPr>
          </a:p>
          <a:p>
            <a:r>
              <a:rPr lang="sk-SK" sz="1200" dirty="0">
                <a:ea typeface="+mn-lt"/>
                <a:cs typeface="+mn-lt"/>
                <a:hlinkClick r:id="rId4"/>
              </a:rPr>
              <a:t>https://www.epi.sk/cely/odborny-clanok/Komanditna-spolocnost-zalozenie-vznik-zmena-organy-a-zanik.htm</a:t>
            </a:r>
            <a:endParaRPr lang="sk-SK" sz="1200"/>
          </a:p>
          <a:p>
            <a:r>
              <a:rPr lang="sk-SK" sz="1200" dirty="0">
                <a:ea typeface="+mn-lt"/>
                <a:cs typeface="+mn-lt"/>
                <a:hlinkClick r:id="rId5"/>
              </a:rPr>
              <a:t>https://podnikam.sk/kategorie/typy-spolocnosti/komanditna-spolocnost/</a:t>
            </a:r>
            <a:endParaRPr lang="sk-SK" sz="1200"/>
          </a:p>
          <a:p>
            <a:r>
              <a:rPr lang="sk-SK" sz="1200" dirty="0">
                <a:ea typeface="+mn-lt"/>
                <a:cs typeface="+mn-lt"/>
                <a:hlinkClick r:id="rId6"/>
              </a:rPr>
              <a:t>https://podnikam.sk/vyhody-a-nevyhody-komanditnej-spolocnosti/</a:t>
            </a:r>
            <a:endParaRPr lang="sk-SK"/>
          </a:p>
          <a:p>
            <a:endParaRPr lang="sk-SK" sz="1200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168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0CBA6-8FA0-B9DA-DD34-4FADC229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DEFINÍCIA:</a:t>
            </a:r>
            <a:endParaRPr lang="sk-SK" sz="32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6072B6-3B2E-E88E-848D-67EB7A25A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5087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PRÁVNA FORMA PODNIKANIA,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ktorá 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/>
                <a:ea typeface="+mn-lt"/>
                <a:cs typeface="+mn-lt"/>
              </a:rPr>
              <a:t>kombinuje prvky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:</a:t>
            </a:r>
            <a:r>
              <a:rPr lang="sk-SK" dirty="0">
                <a:solidFill>
                  <a:srgbClr val="118A3B"/>
                </a:solidFill>
                <a:latin typeface="Century Gothic"/>
                <a:ea typeface="+mn-lt"/>
                <a:cs typeface="+mn-lt"/>
              </a:rPr>
              <a:t> </a:t>
            </a:r>
            <a:r>
              <a:rPr lang="sk-SK" b="1" dirty="0">
                <a:solidFill>
                  <a:srgbClr val="118A3B"/>
                </a:solidFill>
                <a:latin typeface="Century Gothic"/>
                <a:ea typeface="+mn-lt"/>
                <a:cs typeface="+mn-lt"/>
              </a:rPr>
              <a:t>SPOLOČNOSTI S RUČENÍM OBMEDZENÝM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a</a:t>
            </a:r>
            <a:r>
              <a:rPr lang="sk-SK" dirty="0">
                <a:solidFill>
                  <a:srgbClr val="118A3B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118A3B"/>
                </a:solidFill>
                <a:latin typeface="Century Gothic"/>
                <a:ea typeface="+mn-lt"/>
                <a:cs typeface="+mn-lt"/>
              </a:rPr>
              <a:t>NEOBMEDZENÝM.</a:t>
            </a:r>
            <a:endParaRPr lang="sk-SK">
              <a:solidFill>
                <a:srgbClr val="118A3B"/>
              </a:solidFill>
              <a:latin typeface="Century Gothic"/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/>
                <a:ea typeface="+mn-lt"/>
                <a:cs typeface="+mn-lt"/>
              </a:rPr>
              <a:t>Vytvára ju: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dohoda medzi 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DVOMA ALEBO VIACERÝMI OSOBAMI,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ktoré sa 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/>
                <a:ea typeface="+mn-lt"/>
                <a:cs typeface="+mn-lt"/>
              </a:rPr>
              <a:t>zaväzujú: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PODNIKAŤ SPOLOČNE POD URČITÝM OBCHODNÝM MENOM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s </a:t>
            </a:r>
            <a:r>
              <a:rPr lang="sk-SK" u="sng" dirty="0">
                <a:solidFill>
                  <a:schemeClr val="tx1"/>
                </a:solidFill>
                <a:latin typeface="Century Gothic"/>
                <a:ea typeface="+mn-lt"/>
                <a:cs typeface="+mn-lt"/>
              </a:rPr>
              <a:t>cieľom</a:t>
            </a:r>
            <a:r>
              <a:rPr lang="sk-SK" u="sng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dosiahnuť zisk.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 </a:t>
            </a:r>
            <a:endParaRPr lang="sk-SK" b="1">
              <a:solidFill>
                <a:srgbClr val="0D0D0D"/>
              </a:solidFill>
              <a:latin typeface="Century Gothic"/>
              <a:ea typeface="+mn-lt"/>
              <a:cs typeface="+mn-lt"/>
            </a:endParaRPr>
          </a:p>
          <a:p>
            <a:pPr marL="0" indent="0">
              <a:buNone/>
            </a:pPr>
            <a:endParaRPr lang="sk-SK" b="1" dirty="0">
              <a:solidFill>
                <a:srgbClr val="0D0D0D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sz="2000" b="1" u="sng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2 TYPY SPOLOČNÍKOV: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 </a:t>
            </a:r>
            <a:endParaRPr lang="sk-SK">
              <a:latin typeface="Century Gothic"/>
            </a:endParaRPr>
          </a:p>
          <a:p>
            <a:pPr>
              <a:buFont typeface="Wingdings" charset="2"/>
              <a:buChar char="§"/>
            </a:pPr>
            <a:r>
              <a:rPr lang="sk-SK" sz="2000" b="1" u="sng" dirty="0">
                <a:solidFill>
                  <a:srgbClr val="0070C0"/>
                </a:solidFill>
                <a:latin typeface="Century Gothic"/>
                <a:ea typeface="+mn-lt"/>
                <a:cs typeface="+mn-lt"/>
              </a:rPr>
              <a:t>1. KOMANDITISTI -</a:t>
            </a:r>
            <a:r>
              <a:rPr lang="sk-SK" sz="2000" b="1" dirty="0">
                <a:solidFill>
                  <a:srgbClr val="0070C0"/>
                </a:solidFill>
                <a:latin typeface="Century Gothic"/>
                <a:ea typeface="+mn-lt"/>
                <a:cs typeface="+mn-lt"/>
              </a:rPr>
              <a:t> 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sú 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PASÍVNI INVESTORI - prispievajú finančné prostriedky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s </a:t>
            </a:r>
            <a:r>
              <a:rPr lang="sk-SK" b="1" u="sng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obmedzenou zodpovednosťou.</a:t>
            </a:r>
          </a:p>
          <a:p>
            <a:pPr>
              <a:buFont typeface="Wingdings" charset="2"/>
              <a:buChar char="§"/>
            </a:pPr>
            <a:r>
              <a:rPr lang="sk-SK" sz="2000" b="1" u="sng" dirty="0">
                <a:solidFill>
                  <a:srgbClr val="0070C0"/>
                </a:solidFill>
                <a:latin typeface="Century Gothic"/>
                <a:ea typeface="+mn-lt"/>
                <a:cs typeface="+mn-lt"/>
              </a:rPr>
              <a:t>2. KOMPLEMENTÁRI -</a:t>
            </a:r>
            <a:r>
              <a:rPr lang="sk-SK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sú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AKTÍVNI MANAŽÉRI- riadia denné operácie spoločnosti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a </a:t>
            </a:r>
            <a:r>
              <a:rPr lang="sk-SK" b="1" u="sng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môžu mať neobmedzenú zodpovednosť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.</a:t>
            </a:r>
            <a:endParaRPr lang="sk-SK">
              <a:solidFill>
                <a:srgbClr val="0D0D0D"/>
              </a:solidFill>
              <a:latin typeface="Century Gothic"/>
            </a:endParaRPr>
          </a:p>
          <a:p>
            <a:pPr>
              <a:buFont typeface="Wingdings" charset="2"/>
              <a:buChar char="§"/>
            </a:pPr>
            <a:endParaRPr lang="sk-SK" sz="1600" b="1" dirty="0">
              <a:solidFill>
                <a:srgbClr val="0D0D0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3241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C30FA-E879-9CFA-041C-8C62F61D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  <a:ea typeface="+mj-lt"/>
                <a:cs typeface="+mj-lt"/>
              </a:rPr>
              <a:t>OBCHODNÉ MENO:</a:t>
            </a:r>
            <a:endParaRPr lang="sk-SK" sz="32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C1CF86-0791-1A43-032D-E76CC065E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387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ZAKLADANIE k. s.: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je dôležité mať primerané 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OBCHODNÉ MENO - 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/>
                <a:ea typeface="+mn-lt"/>
                <a:cs typeface="+mn-lt"/>
              </a:rPr>
              <a:t>obsahuje: </a:t>
            </a:r>
            <a:endParaRPr lang="sk-SK">
              <a:solidFill>
                <a:schemeClr val="accent1">
                  <a:lumMod val="60000"/>
                  <a:lumOff val="40000"/>
                </a:schemeClr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A) </a:t>
            </a:r>
            <a:r>
              <a:rPr lang="sk-SK" b="1" dirty="0">
                <a:solidFill>
                  <a:schemeClr val="tx1"/>
                </a:solidFill>
                <a:latin typeface="Century Gothic"/>
                <a:ea typeface="+mn-lt"/>
                <a:cs typeface="+mn-lt"/>
              </a:rPr>
              <a:t>OZNAČENIE</a:t>
            </a:r>
            <a:r>
              <a:rPr lang="sk-SK" b="1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 "komanditná spoločnosť"</a:t>
            </a:r>
            <a:endParaRPr lang="sk-SK" dirty="0">
              <a:solidFill>
                <a:srgbClr val="B31166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B) </a:t>
            </a:r>
            <a:r>
              <a:rPr lang="sk-SK" b="1" dirty="0">
                <a:solidFill>
                  <a:schemeClr val="tx1"/>
                </a:solidFill>
                <a:latin typeface="Century Gothic"/>
                <a:ea typeface="+mn-lt"/>
                <a:cs typeface="+mn-lt"/>
              </a:rPr>
              <a:t>SKRATKU </a:t>
            </a:r>
            <a:r>
              <a:rPr lang="sk-SK" b="1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"k. s."</a:t>
            </a:r>
            <a:r>
              <a:rPr lang="sk-SK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sk-SK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a minimálne</a:t>
            </a: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 jedného komplementára</a:t>
            </a:r>
            <a:endParaRPr lang="sk-SK" b="1">
              <a:solidFill>
                <a:srgbClr val="404040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endParaRPr lang="sk-SK" b="1" dirty="0">
              <a:solidFill>
                <a:srgbClr val="0D0D0D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B31166"/>
                </a:solidFill>
                <a:latin typeface="Century Gothic"/>
                <a:ea typeface="+mn-lt"/>
                <a:cs typeface="+mn-lt"/>
              </a:rPr>
              <a:t>MENO BY MALO BYŤ:</a:t>
            </a: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1.  JEDNOZNAČNÉ</a:t>
            </a:r>
            <a:endParaRPr lang="sk-SK" b="1">
              <a:solidFill>
                <a:srgbClr val="404040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2. ĽAHKO ZAPAMÄTATEĽNÉ</a:t>
            </a:r>
            <a:endParaRPr lang="sk-SK" b="1">
              <a:solidFill>
                <a:srgbClr val="404040"/>
              </a:solidFill>
              <a:latin typeface="Century Gothic"/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rgbClr val="0D0D0D"/>
                </a:solidFill>
                <a:latin typeface="Century Gothic"/>
                <a:ea typeface="+mn-lt"/>
                <a:cs typeface="+mn-lt"/>
              </a:rPr>
              <a:t>3. NEMALO BY PORUŠOVAŤ AUTORSKÉ PRÁVA ANI OBCHODNÉ ZNAČKY INÝCH SUBJEKTOV.</a:t>
            </a:r>
            <a:endParaRPr lang="sk-SK" b="1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7573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26E92-2751-E103-0739-B2D48529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VEDENIE A RIADENIE:</a:t>
            </a:r>
            <a:endParaRPr lang="sk-SK" sz="32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FA3B90-82D0-8CCB-32D8-0E7862387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Riadenie k. s.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 môže byť zverené:</a:t>
            </a:r>
            <a:r>
              <a:rPr lang="sk-SK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KOMPLEMENTÁROM</a:t>
            </a:r>
            <a:r>
              <a:rPr lang="sk-SK" dirty="0">
                <a:solidFill>
                  <a:schemeClr val="tx1"/>
                </a:solidFill>
                <a:ea typeface="+mn-lt"/>
                <a:cs typeface="+mn-lt"/>
              </a:rPr>
              <a:t> alebo špeciálne </a:t>
            </a: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URČENÝM MANAŽÉROM.</a:t>
            </a:r>
            <a:r>
              <a:rPr lang="sk-SK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sk-SK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4049FF"/>
                </a:solidFill>
                <a:ea typeface="+mn-lt"/>
                <a:cs typeface="+mn-lt"/>
              </a:rPr>
              <a:t>A) KOMPLEMENTÁRI:</a:t>
            </a:r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 </a:t>
            </a: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MAJÚ PRÁVO -</a:t>
            </a:r>
            <a:r>
              <a:rPr lang="sk-SK" b="1" dirty="0">
                <a:solidFill>
                  <a:srgbClr val="B31166"/>
                </a:solidFill>
                <a:ea typeface="+mn-lt"/>
                <a:cs typeface="+mn-lt"/>
              </a:rPr>
              <a:t> ROZHODOVAŤ O BEŽNÝCH OPERÁCIÁCH SPOLOČNOSTI -</a:t>
            </a:r>
            <a:r>
              <a:rPr lang="sk-SK" b="1" dirty="0">
                <a:solidFill>
                  <a:srgbClr val="118A3B"/>
                </a:solidFill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obchodné transakcie, investície a zamestnávanie.</a:t>
            </a:r>
            <a:endParaRPr lang="sk-SK" b="1" dirty="0"/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ICH ÚLOHOU -</a:t>
            </a:r>
            <a:r>
              <a:rPr lang="sk-SK" u="sng" dirty="0">
                <a:ea typeface="+mn-lt"/>
                <a:cs typeface="+mn-lt"/>
              </a:rPr>
              <a:t> </a:t>
            </a: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ZASTUPOVAŤ SPOLOČNOSŤ </a:t>
            </a:r>
            <a:r>
              <a:rPr lang="sk-SK" dirty="0">
                <a:ea typeface="+mn-lt"/>
                <a:cs typeface="+mn-lt"/>
              </a:rPr>
              <a:t>voči tretím osobám a </a:t>
            </a: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plniť svoje povinnosti s lojalitou a starostlivosťou. </a:t>
            </a:r>
            <a:endParaRPr lang="sk-SK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4049FF"/>
                </a:solidFill>
                <a:ea typeface="+mn-lt"/>
                <a:cs typeface="+mn-lt"/>
              </a:rPr>
              <a:t>B) KOMANDITISTI:</a:t>
            </a:r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majú obmedzený vplyv na riadenie spoločnosti</a:t>
            </a:r>
            <a:endParaRPr lang="sk-SK" b="1" dirty="0"/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ICH ÚLOHOU -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POSKYTOVAŤ FINANČNÚ PODPORU</a:t>
            </a:r>
            <a:r>
              <a:rPr lang="sk-SK" dirty="0">
                <a:ea typeface="+mn-lt"/>
                <a:cs typeface="+mn-lt"/>
              </a:rPr>
              <a:t> a </a:t>
            </a: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DOHLIADAŤ NA ČINNOSŤ KOMPLEMENTÁROV.</a:t>
            </a:r>
            <a:endParaRPr lang="sk-SK" b="1" u="sng">
              <a:solidFill>
                <a:srgbClr val="B31166"/>
              </a:solidFill>
            </a:endParaRPr>
          </a:p>
          <a:p>
            <a:pPr>
              <a:buFont typeface="Wingdings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072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A2616-633A-AC6E-B7D6-ACE618D7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ZODPOVEDNOSŤ:</a:t>
            </a:r>
            <a:endParaRPr lang="sk-SK" sz="32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211D60-7C50-1FB6-FB25-70B56B1B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dirty="0">
                <a:ea typeface="+mn-lt"/>
                <a:cs typeface="+mn-lt"/>
              </a:rPr>
              <a:t>Jedným z hlavných rysov k. s. je </a:t>
            </a:r>
            <a:r>
              <a:rPr lang="sk-SK" b="1" dirty="0">
                <a:ea typeface="+mn-lt"/>
                <a:cs typeface="+mn-lt"/>
              </a:rPr>
              <a:t>oddelenie zodpovednosti medzi komanditistov a komplementárov.</a:t>
            </a: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4049FF"/>
                </a:solidFill>
                <a:ea typeface="+mn-lt"/>
                <a:cs typeface="+mn-lt"/>
              </a:rPr>
              <a:t>A) KOMANDITISTI: </a:t>
            </a:r>
            <a:r>
              <a:rPr lang="sk-SK" dirty="0">
                <a:ea typeface="+mn-lt"/>
                <a:cs typeface="+mn-lt"/>
              </a:rPr>
              <a:t>majú</a:t>
            </a:r>
            <a:r>
              <a:rPr lang="sk-SK" dirty="0">
                <a:solidFill>
                  <a:srgbClr val="118A3B"/>
                </a:solidFill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B31166"/>
                </a:solidFill>
                <a:ea typeface="+mn-lt"/>
                <a:cs typeface="+mn-lt"/>
              </a:rPr>
              <a:t>OBMEDZENÚ ZODPOVEDNOSŤ -</a:t>
            </a:r>
            <a:r>
              <a:rPr lang="sk-SK" dirty="0">
                <a:ea typeface="+mn-lt"/>
                <a:cs typeface="+mn-lt"/>
              </a:rPr>
              <a:t> zodpovední </a:t>
            </a:r>
            <a:r>
              <a:rPr lang="sk-SK" u="sng" dirty="0">
                <a:ea typeface="+mn-lt"/>
                <a:cs typeface="+mn-lt"/>
              </a:rPr>
              <a:t>len do výšky svojho vkladu do spoločnosti.</a:t>
            </a:r>
            <a:r>
              <a:rPr lang="sk-SK" dirty="0">
                <a:ea typeface="+mn-lt"/>
                <a:cs typeface="+mn-lt"/>
              </a:rPr>
              <a:t> </a:t>
            </a:r>
            <a:endParaRPr lang="sk-SK"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Tento mechanizmus chráni:</a:t>
            </a:r>
            <a:r>
              <a:rPr lang="sk-SK" b="1" dirty="0">
                <a:ea typeface="+mn-lt"/>
                <a:cs typeface="+mn-lt"/>
              </a:rPr>
              <a:t> ich osobný majetok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b="1" dirty="0">
                <a:ea typeface="+mn-lt"/>
                <a:cs typeface="+mn-lt"/>
              </a:rPr>
              <a:t>pred potenciálnymi stratami spoločnosti. </a:t>
            </a: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4049FF"/>
                </a:solidFill>
                <a:ea typeface="+mn-lt"/>
                <a:cs typeface="+mn-lt"/>
              </a:rPr>
              <a:t>B) KOMPLEMENTÁRI:</a:t>
            </a:r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majú </a:t>
            </a:r>
            <a:r>
              <a:rPr lang="sk-SK" b="1" dirty="0">
                <a:solidFill>
                  <a:srgbClr val="B31166"/>
                </a:solidFill>
                <a:ea typeface="+mn-lt"/>
                <a:cs typeface="+mn-lt"/>
              </a:rPr>
              <a:t>NEOBMEDZENÚ ZODPOVEDNOSŤ -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sú osobne zodpovední za </a:t>
            </a:r>
            <a:r>
              <a:rPr lang="sk-SK" u="sng" dirty="0">
                <a:ea typeface="+mn-lt"/>
                <a:cs typeface="+mn-lt"/>
              </a:rPr>
              <a:t>všetky dlhy a záväzky spoločnosti.</a:t>
            </a: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Tento aspekt môže ovplyvniť:</a:t>
            </a:r>
            <a:r>
              <a:rPr lang="sk-SK" b="1" dirty="0">
                <a:ea typeface="+mn-lt"/>
                <a:cs typeface="+mn-lt"/>
              </a:rPr>
              <a:t> ich rozhodovacie procesy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b="1" dirty="0">
                <a:ea typeface="+mn-lt"/>
                <a:cs typeface="+mn-lt"/>
              </a:rPr>
              <a:t>a vytvárať väčšiu zodpovednosť voči obchodným partnerom a veriteľom.</a:t>
            </a:r>
            <a:endParaRPr lang="sk-SK" b="1"/>
          </a:p>
          <a:p>
            <a:pPr>
              <a:buFont typeface="Wingdings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111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D86A2-4870-1F16-3B3F-37092EA8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ÚČTOVNÍCTVO A ZDAŇOVANIE:</a:t>
            </a:r>
            <a:endParaRPr lang="sk-SK" sz="32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199B6C-3FF0-B15C-D880-628FF1DDC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K. S. SÚ POVINNÉ VIESŤ:</a:t>
            </a:r>
            <a:endParaRPr lang="sk-SK" dirty="0">
              <a:solidFill>
                <a:srgbClr val="B31166"/>
              </a:solidFill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1. účtovníctvo</a:t>
            </a:r>
            <a:endParaRPr lang="sk-SK"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2. plniť daňové povinnosti podľa platných právnych predpisov. </a:t>
            </a:r>
            <a:endParaRPr lang="sk-SK"/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To zahŕňa:</a:t>
            </a:r>
            <a:r>
              <a:rPr lang="sk-SK" dirty="0">
                <a:ea typeface="+mn-lt"/>
                <a:cs typeface="+mn-lt"/>
              </a:rPr>
              <a:t> </a:t>
            </a:r>
            <a:endParaRPr lang="sk-SK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1. vedenie účtovnej evidencie o všetkých transakciách spoločnosti</a:t>
            </a:r>
            <a:endParaRPr lang="sk-SK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2. pravidelné podávanie daňových priznaní. 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118A3B"/>
              </a:solidFill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Dodržiavanie týchto povinností je dôležité pre zachovanie právnej transparentnosti a zákonnosti.</a:t>
            </a:r>
            <a:endParaRPr lang="sk-SK" b="1"/>
          </a:p>
          <a:p>
            <a:pPr>
              <a:buFont typeface="Wingdings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360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79446-24BE-637A-162A-CF71C19B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ROZDELENIE ZISKU A STRÁT: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6C29EA-1C77-BA9F-010E-6EF17D1C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Sa delia podľa: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dohody stanovenej v spoločenskej zmluve.</a:t>
            </a:r>
            <a:endParaRPr lang="sk-SK"/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4049FF"/>
                </a:solidFill>
                <a:ea typeface="+mn-lt"/>
                <a:cs typeface="+mn-lt"/>
              </a:rPr>
              <a:t>KOMANDITISTI</a:t>
            </a:r>
            <a:r>
              <a:rPr lang="sk-SK" dirty="0">
                <a:ea typeface="+mn-lt"/>
                <a:cs typeface="+mn-lt"/>
              </a:rPr>
              <a:t> majú nárok na </a:t>
            </a: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PODIEL ZO ZISKOV</a:t>
            </a:r>
            <a:r>
              <a:rPr lang="sk-SK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- podľa ich </a:t>
            </a:r>
            <a:r>
              <a:rPr lang="sk-SK" b="1" dirty="0">
                <a:ea typeface="+mn-lt"/>
                <a:cs typeface="+mn-lt"/>
              </a:rPr>
              <a:t>vložených finančných prostriedkov.</a:t>
            </a:r>
          </a:p>
          <a:p>
            <a:pPr>
              <a:buFont typeface="Wingdings" charset="2"/>
              <a:buChar char="§"/>
            </a:pPr>
            <a:endParaRPr lang="sk-SK" b="1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V PRÍPADE STRATY -</a:t>
            </a:r>
            <a:r>
              <a:rPr lang="sk-SK" dirty="0">
                <a:ea typeface="+mn-lt"/>
                <a:cs typeface="+mn-lt"/>
              </a:rPr>
              <a:t> musia</a:t>
            </a:r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 komanditisti</a:t>
            </a:r>
            <a:r>
              <a:rPr lang="sk-SK" dirty="0">
                <a:solidFill>
                  <a:srgbClr val="4049FF"/>
                </a:solidFill>
                <a:ea typeface="+mn-lt"/>
                <a:cs typeface="+mn-lt"/>
              </a:rPr>
              <a:t> </a:t>
            </a:r>
            <a:r>
              <a:rPr lang="sk-SK" dirty="0">
                <a:ea typeface="+mn-lt"/>
                <a:cs typeface="+mn-lt"/>
              </a:rPr>
              <a:t>znášať </a:t>
            </a:r>
            <a:r>
              <a:rPr lang="sk-SK" b="1" dirty="0">
                <a:ea typeface="+mn-lt"/>
                <a:cs typeface="+mn-lt"/>
              </a:rPr>
              <a:t>svoj podiel</a:t>
            </a:r>
            <a:r>
              <a:rPr lang="sk-SK" dirty="0">
                <a:ea typeface="+mn-lt"/>
                <a:cs typeface="+mn-lt"/>
              </a:rPr>
              <a:t> na</a:t>
            </a:r>
            <a:r>
              <a:rPr lang="sk-SK" b="1" dirty="0">
                <a:ea typeface="+mn-lt"/>
                <a:cs typeface="+mn-lt"/>
              </a:rPr>
              <a:t> ZÁKLADE VEĽKOSTI ICH VKLADU.</a:t>
            </a:r>
            <a:endParaRPr lang="sk-SK" b="1" dirty="0"/>
          </a:p>
          <a:p>
            <a:pPr>
              <a:buFont typeface="Wingdings" charset="2"/>
              <a:buChar char="§"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38921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96ED1-41B1-B2F4-8F70-FC497525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ZÁNIK SPOLOČNOSTI:</a:t>
            </a:r>
            <a:endParaRPr lang="sk-SK" sz="2400" dirty="0">
              <a:solidFill>
                <a:schemeClr val="bg1"/>
              </a:solidFill>
              <a:latin typeface="Perpetua Titling MT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0FB55D-5269-49FC-9C85-23A25FEC8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ZÁNIK Z RÔZNYCH PRÍČIN:</a:t>
            </a:r>
            <a:endParaRPr lang="sk-SK">
              <a:solidFill>
                <a:srgbClr val="B31166"/>
              </a:solidFill>
            </a:endParaRP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1. dohoda spoločníkov</a:t>
            </a: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2. úpadok spoločnosti</a:t>
            </a:r>
          </a:p>
          <a:p>
            <a:pPr>
              <a:buFont typeface="Wingdings" charset="2"/>
              <a:buChar char="§"/>
            </a:pPr>
            <a:r>
              <a:rPr lang="sk-SK" b="1" dirty="0">
                <a:ea typeface="+mn-lt"/>
                <a:cs typeface="+mn-lt"/>
              </a:rPr>
              <a:t>3. dosiahnutie určitého cieľa</a:t>
            </a:r>
          </a:p>
          <a:p>
            <a:pPr>
              <a:buFont typeface="Wingdings" charset="2"/>
              <a:buChar char="§"/>
            </a:pPr>
            <a:endParaRPr lang="sk-SK" dirty="0">
              <a:ea typeface="+mn-lt"/>
              <a:cs typeface="+mn-lt"/>
            </a:endParaRPr>
          </a:p>
          <a:p>
            <a:pPr>
              <a:buFont typeface="Wingdings" charset="2"/>
              <a:buChar char="§"/>
            </a:pPr>
            <a:r>
              <a:rPr lang="sk-SK" dirty="0">
                <a:ea typeface="+mn-lt"/>
                <a:cs typeface="+mn-lt"/>
              </a:rPr>
              <a:t>Zánik spoločnosti môže sprevádzať </a:t>
            </a:r>
            <a:r>
              <a:rPr lang="sk-SK" b="1" dirty="0">
                <a:ea typeface="+mn-lt"/>
                <a:cs typeface="+mn-lt"/>
              </a:rPr>
              <a:t>PROCES</a:t>
            </a:r>
            <a:r>
              <a:rPr lang="sk-SK" b="1" dirty="0">
                <a:solidFill>
                  <a:schemeClr val="tx1"/>
                </a:solidFill>
                <a:ea typeface="+mn-lt"/>
                <a:cs typeface="+mn-lt"/>
              </a:rPr>
              <a:t> LIKVIDÁCIE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ktorý zahŕňa rozdelenie</a:t>
            </a:r>
            <a:r>
              <a:rPr lang="sk-SK" dirty="0">
                <a:ea typeface="+mn-lt"/>
                <a:cs typeface="+mn-lt"/>
              </a:rPr>
              <a:t>:</a:t>
            </a:r>
            <a:r>
              <a:rPr lang="sk-SK" b="1" dirty="0"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118A3B"/>
                </a:solidFill>
                <a:ea typeface="+mn-lt"/>
                <a:cs typeface="+mn-lt"/>
              </a:rPr>
              <a:t>aktív</a:t>
            </a:r>
            <a:r>
              <a:rPr lang="sk-SK" b="1" dirty="0">
                <a:ea typeface="+mn-lt"/>
                <a:cs typeface="+mn-lt"/>
              </a:rPr>
              <a:t> </a:t>
            </a:r>
            <a:r>
              <a:rPr lang="sk-SK" dirty="0">
                <a:ea typeface="+mn-lt"/>
                <a:cs typeface="+mn-lt"/>
              </a:rPr>
              <a:t>a</a:t>
            </a:r>
            <a:r>
              <a:rPr lang="sk-SK" dirty="0">
                <a:solidFill>
                  <a:srgbClr val="118A3B"/>
                </a:solidFill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118A3B"/>
                </a:solidFill>
                <a:ea typeface="+mn-lt"/>
                <a:cs typeface="+mn-lt"/>
              </a:rPr>
              <a:t>pasív medzi spoločníkov.</a:t>
            </a:r>
            <a:endParaRPr lang="sk-SK" b="1">
              <a:solidFill>
                <a:srgbClr val="118A3B"/>
              </a:solidFill>
            </a:endParaRPr>
          </a:p>
          <a:p>
            <a:pPr>
              <a:buFont typeface="Wingdings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249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B3E79-F4ED-853F-886A-25E92E66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bg1"/>
                </a:solidFill>
                <a:latin typeface="Perpetua Titling MT"/>
              </a:rPr>
              <a:t>REGULÁCIA:</a:t>
            </a:r>
            <a:r>
              <a:rPr lang="sk-SK" sz="1800" b="1" dirty="0">
                <a:solidFill>
                  <a:srgbClr val="404040"/>
                </a:solidFill>
                <a:latin typeface="Perpetua Titling MT"/>
              </a:rPr>
              <a:t> </a:t>
            </a:r>
            <a:r>
              <a:rPr lang="sk-SK" sz="1800" b="1" dirty="0">
                <a:solidFill>
                  <a:srgbClr val="404040"/>
                </a:solidFill>
              </a:rPr>
              <a:t>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07468D-4C91-A205-3187-D849FDA4E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K. S. JE REGULOVANÁ:</a:t>
            </a:r>
            <a:endParaRPr lang="sk-SK" b="1" u="sng" dirty="0">
              <a:solidFill>
                <a:srgbClr val="B31166"/>
              </a:solidFill>
            </a:endParaRPr>
          </a:p>
          <a:p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A) VŠEOBECNÝMI PRÁVNYMI PREDPISMI -</a:t>
            </a:r>
            <a:r>
              <a:rPr lang="sk-SK" dirty="0">
                <a:solidFill>
                  <a:srgbClr val="B31166"/>
                </a:solidFill>
                <a:ea typeface="+mn-lt"/>
                <a:cs typeface="+mn-lt"/>
              </a:rPr>
              <a:t> 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týkajúcimi sa: </a:t>
            </a:r>
            <a:r>
              <a:rPr lang="sk-SK" b="1" dirty="0">
                <a:solidFill>
                  <a:srgbClr val="118A3B"/>
                </a:solidFill>
                <a:ea typeface="+mn-lt"/>
                <a:cs typeface="+mn-lt"/>
              </a:rPr>
              <a:t>obchodných subjektov </a:t>
            </a:r>
            <a:endParaRPr lang="sk-SK" b="1">
              <a:solidFill>
                <a:srgbClr val="118A3B"/>
              </a:solidFill>
              <a:ea typeface="+mn-lt"/>
              <a:cs typeface="+mn-lt"/>
            </a:endParaRPr>
          </a:p>
          <a:p>
            <a:r>
              <a:rPr lang="sk-SK" b="1" dirty="0">
                <a:solidFill>
                  <a:srgbClr val="4049FF"/>
                </a:solidFill>
                <a:ea typeface="+mn-lt"/>
                <a:cs typeface="+mn-lt"/>
              </a:rPr>
              <a:t>B) ŠPECIFICKÝMI USTANOVENIAMI - </a:t>
            </a:r>
            <a:r>
              <a:rPr lang="sk-SK" b="1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týkajúcimi sa:</a:t>
            </a:r>
            <a:r>
              <a:rPr lang="sk-SK" dirty="0">
                <a:solidFill>
                  <a:srgbClr val="118A3B"/>
                </a:solidFill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118A3B"/>
                </a:solidFill>
                <a:ea typeface="+mn-lt"/>
                <a:cs typeface="+mn-lt"/>
              </a:rPr>
              <a:t>komanditnej spoločnosti v zákone. </a:t>
            </a:r>
            <a:endParaRPr lang="sk-SK" b="1" dirty="0">
              <a:solidFill>
                <a:srgbClr val="118A3B"/>
              </a:solidFill>
            </a:endParaRPr>
          </a:p>
          <a:p>
            <a:endParaRPr lang="sk-SK" b="1" dirty="0">
              <a:solidFill>
                <a:srgbClr val="118A3B"/>
              </a:solidFill>
              <a:ea typeface="+mn-lt"/>
              <a:cs typeface="+mn-lt"/>
            </a:endParaRPr>
          </a:p>
          <a:p>
            <a:r>
              <a:rPr lang="sk-SK" b="1" dirty="0">
                <a:solidFill>
                  <a:srgbClr val="B31166"/>
                </a:solidFill>
                <a:ea typeface="+mn-lt"/>
                <a:cs typeface="+mn-lt"/>
              </a:rPr>
              <a:t>TIETO PREDPISY </a:t>
            </a:r>
            <a:r>
              <a:rPr lang="sk-SK" b="1" u="sng" dirty="0">
                <a:solidFill>
                  <a:srgbClr val="B31166"/>
                </a:solidFill>
                <a:ea typeface="+mn-lt"/>
                <a:cs typeface="+mn-lt"/>
              </a:rPr>
              <a:t>ZAHŔŇAJÚ POŽIADAVKY NA:</a:t>
            </a:r>
            <a:r>
              <a:rPr lang="sk-SK" b="1" dirty="0">
                <a:solidFill>
                  <a:srgbClr val="B31166"/>
                </a:solidFill>
                <a:ea typeface="+mn-lt"/>
                <a:cs typeface="+mn-lt"/>
              </a:rPr>
              <a:t> </a:t>
            </a:r>
          </a:p>
          <a:p>
            <a:pPr>
              <a:buFont typeface="Wingdings 3"/>
              <a:buChar char=""/>
            </a:pPr>
            <a:r>
              <a:rPr lang="sk-SK" b="1" dirty="0">
                <a:ea typeface="+mn-lt"/>
                <a:cs typeface="+mn-lt"/>
              </a:rPr>
              <a:t>1. zakladanie spoločností. </a:t>
            </a:r>
            <a:endParaRPr lang="sk-SK" dirty="0">
              <a:ea typeface="+mn-lt"/>
              <a:cs typeface="+mn-lt"/>
            </a:endParaRPr>
          </a:p>
          <a:p>
            <a:r>
              <a:rPr lang="sk-SK" b="1" dirty="0">
                <a:ea typeface="+mn-lt"/>
                <a:cs typeface="+mn-lt"/>
              </a:rPr>
              <a:t>2. povinnosti spoločníkov</a:t>
            </a:r>
            <a:endParaRPr lang="sk-SK" dirty="0">
              <a:ea typeface="+mn-lt"/>
              <a:cs typeface="+mn-lt"/>
            </a:endParaRPr>
          </a:p>
          <a:p>
            <a:r>
              <a:rPr lang="sk-SK" b="1" dirty="0">
                <a:ea typeface="+mn-lt"/>
                <a:cs typeface="+mn-lt"/>
              </a:rPr>
              <a:t>3. účtovné a daňové pravidlá. 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1242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Ion Boardroom</vt:lpstr>
      <vt:lpstr>KOMANDITNÁ SPOLOČNOSŤ (k.s.)</vt:lpstr>
      <vt:lpstr>DEFINÍCIA:</vt:lpstr>
      <vt:lpstr>OBCHODNÉ MENO:</vt:lpstr>
      <vt:lpstr>VEDENIE A RIADENIE:</vt:lpstr>
      <vt:lpstr>ZODPOVEDNOSŤ:</vt:lpstr>
      <vt:lpstr>ÚČTOVNÍCTVO A ZDAŇOVANIE:</vt:lpstr>
      <vt:lpstr>ROZDELENIE ZISKU A STRÁT:</vt:lpstr>
      <vt:lpstr>ZÁNIK SPOLOČNOSTI:</vt:lpstr>
      <vt:lpstr>REGULÁCIA: :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618</cp:revision>
  <dcterms:created xsi:type="dcterms:W3CDTF">2024-03-02T14:51:23Z</dcterms:created>
  <dcterms:modified xsi:type="dcterms:W3CDTF">2024-03-03T15:28:01Z</dcterms:modified>
</cp:coreProperties>
</file>